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86" r:id="rId5"/>
  </p:sldMasterIdLst>
  <p:notesMasterIdLst>
    <p:notesMasterId r:id="rId92"/>
  </p:notesMasterIdLst>
  <p:handoutMasterIdLst>
    <p:handoutMasterId r:id="rId93"/>
  </p:handoutMasterIdLst>
  <p:sldIdLst>
    <p:sldId id="408" r:id="rId6"/>
    <p:sldId id="863" r:id="rId7"/>
    <p:sldId id="410" r:id="rId8"/>
    <p:sldId id="876" r:id="rId9"/>
    <p:sldId id="985" r:id="rId10"/>
    <p:sldId id="857" r:id="rId11"/>
    <p:sldId id="880" r:id="rId12"/>
    <p:sldId id="881" r:id="rId13"/>
    <p:sldId id="855" r:id="rId14"/>
    <p:sldId id="874" r:id="rId15"/>
    <p:sldId id="859" r:id="rId16"/>
    <p:sldId id="860" r:id="rId17"/>
    <p:sldId id="894" r:id="rId18"/>
    <p:sldId id="861" r:id="rId19"/>
    <p:sldId id="862" r:id="rId20"/>
    <p:sldId id="896" r:id="rId21"/>
    <p:sldId id="898" r:id="rId22"/>
    <p:sldId id="911" r:id="rId23"/>
    <p:sldId id="912" r:id="rId24"/>
    <p:sldId id="913" r:id="rId25"/>
    <p:sldId id="868" r:id="rId26"/>
    <p:sldId id="916" r:id="rId27"/>
    <p:sldId id="915" r:id="rId28"/>
    <p:sldId id="917" r:id="rId29"/>
    <p:sldId id="914" r:id="rId30"/>
    <p:sldId id="869" r:id="rId31"/>
    <p:sldId id="918" r:id="rId32"/>
    <p:sldId id="922" r:id="rId33"/>
    <p:sldId id="919" r:id="rId34"/>
    <p:sldId id="920" r:id="rId35"/>
    <p:sldId id="921" r:id="rId36"/>
    <p:sldId id="923" r:id="rId37"/>
    <p:sldId id="867" r:id="rId38"/>
    <p:sldId id="924" r:id="rId39"/>
    <p:sldId id="927" r:id="rId40"/>
    <p:sldId id="926" r:id="rId41"/>
    <p:sldId id="928" r:id="rId42"/>
    <p:sldId id="930" r:id="rId43"/>
    <p:sldId id="931" r:id="rId44"/>
    <p:sldId id="933" r:id="rId45"/>
    <p:sldId id="934" r:id="rId46"/>
    <p:sldId id="984" r:id="rId47"/>
    <p:sldId id="883" r:id="rId48"/>
    <p:sldId id="884" r:id="rId49"/>
    <p:sldId id="885" r:id="rId50"/>
    <p:sldId id="886" r:id="rId51"/>
    <p:sldId id="888" r:id="rId52"/>
    <p:sldId id="889" r:id="rId53"/>
    <p:sldId id="890" r:id="rId54"/>
    <p:sldId id="903" r:id="rId55"/>
    <p:sldId id="907" r:id="rId56"/>
    <p:sldId id="905" r:id="rId57"/>
    <p:sldId id="973" r:id="rId58"/>
    <p:sldId id="986" r:id="rId59"/>
    <p:sldId id="975" r:id="rId60"/>
    <p:sldId id="976" r:id="rId61"/>
    <p:sldId id="938" r:id="rId62"/>
    <p:sldId id="940" r:id="rId63"/>
    <p:sldId id="941" r:id="rId64"/>
    <p:sldId id="977" r:id="rId65"/>
    <p:sldId id="947" r:id="rId66"/>
    <p:sldId id="944" r:id="rId67"/>
    <p:sldId id="980" r:id="rId68"/>
    <p:sldId id="949" r:id="rId69"/>
    <p:sldId id="943" r:id="rId70"/>
    <p:sldId id="952" r:id="rId71"/>
    <p:sldId id="981" r:id="rId72"/>
    <p:sldId id="982" r:id="rId73"/>
    <p:sldId id="983" r:id="rId74"/>
    <p:sldId id="942" r:id="rId75"/>
    <p:sldId id="969" r:id="rId76"/>
    <p:sldId id="950" r:id="rId77"/>
    <p:sldId id="951" r:id="rId78"/>
    <p:sldId id="953" r:id="rId79"/>
    <p:sldId id="957" r:id="rId80"/>
    <p:sldId id="958" r:id="rId81"/>
    <p:sldId id="959" r:id="rId82"/>
    <p:sldId id="961" r:id="rId83"/>
    <p:sldId id="963" r:id="rId84"/>
    <p:sldId id="964" r:id="rId85"/>
    <p:sldId id="965" r:id="rId86"/>
    <p:sldId id="966" r:id="rId87"/>
    <p:sldId id="967" r:id="rId88"/>
    <p:sldId id="968" r:id="rId89"/>
    <p:sldId id="987" r:id="rId90"/>
    <p:sldId id="837" r:id="rId9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E171933-4619-4E11-9A3F-F7608DF75F8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49" autoAdjust="0"/>
  </p:normalViewPr>
  <p:slideViewPr>
    <p:cSldViewPr snapToGrid="0" snapToObjects="1">
      <p:cViewPr varScale="1">
        <p:scale>
          <a:sx n="69" d="100"/>
          <a:sy n="69" d="100"/>
        </p:scale>
        <p:origin x="84" y="13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2664"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F628E6F-31FC-C041-82E1-C5E677A6126B}"/>
              </a:ext>
            </a:extLst>
          </p:cNvPr>
          <p:cNvSpPr>
            <a:spLocks noGrp="1"/>
          </p:cNvSpPr>
          <p:nvPr>
            <p:ph type="ftr" sz="quarter" idx="2"/>
          </p:nvPr>
        </p:nvSpPr>
        <p:spPr>
          <a:xfrm>
            <a:off x="804672" y="8542606"/>
            <a:ext cx="4462272" cy="192024"/>
          </a:xfrm>
          <a:prstGeom prst="rect">
            <a:avLst/>
          </a:prstGeom>
        </p:spPr>
        <p:txBody>
          <a:bodyPr vert="horz" lIns="0" tIns="0" rIns="0" bIns="0" rtlCol="0" anchor="ctr"/>
          <a:lstStyle>
            <a:lvl1pPr algn="l">
              <a:defRPr sz="1200"/>
            </a:lvl1pPr>
          </a:lstStyle>
          <a:p>
            <a:endParaRPr lang="en-US" sz="8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B29DF323-C2B9-DE4A-8F48-27B97461A84B}"/>
              </a:ext>
            </a:extLst>
          </p:cNvPr>
          <p:cNvSpPr>
            <a:spLocks noGrp="1"/>
          </p:cNvSpPr>
          <p:nvPr>
            <p:ph type="sldNum" sz="quarter" idx="3"/>
          </p:nvPr>
        </p:nvSpPr>
        <p:spPr>
          <a:xfrm>
            <a:off x="485335" y="8542606"/>
            <a:ext cx="328481" cy="192024"/>
          </a:xfrm>
          <a:prstGeom prst="rect">
            <a:avLst/>
          </a:prstGeom>
        </p:spPr>
        <p:txBody>
          <a:bodyPr vert="horz" lIns="0" tIns="0" rIns="0" bIns="0" rtlCol="0" anchor="ctr"/>
          <a:lstStyle>
            <a:lvl1pPr algn="r">
              <a:defRPr sz="1200"/>
            </a:lvl1pPr>
          </a:lstStyle>
          <a:p>
            <a:pPr algn="l"/>
            <a:fld id="{AEDECC24-8BFB-A744-A0FF-5825A936C007}" type="slidenum">
              <a:rPr lang="en-US" sz="800" smtClean="0">
                <a:latin typeface="Arial" panose="020B0604020202020204" pitchFamily="34" charset="0"/>
                <a:cs typeface="Arial" panose="020B0604020202020204" pitchFamily="34" charset="0"/>
              </a:rPr>
              <a:pPr algn="l"/>
              <a:t>‹#›</a:t>
            </a:fld>
            <a:endParaRPr lang="en-US" sz="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263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80575" y="528404"/>
            <a:ext cx="2896849" cy="162947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84632" y="2458387"/>
            <a:ext cx="5871198" cy="5861154"/>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804672" y="8540496"/>
            <a:ext cx="4462272" cy="192024"/>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84632" y="8540496"/>
            <a:ext cx="329184" cy="192024"/>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fld id="{B3F977B6-3EAF-9E4C-9ACA-37B34D462247}" type="slidenum">
              <a:rPr lang="en-US" smtClean="0"/>
              <a:pPr/>
              <a:t>‹#›</a:t>
            </a:fld>
            <a:endParaRPr lang="en-US" dirty="0"/>
          </a:p>
        </p:txBody>
      </p:sp>
    </p:spTree>
    <p:extLst>
      <p:ext uri="{BB962C8B-B14F-4D97-AF65-F5344CB8AC3E}">
        <p14:creationId xmlns:p14="http://schemas.microsoft.com/office/powerpoint/2010/main" val="3533615885"/>
      </p:ext>
    </p:extLst>
  </p:cSld>
  <p:clrMap bg1="lt1" tx1="dk1" bg2="lt2" tx2="dk2" accent1="accent1" accent2="accent2" accent3="accent3" accent4="accent4" accent5="accent5" accent6="accent6" hlink="hlink" folHlink="folHlink"/>
  <p:notesStyle>
    <a:lvl1pPr marL="0" algn="l" defTabSz="914400" rtl="0" eaLnBrk="1" latinLnBrk="0" hangingPunct="1">
      <a:defRPr sz="1000" kern="1200">
        <a:solidFill>
          <a:schemeClr val="tx1"/>
        </a:solidFill>
        <a:latin typeface="Arial" panose="020B0604020202020204" pitchFamily="34" charset="0"/>
        <a:ea typeface="+mn-ea"/>
        <a:cs typeface="Arial" panose="020B0604020202020204" pitchFamily="34" charset="0"/>
      </a:defRPr>
    </a:lvl1pPr>
    <a:lvl2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2pPr>
    <a:lvl3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3pPr>
    <a:lvl4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4pPr>
    <a:lvl5pPr marL="207963" indent="-207963" algn="l" defTabSz="914400" rtl="0" eaLnBrk="1" latinLnBrk="0" hangingPunct="1">
      <a:buFont typeface="Arial" panose="020B0604020202020204" pitchFamily="34" charset="0"/>
      <a:buChar char="•"/>
      <a:tabLst/>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compose-spec.io/"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compose-spec.io/"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kubernetes.io/"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a:t>
            </a:fld>
            <a:endParaRPr lang="en-US" dirty="0"/>
          </a:p>
        </p:txBody>
      </p:sp>
    </p:spTree>
    <p:extLst>
      <p:ext uri="{BB962C8B-B14F-4D97-AF65-F5344CB8AC3E}">
        <p14:creationId xmlns:p14="http://schemas.microsoft.com/office/powerpoint/2010/main" val="3061043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12</a:t>
            </a:fld>
            <a:endParaRPr lang="en-US" dirty="0"/>
          </a:p>
        </p:txBody>
      </p:sp>
    </p:spTree>
    <p:extLst>
      <p:ext uri="{BB962C8B-B14F-4D97-AF65-F5344CB8AC3E}">
        <p14:creationId xmlns:p14="http://schemas.microsoft.com/office/powerpoint/2010/main" val="1505426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1" i="0" kern="1200" dirty="0">
                <a:solidFill>
                  <a:schemeClr val="tx1"/>
                </a:solidFill>
                <a:effectLst/>
                <a:latin typeface="Arial" panose="020B0604020202020204" pitchFamily="34" charset="0"/>
                <a:ea typeface="+mn-ea"/>
                <a:cs typeface="Arial" panose="020B0604020202020204" pitchFamily="34" charset="0"/>
              </a:rPr>
              <a:t>Docker Client:</a:t>
            </a:r>
            <a:r>
              <a:rPr lang="en-US" sz="1000" b="0" i="0" kern="1200" dirty="0">
                <a:solidFill>
                  <a:schemeClr val="tx1"/>
                </a:solidFill>
                <a:effectLst/>
                <a:latin typeface="Arial" panose="020B0604020202020204" pitchFamily="34" charset="0"/>
                <a:ea typeface="+mn-ea"/>
                <a:cs typeface="Arial" panose="020B0604020202020204" pitchFamily="34" charset="0"/>
              </a:rPr>
              <a:t> This is the CLI (Command Line Interface) tool used to configure and interact with Docker. Whenever developers or users use the commands like </a:t>
            </a:r>
            <a:r>
              <a:rPr lang="en-US" dirty="0"/>
              <a:t>docker run</a:t>
            </a:r>
            <a:r>
              <a:rPr lang="en-US" sz="1000" b="0" i="0" kern="1200" dirty="0">
                <a:solidFill>
                  <a:schemeClr val="tx1"/>
                </a:solidFill>
                <a:effectLst/>
                <a:latin typeface="Arial" panose="020B0604020202020204" pitchFamily="34" charset="0"/>
                <a:ea typeface="+mn-ea"/>
                <a:cs typeface="Arial" panose="020B0604020202020204" pitchFamily="34" charset="0"/>
              </a:rPr>
              <a:t>   the client sends these commands to Docker daemon (</a:t>
            </a:r>
            <a:r>
              <a:rPr lang="en-US" sz="1000" b="0" i="0" kern="1200" dirty="0" err="1">
                <a:solidFill>
                  <a:schemeClr val="tx1"/>
                </a:solidFill>
                <a:effectLst/>
                <a:latin typeface="Arial" panose="020B0604020202020204" pitchFamily="34" charset="0"/>
                <a:ea typeface="+mn-ea"/>
                <a:cs typeface="Arial" panose="020B0604020202020204" pitchFamily="34" charset="0"/>
              </a:rPr>
              <a:t>dockerd</a:t>
            </a:r>
            <a:r>
              <a:rPr lang="en-US" sz="1000" b="0" i="0" kern="1200" dirty="0">
                <a:solidFill>
                  <a:schemeClr val="tx1"/>
                </a:solidFill>
                <a:effectLst/>
                <a:latin typeface="Arial" panose="020B0604020202020204" pitchFamily="34" charset="0"/>
                <a:ea typeface="+mn-ea"/>
                <a:cs typeface="Arial" panose="020B0604020202020204" pitchFamily="34" charset="0"/>
              </a:rPr>
              <a:t>) which carries them out. The docker command uses the Docker API and the Docker client can communicate with more than one daemon.</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1" i="0" kern="1200" dirty="0">
                <a:solidFill>
                  <a:schemeClr val="tx1"/>
                </a:solidFill>
                <a:effectLst/>
                <a:latin typeface="Arial" panose="020B0604020202020204" pitchFamily="34" charset="0"/>
                <a:ea typeface="+mn-ea"/>
                <a:cs typeface="Arial" panose="020B0604020202020204" pitchFamily="34" charset="0"/>
              </a:rPr>
              <a:t>Docker Daemon: </a:t>
            </a:r>
            <a:r>
              <a:rPr lang="en-US" sz="1000" b="0" i="0" kern="1200" dirty="0">
                <a:solidFill>
                  <a:schemeClr val="tx1"/>
                </a:solidFill>
                <a:effectLst/>
                <a:latin typeface="Arial" panose="020B0604020202020204" pitchFamily="34" charset="0"/>
                <a:ea typeface="+mn-ea"/>
                <a:cs typeface="Arial" panose="020B0604020202020204" pitchFamily="34" charset="0"/>
              </a:rPr>
              <a:t>This is the Docker server which runs as the daemon. This daemon listens to API requests and manages Docker objects (images, containers, networks, and volumes). A daemon can also communicate with other daemons to manage Docker services.</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kern="1200" dirty="0">
                <a:solidFill>
                  <a:schemeClr val="tx1"/>
                </a:solidFill>
                <a:effectLst/>
                <a:latin typeface="Arial" panose="020B0604020202020204" pitchFamily="34" charset="0"/>
                <a:ea typeface="+mn-ea"/>
                <a:cs typeface="Arial" panose="020B0604020202020204" pitchFamily="34" charset="0"/>
              </a:rPr>
              <a:t>Docker file:</a:t>
            </a:r>
            <a:r>
              <a:rPr lang="en-US" sz="1000" b="0" i="0" kern="1200" dirty="0">
                <a:solidFill>
                  <a:schemeClr val="tx1"/>
                </a:solidFill>
                <a:effectLst/>
                <a:latin typeface="Arial" panose="020B0604020202020204" pitchFamily="34" charset="0"/>
                <a:ea typeface="+mn-ea"/>
                <a:cs typeface="Arial" panose="020B0604020202020204" pitchFamily="34" charset="0"/>
              </a:rPr>
              <a:t> Used for building images</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pPr marL="0" indent="0">
              <a:buNone/>
            </a:pPr>
            <a:r>
              <a:rPr lang="en-US" b="1" dirty="0"/>
              <a:t>Image</a:t>
            </a:r>
          </a:p>
          <a:p>
            <a:pPr marL="0" indent="0">
              <a:buNone/>
            </a:pPr>
            <a:r>
              <a:rPr lang="en-US" b="0" dirty="0"/>
              <a:t>The</a:t>
            </a:r>
            <a:r>
              <a:rPr lang="en-US" b="0" baseline="0" dirty="0"/>
              <a:t> static component that represents a on-running application</a:t>
            </a:r>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a:t>
            </a:r>
            <a:r>
              <a:rPr lang="en-US" b="0" baseline="0" dirty="0" err="1"/>
              <a:t>Dockerfile</a:t>
            </a:r>
            <a:r>
              <a:rPr lang="en-US" b="0" baseline="0" dirty="0"/>
              <a:t> (which we’ll talk about in a bit later)</a:t>
            </a:r>
          </a:p>
          <a:p>
            <a:pPr marL="0" indent="0">
              <a:buNone/>
            </a:pPr>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1" i="0" kern="1200" dirty="0">
                <a:solidFill>
                  <a:schemeClr val="tx1"/>
                </a:solidFill>
                <a:effectLst/>
                <a:latin typeface="Arial" panose="020B0604020202020204" pitchFamily="34" charset="0"/>
                <a:ea typeface="+mn-ea"/>
                <a:cs typeface="Arial" panose="020B0604020202020204" pitchFamily="34" charset="0"/>
              </a:rPr>
              <a:t>Containers:</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1" i="0" kern="1200" dirty="0">
                <a:solidFill>
                  <a:schemeClr val="tx1"/>
                </a:solidFill>
                <a:effectLst/>
                <a:latin typeface="Arial" panose="020B0604020202020204" pitchFamily="34" charset="0"/>
                <a:ea typeface="+mn-ea"/>
                <a:cs typeface="Arial" panose="020B0604020202020204" pitchFamily="34" charset="0"/>
              </a:rPr>
              <a:t>Docker Registries:</a:t>
            </a:r>
            <a:r>
              <a:rPr lang="en-US" sz="1000" b="0" i="0" kern="1200" dirty="0">
                <a:solidFill>
                  <a:schemeClr val="tx1"/>
                </a:solidFill>
                <a:effectLst/>
                <a:latin typeface="Arial" panose="020B0604020202020204" pitchFamily="34" charset="0"/>
                <a:ea typeface="+mn-ea"/>
                <a:cs typeface="Arial" panose="020B0604020202020204" pitchFamily="34" charset="0"/>
              </a:rPr>
              <a:t> </a:t>
            </a:r>
          </a:p>
          <a:p>
            <a:r>
              <a:rPr lang="en-US" dirty="0"/>
              <a:t>The service that store, distributes and manages container images</a:t>
            </a:r>
          </a:p>
          <a:p>
            <a:r>
              <a:rPr lang="en-US" dirty="0"/>
              <a:t>Receives commands from Docker Client via Engine</a:t>
            </a:r>
          </a:p>
          <a:p>
            <a:r>
              <a:rPr lang="en-US" dirty="0"/>
              <a:t>Access control with public(</a:t>
            </a:r>
            <a:r>
              <a:rPr lang="en-US" dirty="0" err="1"/>
              <a:t>DockerHub</a:t>
            </a:r>
            <a:r>
              <a:rPr lang="en-US" dirty="0"/>
              <a:t>), private repos</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1" i="0" kern="1200" dirty="0">
                <a:solidFill>
                  <a:schemeClr val="tx1"/>
                </a:solidFill>
                <a:effectLst/>
                <a:latin typeface="Arial" panose="020B0604020202020204" pitchFamily="34" charset="0"/>
                <a:ea typeface="+mn-ea"/>
                <a:cs typeface="Arial" panose="020B0604020202020204" pitchFamily="34" charset="0"/>
              </a:rPr>
              <a:t>Docker Engine:</a:t>
            </a:r>
            <a:r>
              <a:rPr lang="en-US" sz="1000" b="0" i="0" kern="1200" dirty="0">
                <a:solidFill>
                  <a:schemeClr val="tx1"/>
                </a:solidFill>
                <a:effectLst/>
                <a:latin typeface="Arial" panose="020B0604020202020204" pitchFamily="34" charset="0"/>
                <a:ea typeface="+mn-ea"/>
                <a:cs typeface="Arial" panose="020B0604020202020204" pitchFamily="34" charset="0"/>
              </a:rPr>
              <a:t> </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13</a:t>
            </a:fld>
            <a:endParaRPr lang="en-US" dirty="0"/>
          </a:p>
        </p:txBody>
      </p:sp>
    </p:spTree>
    <p:extLst>
      <p:ext uri="{BB962C8B-B14F-4D97-AF65-F5344CB8AC3E}">
        <p14:creationId xmlns:p14="http://schemas.microsoft.com/office/powerpoint/2010/main" val="3190890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14</a:t>
            </a:fld>
            <a:endParaRPr lang="en-US" dirty="0"/>
          </a:p>
        </p:txBody>
      </p:sp>
    </p:spTree>
    <p:extLst>
      <p:ext uri="{BB962C8B-B14F-4D97-AF65-F5344CB8AC3E}">
        <p14:creationId xmlns:p14="http://schemas.microsoft.com/office/powerpoint/2010/main" val="2593912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15</a:t>
            </a:fld>
            <a:endParaRPr lang="en-US" dirty="0"/>
          </a:p>
        </p:txBody>
      </p:sp>
    </p:spTree>
    <p:extLst>
      <p:ext uri="{BB962C8B-B14F-4D97-AF65-F5344CB8AC3E}">
        <p14:creationId xmlns:p14="http://schemas.microsoft.com/office/powerpoint/2010/main" val="2255139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16</a:t>
            </a:fld>
            <a:endParaRPr lang="en-US" dirty="0"/>
          </a:p>
        </p:txBody>
      </p:sp>
    </p:spTree>
    <p:extLst>
      <p:ext uri="{BB962C8B-B14F-4D97-AF65-F5344CB8AC3E}">
        <p14:creationId xmlns:p14="http://schemas.microsoft.com/office/powerpoint/2010/main" val="1556268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17</a:t>
            </a:fld>
            <a:endParaRPr lang="en-US" dirty="0"/>
          </a:p>
        </p:txBody>
      </p:sp>
    </p:spTree>
    <p:extLst>
      <p:ext uri="{BB962C8B-B14F-4D97-AF65-F5344CB8AC3E}">
        <p14:creationId xmlns:p14="http://schemas.microsoft.com/office/powerpoint/2010/main" val="979035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18</a:t>
            </a:fld>
            <a:endParaRPr lang="en-US" dirty="0"/>
          </a:p>
        </p:txBody>
      </p:sp>
    </p:spTree>
    <p:extLst>
      <p:ext uri="{BB962C8B-B14F-4D97-AF65-F5344CB8AC3E}">
        <p14:creationId xmlns:p14="http://schemas.microsoft.com/office/powerpoint/2010/main" val="42021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19</a:t>
            </a:fld>
            <a:endParaRPr lang="en-US" dirty="0"/>
          </a:p>
        </p:txBody>
      </p:sp>
    </p:spTree>
    <p:extLst>
      <p:ext uri="{BB962C8B-B14F-4D97-AF65-F5344CB8AC3E}">
        <p14:creationId xmlns:p14="http://schemas.microsoft.com/office/powerpoint/2010/main" val="10768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20</a:t>
            </a:fld>
            <a:endParaRPr lang="en-US" dirty="0"/>
          </a:p>
        </p:txBody>
      </p:sp>
    </p:spTree>
    <p:extLst>
      <p:ext uri="{BB962C8B-B14F-4D97-AF65-F5344CB8AC3E}">
        <p14:creationId xmlns:p14="http://schemas.microsoft.com/office/powerpoint/2010/main" val="246435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dirty="0"/>
              <a:t>A</a:t>
            </a:r>
            <a:r>
              <a:rPr lang="en-US" baseline="0" dirty="0"/>
              <a:t> </a:t>
            </a:r>
            <a:r>
              <a:rPr lang="en-US" baseline="0" dirty="0" err="1"/>
              <a:t>Dockerfile</a:t>
            </a:r>
            <a:r>
              <a:rPr lang="en-US" baseline="0" dirty="0"/>
              <a:t> describes how to build a docker image (using the ‘docker build’ command). The commands in the file are a mix of commands  you’d actually run to install an application locally and specific keywords that tell Docker what to do (RUN a command COPY a file, </a:t>
            </a:r>
            <a:r>
              <a:rPr lang="en-US" baseline="0" dirty="0" err="1"/>
              <a:t>etc</a:t>
            </a:r>
            <a:r>
              <a:rPr lang="en-US" baseline="0" dirty="0"/>
              <a:t>). </a:t>
            </a:r>
          </a:p>
          <a:p>
            <a:endParaRPr lang="en-US" baseline="0" dirty="0"/>
          </a:p>
          <a:p>
            <a:r>
              <a:rPr lang="en-US" baseline="0" dirty="0"/>
              <a:t>An important point about </a:t>
            </a:r>
            <a:r>
              <a:rPr lang="en-US" baseline="0" dirty="0" err="1"/>
              <a:t>Dockefiles</a:t>
            </a:r>
            <a:r>
              <a:rPr lang="en-US" baseline="0" dirty="0"/>
              <a:t> is that they can live with your source code, and be versioned by your version control system. This means Docker images are 100% reproducible. This is another area where VMs and Containers can be different – many times VMs are hand built, and if you lose your golden image you’re out of luck.</a:t>
            </a:r>
            <a:endParaRPr lang="en-US" dirty="0"/>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21</a:t>
            </a:fld>
            <a:endParaRPr lang="en-US" dirty="0"/>
          </a:p>
        </p:txBody>
      </p:sp>
    </p:spTree>
    <p:extLst>
      <p:ext uri="{BB962C8B-B14F-4D97-AF65-F5344CB8AC3E}">
        <p14:creationId xmlns:p14="http://schemas.microsoft.com/office/powerpoint/2010/main" val="350391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a:t>
            </a:fld>
            <a:endParaRPr lang="en-US" dirty="0"/>
          </a:p>
        </p:txBody>
      </p:sp>
    </p:spTree>
    <p:extLst>
      <p:ext uri="{BB962C8B-B14F-4D97-AF65-F5344CB8AC3E}">
        <p14:creationId xmlns:p14="http://schemas.microsoft.com/office/powerpoint/2010/main" val="2178192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22</a:t>
            </a:fld>
            <a:endParaRPr lang="en-US" dirty="0"/>
          </a:p>
        </p:txBody>
      </p:sp>
    </p:spTree>
    <p:extLst>
      <p:ext uri="{BB962C8B-B14F-4D97-AF65-F5344CB8AC3E}">
        <p14:creationId xmlns:p14="http://schemas.microsoft.com/office/powerpoint/2010/main" val="4255502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23</a:t>
            </a:fld>
            <a:endParaRPr lang="en-US" dirty="0"/>
          </a:p>
        </p:txBody>
      </p:sp>
    </p:spTree>
    <p:extLst>
      <p:ext uri="{BB962C8B-B14F-4D97-AF65-F5344CB8AC3E}">
        <p14:creationId xmlns:p14="http://schemas.microsoft.com/office/powerpoint/2010/main" val="140606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24</a:t>
            </a:fld>
            <a:endParaRPr lang="en-US" dirty="0"/>
          </a:p>
        </p:txBody>
      </p:sp>
    </p:spTree>
    <p:extLst>
      <p:ext uri="{BB962C8B-B14F-4D97-AF65-F5344CB8AC3E}">
        <p14:creationId xmlns:p14="http://schemas.microsoft.com/office/powerpoint/2010/main" val="68922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dirty="0"/>
              <a:t>This </a:t>
            </a:r>
            <a:r>
              <a:rPr lang="en-US" dirty="0" err="1"/>
              <a:t>Dockerfile</a:t>
            </a:r>
            <a:r>
              <a:rPr lang="en-US" baseline="0" dirty="0"/>
              <a:t> builds a simple flask-based python webapp. </a:t>
            </a:r>
          </a:p>
          <a:p>
            <a:endParaRPr lang="en-US" dirty="0"/>
          </a:p>
          <a:p>
            <a:r>
              <a:rPr lang="en-US" dirty="0"/>
              <a:t>Let’s step</a:t>
            </a:r>
            <a:r>
              <a:rPr lang="en-US" baseline="0" dirty="0"/>
              <a:t> through the </a:t>
            </a:r>
            <a:r>
              <a:rPr lang="en-US" baseline="0" dirty="0" err="1"/>
              <a:t>Dockerfile</a:t>
            </a:r>
            <a:r>
              <a:rPr lang="en-US" baseline="0" dirty="0"/>
              <a:t> line by line – note that when the Docker file is processed, all these commands are being run on the Docker image – not your local machine. </a:t>
            </a:r>
          </a:p>
          <a:p>
            <a:endParaRPr lang="en-US" baseline="0" dirty="0"/>
          </a:p>
          <a:p>
            <a:r>
              <a:rPr lang="en-US" baseline="0" dirty="0"/>
              <a:t>Line 1: Build this new Docker image based on the official </a:t>
            </a:r>
            <a:r>
              <a:rPr lang="en-US" baseline="0" dirty="0" err="1"/>
              <a:t>Apline</a:t>
            </a:r>
            <a:r>
              <a:rPr lang="en-US" baseline="0" dirty="0"/>
              <a:t> Linux base image</a:t>
            </a:r>
          </a:p>
          <a:p>
            <a:endParaRPr lang="en-US" baseline="0" dirty="0"/>
          </a:p>
          <a:p>
            <a:r>
              <a:rPr lang="en-US" baseline="0" dirty="0"/>
              <a:t>Line 5: Install </a:t>
            </a:r>
            <a:r>
              <a:rPr lang="en-US" baseline="0" dirty="0" err="1"/>
              <a:t>Pythong</a:t>
            </a:r>
            <a:r>
              <a:rPr lang="en-US" baseline="0" dirty="0"/>
              <a:t> and Pip (the python package manager)</a:t>
            </a:r>
          </a:p>
          <a:p>
            <a:endParaRPr lang="en-US" baseline="0" dirty="0"/>
          </a:p>
          <a:p>
            <a:r>
              <a:rPr lang="en-US" baseline="0" dirty="0"/>
              <a:t>Line 7: use Pip to ensure that Pip is the latest version</a:t>
            </a:r>
          </a:p>
          <a:p>
            <a:endParaRPr lang="en-US" baseline="0" dirty="0"/>
          </a:p>
          <a:p>
            <a:r>
              <a:rPr lang="en-US" baseline="0" dirty="0"/>
              <a:t>Line 11: Requirements.txt holds a list of libraries the app will need, and is used by pip to actually install the library. This line copies the file from your local machine into your Docker image</a:t>
            </a:r>
          </a:p>
          <a:p>
            <a:r>
              <a:rPr lang="en-US" baseline="0" dirty="0"/>
              <a:t>Line 12: Uses that file and Pip to install the requirements into the container</a:t>
            </a:r>
          </a:p>
          <a:p>
            <a:endParaRPr lang="en-US" baseline="0" dirty="0"/>
          </a:p>
          <a:p>
            <a:r>
              <a:rPr lang="en-US" baseline="0" dirty="0"/>
              <a:t>Line 15: Copy my application code (app.py) into the /</a:t>
            </a:r>
            <a:r>
              <a:rPr lang="en-US" baseline="0" dirty="0" err="1"/>
              <a:t>usr</a:t>
            </a:r>
            <a:r>
              <a:rPr lang="en-US" baseline="0" dirty="0"/>
              <a:t>/</a:t>
            </a:r>
            <a:r>
              <a:rPr lang="en-US" baseline="0" dirty="0" err="1"/>
              <a:t>src</a:t>
            </a:r>
            <a:r>
              <a:rPr lang="en-US" baseline="0" dirty="0"/>
              <a:t>/app directory of the image</a:t>
            </a:r>
          </a:p>
          <a:p>
            <a:r>
              <a:rPr lang="en-US" baseline="0" dirty="0"/>
              <a:t>Line 16: Copy our index.html file into the /</a:t>
            </a:r>
            <a:r>
              <a:rPr lang="en-US" baseline="0" dirty="0" err="1"/>
              <a:t>usr</a:t>
            </a:r>
            <a:r>
              <a:rPr lang="en-US" baseline="0" dirty="0"/>
              <a:t>/</a:t>
            </a:r>
            <a:r>
              <a:rPr lang="en-US" baseline="0" dirty="0" err="1"/>
              <a:t>src</a:t>
            </a:r>
            <a:r>
              <a:rPr lang="en-US" baseline="0" dirty="0"/>
              <a:t>/app/templates directory of the image</a:t>
            </a:r>
          </a:p>
          <a:p>
            <a:endParaRPr lang="en-US" baseline="0" dirty="0"/>
          </a:p>
          <a:p>
            <a:r>
              <a:rPr lang="en-US" baseline="0" dirty="0"/>
              <a:t>Line 19: The application communicates on port 5000, so we tell Docker to listen on that Port</a:t>
            </a:r>
          </a:p>
          <a:p>
            <a:endParaRPr lang="en-US" baseline="0" dirty="0"/>
          </a:p>
          <a:p>
            <a:r>
              <a:rPr lang="en-US" baseline="0" dirty="0"/>
              <a:t>Line 22: When the container starts up – we fire up Python and pass it out application code to start the app</a:t>
            </a:r>
          </a:p>
          <a:p>
            <a:endParaRPr lang="en-US" baseline="0" dirty="0"/>
          </a:p>
          <a:p>
            <a:r>
              <a:rPr lang="en-US" baseline="0" dirty="0"/>
              <a:t>Again, these steps are pretty much EXACTLY what you would do on a traditional machine to run this application, only here there are being used to create an Docker image. </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25</a:t>
            </a:fld>
            <a:endParaRPr lang="en-US" dirty="0"/>
          </a:p>
        </p:txBody>
      </p:sp>
    </p:spTree>
    <p:extLst>
      <p:ext uri="{BB962C8B-B14F-4D97-AF65-F5344CB8AC3E}">
        <p14:creationId xmlns:p14="http://schemas.microsoft.com/office/powerpoint/2010/main" val="26552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dirty="0"/>
              <a:t>Each action in a docker file creates a new layer in the image. </a:t>
            </a:r>
          </a:p>
          <a:p>
            <a:endParaRPr lang="en-US" dirty="0"/>
          </a:p>
          <a:p>
            <a:r>
              <a:rPr lang="en-US" dirty="0"/>
              <a:t>If</a:t>
            </a:r>
            <a:r>
              <a:rPr lang="en-US" baseline="0" dirty="0"/>
              <a:t> we visualize our earlier </a:t>
            </a:r>
            <a:r>
              <a:rPr lang="en-US" baseline="0" dirty="0" err="1"/>
              <a:t>dockerfile</a:t>
            </a:r>
            <a:r>
              <a:rPr lang="en-US" baseline="0" dirty="0"/>
              <a:t> example, you can see the changes in the image that each step created (we only show the first five commands). Images are built from the bottom up, so any change made by a subsequent step, is layered on top of the previous changes already made. </a:t>
            </a:r>
          </a:p>
          <a:p>
            <a:endParaRPr lang="en-US" baseline="0" dirty="0"/>
          </a:p>
          <a:p>
            <a:r>
              <a:rPr lang="en-US" baseline="0" dirty="0"/>
              <a:t>Image layers can be shared between different images. This means that the layers are not duplicated on your Docker host (or on the Registry when they’re pushed). Depending on the underlying filesystem each of these layers is represented by a directory on the Docker host. </a:t>
            </a:r>
          </a:p>
          <a:p>
            <a:endParaRPr lang="en-US" baseline="0" dirty="0"/>
          </a:p>
          <a:p>
            <a:r>
              <a:rPr lang="en-US" baseline="0" dirty="0"/>
              <a:t>You’ll notice if you ever look at a complicated </a:t>
            </a:r>
            <a:r>
              <a:rPr lang="en-US" baseline="0" dirty="0" err="1"/>
              <a:t>dockerfile</a:t>
            </a:r>
            <a:r>
              <a:rPr lang="en-US" baseline="0" dirty="0"/>
              <a:t> that authors will work to put as many commands into a single line by concatenating them together. This is to reduce the numbers of layers in an image. </a:t>
            </a:r>
          </a:p>
          <a:p>
            <a:endParaRPr lang="en-US" baseline="0" dirty="0"/>
          </a:p>
          <a:p>
            <a:r>
              <a:rPr lang="en-US" baseline="0" dirty="0"/>
              <a:t>When you do a docker run command, an additional read / write layer is added to the image. An important point is that even if you started 100 containers, all that is created is 100 Read / Write layers, and they all point back to the read only image on the host. </a:t>
            </a:r>
          </a:p>
          <a:p>
            <a:endParaRPr lang="en-US" baseline="0" dirty="0"/>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26</a:t>
            </a:fld>
            <a:endParaRPr lang="en-US" dirty="0"/>
          </a:p>
        </p:txBody>
      </p:sp>
    </p:spTree>
    <p:extLst>
      <p:ext uri="{BB962C8B-B14F-4D97-AF65-F5344CB8AC3E}">
        <p14:creationId xmlns:p14="http://schemas.microsoft.com/office/powerpoint/2010/main" val="1445609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27</a:t>
            </a:fld>
            <a:endParaRPr lang="en-US" dirty="0"/>
          </a:p>
        </p:txBody>
      </p:sp>
    </p:spTree>
    <p:extLst>
      <p:ext uri="{BB962C8B-B14F-4D97-AF65-F5344CB8AC3E}">
        <p14:creationId xmlns:p14="http://schemas.microsoft.com/office/powerpoint/2010/main" val="1456948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28</a:t>
            </a:fld>
            <a:endParaRPr lang="en-US" dirty="0"/>
          </a:p>
        </p:txBody>
      </p:sp>
    </p:spTree>
    <p:extLst>
      <p:ext uri="{BB962C8B-B14F-4D97-AF65-F5344CB8AC3E}">
        <p14:creationId xmlns:p14="http://schemas.microsoft.com/office/powerpoint/2010/main" val="4105271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29</a:t>
            </a:fld>
            <a:endParaRPr lang="en-US" dirty="0"/>
          </a:p>
        </p:txBody>
      </p:sp>
    </p:spTree>
    <p:extLst>
      <p:ext uri="{BB962C8B-B14F-4D97-AF65-F5344CB8AC3E}">
        <p14:creationId xmlns:p14="http://schemas.microsoft.com/office/powerpoint/2010/main" val="3642384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30</a:t>
            </a:fld>
            <a:endParaRPr lang="en-US" dirty="0"/>
          </a:p>
        </p:txBody>
      </p:sp>
    </p:spTree>
    <p:extLst>
      <p:ext uri="{BB962C8B-B14F-4D97-AF65-F5344CB8AC3E}">
        <p14:creationId xmlns:p14="http://schemas.microsoft.com/office/powerpoint/2010/main" val="57364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31</a:t>
            </a:fld>
            <a:endParaRPr lang="en-US" dirty="0"/>
          </a:p>
        </p:txBody>
      </p:sp>
    </p:spTree>
    <p:extLst>
      <p:ext uri="{BB962C8B-B14F-4D97-AF65-F5344CB8AC3E}">
        <p14:creationId xmlns:p14="http://schemas.microsoft.com/office/powerpoint/2010/main" val="1800810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rtl="0">
              <a:spcBef>
                <a:spcPts val="0"/>
              </a:spcBef>
              <a:buNone/>
            </a:pPr>
            <a:r>
              <a:rPr lang="en-US" sz="1000" b="0" i="0" u="none" strike="noStrike" cap="none" dirty="0">
                <a:solidFill>
                  <a:schemeClr val="dk1"/>
                </a:solidFill>
                <a:latin typeface="Calibri"/>
                <a:ea typeface="Calibri"/>
                <a:cs typeface="Calibri"/>
                <a:sym typeface="Calibri"/>
              </a:rPr>
              <a:t>Build, Ship, Run</a:t>
            </a:r>
            <a:r>
              <a:rPr lang="en-US" sz="10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0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0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0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0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000" b="0" i="0" u="none" strike="noStrike" cap="none" baseline="0" dirty="0" err="1">
                <a:solidFill>
                  <a:schemeClr val="dk1"/>
                </a:solidFill>
                <a:latin typeface="Calibri"/>
                <a:ea typeface="Calibri"/>
                <a:cs typeface="Calibri"/>
                <a:sym typeface="Calibri"/>
              </a:rPr>
              <a:t>.Net</a:t>
            </a:r>
            <a:r>
              <a:rPr lang="en-US" sz="1000" b="0" i="0" u="none" strike="noStrike" cap="none" baseline="0" dirty="0">
                <a:solidFill>
                  <a:schemeClr val="dk1"/>
                </a:solidFill>
                <a:latin typeface="Calibri"/>
                <a:ea typeface="Calibri"/>
                <a:cs typeface="Calibri"/>
                <a:sym typeface="Calibri"/>
              </a:rPr>
              <a:t>, ASP, Java, Ruby, Redis, </a:t>
            </a:r>
            <a:r>
              <a:rPr lang="en-US" sz="1000" b="0" i="0" u="none" strike="noStrike" cap="none" baseline="0" dirty="0" err="1">
                <a:solidFill>
                  <a:schemeClr val="dk1"/>
                </a:solidFill>
                <a:latin typeface="Calibri"/>
                <a:ea typeface="Calibri"/>
                <a:cs typeface="Calibri"/>
                <a:sym typeface="Calibri"/>
              </a:rPr>
              <a:t>etc</a:t>
            </a:r>
            <a:r>
              <a:rPr lang="en-US" sz="10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0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0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0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000" b="0" i="0" u="none" strike="noStrike" cap="none" baseline="0" dirty="0">
                <a:solidFill>
                  <a:schemeClr val="dk1"/>
                </a:solidFill>
                <a:latin typeface="Calibri"/>
                <a:ea typeface="Calibri"/>
                <a:cs typeface="Calibri"/>
                <a:sym typeface="Calibri"/>
              </a:rPr>
              <a:t>Move applications seamlessly from dev to test to production. </a:t>
            </a:r>
            <a:endParaRPr lang="en-US" sz="1000" b="0" i="0" u="none" strike="noStrike" cap="none" dirty="0">
              <a:solidFill>
                <a:schemeClr val="dk1"/>
              </a:solidFill>
              <a:latin typeface="Calibri"/>
              <a:ea typeface="Calibri"/>
              <a:cs typeface="Calibri"/>
              <a:sym typeface="Calibri"/>
            </a:endParaRP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a:t>
            </a:fld>
            <a:endParaRPr lang="en-US" dirty="0"/>
          </a:p>
        </p:txBody>
      </p:sp>
    </p:spTree>
    <p:extLst>
      <p:ext uri="{BB962C8B-B14F-4D97-AF65-F5344CB8AC3E}">
        <p14:creationId xmlns:p14="http://schemas.microsoft.com/office/powerpoint/2010/main" val="3266243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32</a:t>
            </a:fld>
            <a:endParaRPr lang="en-US" dirty="0"/>
          </a:p>
        </p:txBody>
      </p:sp>
    </p:spTree>
    <p:extLst>
      <p:ext uri="{BB962C8B-B14F-4D97-AF65-F5344CB8AC3E}">
        <p14:creationId xmlns:p14="http://schemas.microsoft.com/office/powerpoint/2010/main" val="3938962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dirty="0"/>
              <a:t>Docker pull</a:t>
            </a:r>
            <a:r>
              <a:rPr lang="en-US" baseline="0" dirty="0"/>
              <a:t> pulls an image from the registry to the local host. This example shows us pulling the 1.0 version of the </a:t>
            </a:r>
            <a:r>
              <a:rPr lang="en-US" baseline="0" dirty="0" err="1"/>
              <a:t>Catweb</a:t>
            </a:r>
            <a:r>
              <a:rPr lang="en-US" baseline="0" dirty="0"/>
              <a:t> image from the </a:t>
            </a:r>
            <a:r>
              <a:rPr lang="en-US" baseline="0" dirty="0" err="1"/>
              <a:t>mikegcoleman</a:t>
            </a:r>
            <a:r>
              <a:rPr lang="en-US" baseline="0" dirty="0"/>
              <a:t> repo on Docker Hub </a:t>
            </a:r>
          </a:p>
          <a:p>
            <a:endParaRPr lang="en-US" baseline="0" dirty="0"/>
          </a:p>
          <a:p>
            <a:r>
              <a:rPr lang="en-US" baseline="0" dirty="0"/>
              <a:t>Docker images will list all the images on your docker host</a:t>
            </a:r>
          </a:p>
          <a:p>
            <a:endParaRPr lang="en-US" baseline="0" dirty="0"/>
          </a:p>
          <a:p>
            <a:r>
              <a:rPr lang="en-US" baseline="0" dirty="0"/>
              <a:t>Docker run will start a new container. In this case we are instructing the docker engine to run the </a:t>
            </a:r>
            <a:r>
              <a:rPr lang="en-US" baseline="0" dirty="0" err="1"/>
              <a:t>mikegcoleman</a:t>
            </a:r>
            <a:r>
              <a:rPr lang="en-US" baseline="0" dirty="0"/>
              <a:t>/</a:t>
            </a:r>
            <a:r>
              <a:rPr lang="en-US" baseline="0" dirty="0" err="1"/>
              <a:t>catweb</a:t>
            </a:r>
            <a:r>
              <a:rPr lang="en-US" baseline="0" dirty="0"/>
              <a:t> image we pulled earlier -d tells docker It should start the application in detached mode (running in the </a:t>
            </a:r>
            <a:r>
              <a:rPr lang="en-US" baseline="0" dirty="0" err="1"/>
              <a:t>backgorund</a:t>
            </a:r>
            <a:r>
              <a:rPr lang="en-US" baseline="0" dirty="0"/>
              <a:t>) and –p 5000:5000 tells docker engine that any requests coming into port 5000 on the host should be directed to port 5000 on this container. –name </a:t>
            </a:r>
            <a:r>
              <a:rPr lang="en-US" baseline="0" dirty="0" err="1"/>
              <a:t>catweb</a:t>
            </a:r>
            <a:r>
              <a:rPr lang="en-US" baseline="0" dirty="0"/>
              <a:t> specifies a name for our running container. If you do not specify a name, Docker will generate one (and they can be pretty funny)</a:t>
            </a:r>
          </a:p>
          <a:p>
            <a:endParaRPr lang="en-US" baseline="0" dirty="0"/>
          </a:p>
          <a:p>
            <a:r>
              <a:rPr lang="en-US" baseline="0" dirty="0"/>
              <a:t>Docker </a:t>
            </a:r>
            <a:r>
              <a:rPr lang="en-US" baseline="0" dirty="0" err="1"/>
              <a:t>ps</a:t>
            </a:r>
            <a:r>
              <a:rPr lang="en-US" baseline="0" dirty="0"/>
              <a:t> shows </a:t>
            </a:r>
            <a:r>
              <a:rPr lang="en-US" baseline="0" dirty="0" err="1"/>
              <a:t>runing</a:t>
            </a:r>
            <a:r>
              <a:rPr lang="en-US" baseline="0" dirty="0"/>
              <a:t> containers. </a:t>
            </a:r>
            <a:r>
              <a:rPr lang="en-US" baseline="0" dirty="0" err="1"/>
              <a:t>ps</a:t>
            </a:r>
            <a:r>
              <a:rPr lang="en-US" baseline="0" dirty="0"/>
              <a:t> –a will show all containers, including ones that have been stopped</a:t>
            </a:r>
          </a:p>
          <a:p>
            <a:endParaRPr lang="en-US" baseline="0" dirty="0"/>
          </a:p>
          <a:p>
            <a:r>
              <a:rPr lang="en-US" baseline="0" dirty="0"/>
              <a:t>Docker stop stops a running container (but does not delete it). You can specify the container name (</a:t>
            </a:r>
            <a:r>
              <a:rPr lang="en-US" baseline="0" dirty="0" err="1"/>
              <a:t>catweb</a:t>
            </a:r>
            <a:r>
              <a:rPr lang="en-US" baseline="0" dirty="0"/>
              <a:t> in our example) or the container ID (every image and container are assigned a unique ID)</a:t>
            </a:r>
          </a:p>
          <a:p>
            <a:endParaRPr lang="en-US" baseline="0" dirty="0"/>
          </a:p>
          <a:p>
            <a:r>
              <a:rPr lang="en-US" baseline="0" dirty="0"/>
              <a:t>Docker rm removes the stopped container. if you specify rm –f you will force docker to remove container even if it’s running. again you can specify the name or ID</a:t>
            </a:r>
          </a:p>
          <a:p>
            <a:endParaRPr lang="en-US" baseline="0" dirty="0"/>
          </a:p>
          <a:p>
            <a:r>
              <a:rPr lang="en-US" baseline="0" dirty="0"/>
              <a:t>Docker </a:t>
            </a:r>
            <a:r>
              <a:rPr lang="en-US" baseline="0" dirty="0" err="1"/>
              <a:t>rmi</a:t>
            </a:r>
            <a:r>
              <a:rPr lang="en-US" baseline="0" dirty="0"/>
              <a:t> removes the specified image</a:t>
            </a:r>
          </a:p>
          <a:p>
            <a:endParaRPr lang="en-US" baseline="0" dirty="0"/>
          </a:p>
          <a:p>
            <a:r>
              <a:rPr lang="en-US" baseline="0" dirty="0"/>
              <a:t>Docker build will create a new image from a docker file. In this example we are creating an image called </a:t>
            </a:r>
            <a:r>
              <a:rPr lang="en-US" baseline="0" dirty="0" err="1"/>
              <a:t>mikegcoleman</a:t>
            </a:r>
            <a:r>
              <a:rPr lang="en-US" baseline="0" dirty="0"/>
              <a:t>/</a:t>
            </a:r>
            <a:r>
              <a:rPr lang="en-US" baseline="0" dirty="0" err="1"/>
              <a:t>catweb</a:t>
            </a:r>
            <a:r>
              <a:rPr lang="en-US" baseline="0" dirty="0"/>
              <a:t> and we’re tagging it with a 2.0 version number. The period says to build the image from the docker file in the current directory. You can explicitly specify a path to your </a:t>
            </a:r>
            <a:r>
              <a:rPr lang="en-US" baseline="0" dirty="0" err="1"/>
              <a:t>dockerfile</a:t>
            </a:r>
            <a:r>
              <a:rPr lang="en-US" baseline="0" dirty="0"/>
              <a:t> if you so choose</a:t>
            </a:r>
          </a:p>
          <a:p>
            <a:endParaRPr lang="en-US" baseline="0" dirty="0"/>
          </a:p>
          <a:p>
            <a:r>
              <a:rPr lang="en-US" baseline="0" dirty="0"/>
              <a:t>Docker push is the opposite of Docker – it pushes an image up to a registry. In this case we’re pushing our newly created docker image up on to hub.</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33</a:t>
            </a:fld>
            <a:endParaRPr lang="en-US" dirty="0"/>
          </a:p>
        </p:txBody>
      </p:sp>
    </p:spTree>
    <p:extLst>
      <p:ext uri="{BB962C8B-B14F-4D97-AF65-F5344CB8AC3E}">
        <p14:creationId xmlns:p14="http://schemas.microsoft.com/office/powerpoint/2010/main" val="3784187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34</a:t>
            </a:fld>
            <a:endParaRPr lang="en-US" dirty="0"/>
          </a:p>
        </p:txBody>
      </p:sp>
    </p:spTree>
    <p:extLst>
      <p:ext uri="{BB962C8B-B14F-4D97-AF65-F5344CB8AC3E}">
        <p14:creationId xmlns:p14="http://schemas.microsoft.com/office/powerpoint/2010/main" val="1723106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35</a:t>
            </a:fld>
            <a:endParaRPr lang="en-US" dirty="0"/>
          </a:p>
        </p:txBody>
      </p:sp>
    </p:spTree>
    <p:extLst>
      <p:ext uri="{BB962C8B-B14F-4D97-AF65-F5344CB8AC3E}">
        <p14:creationId xmlns:p14="http://schemas.microsoft.com/office/powerpoint/2010/main" val="2695911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36</a:t>
            </a:fld>
            <a:endParaRPr lang="en-US" dirty="0"/>
          </a:p>
        </p:txBody>
      </p:sp>
    </p:spTree>
    <p:extLst>
      <p:ext uri="{BB962C8B-B14F-4D97-AF65-F5344CB8AC3E}">
        <p14:creationId xmlns:p14="http://schemas.microsoft.com/office/powerpoint/2010/main" val="798984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37</a:t>
            </a:fld>
            <a:endParaRPr lang="en-US" dirty="0"/>
          </a:p>
        </p:txBody>
      </p:sp>
    </p:spTree>
    <p:extLst>
      <p:ext uri="{BB962C8B-B14F-4D97-AF65-F5344CB8AC3E}">
        <p14:creationId xmlns:p14="http://schemas.microsoft.com/office/powerpoint/2010/main" val="3376641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38</a:t>
            </a:fld>
            <a:endParaRPr lang="en-US" dirty="0"/>
          </a:p>
        </p:txBody>
      </p:sp>
    </p:spTree>
    <p:extLst>
      <p:ext uri="{BB962C8B-B14F-4D97-AF65-F5344CB8AC3E}">
        <p14:creationId xmlns:p14="http://schemas.microsoft.com/office/powerpoint/2010/main" val="1524708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39</a:t>
            </a:fld>
            <a:endParaRPr lang="en-US" dirty="0"/>
          </a:p>
        </p:txBody>
      </p:sp>
    </p:spTree>
    <p:extLst>
      <p:ext uri="{BB962C8B-B14F-4D97-AF65-F5344CB8AC3E}">
        <p14:creationId xmlns:p14="http://schemas.microsoft.com/office/powerpoint/2010/main" val="4019175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40</a:t>
            </a:fld>
            <a:endParaRPr lang="en-US" dirty="0"/>
          </a:p>
        </p:txBody>
      </p:sp>
    </p:spTree>
    <p:extLst>
      <p:ext uri="{BB962C8B-B14F-4D97-AF65-F5344CB8AC3E}">
        <p14:creationId xmlns:p14="http://schemas.microsoft.com/office/powerpoint/2010/main" val="835786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41</a:t>
            </a:fld>
            <a:endParaRPr lang="en-US" dirty="0"/>
          </a:p>
        </p:txBody>
      </p:sp>
    </p:spTree>
    <p:extLst>
      <p:ext uri="{BB962C8B-B14F-4D97-AF65-F5344CB8AC3E}">
        <p14:creationId xmlns:p14="http://schemas.microsoft.com/office/powerpoint/2010/main" val="301605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a:t>
            </a:fld>
            <a:endParaRPr lang="en-US" dirty="0"/>
          </a:p>
        </p:txBody>
      </p:sp>
    </p:spTree>
    <p:extLst>
      <p:ext uri="{BB962C8B-B14F-4D97-AF65-F5344CB8AC3E}">
        <p14:creationId xmlns:p14="http://schemas.microsoft.com/office/powerpoint/2010/main" val="573536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42</a:t>
            </a:fld>
            <a:endParaRPr lang="en-US" dirty="0"/>
          </a:p>
        </p:txBody>
      </p:sp>
    </p:spTree>
    <p:extLst>
      <p:ext uri="{BB962C8B-B14F-4D97-AF65-F5344CB8AC3E}">
        <p14:creationId xmlns:p14="http://schemas.microsoft.com/office/powerpoint/2010/main" val="252528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43</a:t>
            </a:fld>
            <a:endParaRPr lang="en-US" dirty="0"/>
          </a:p>
        </p:txBody>
      </p:sp>
    </p:spTree>
    <p:extLst>
      <p:ext uri="{BB962C8B-B14F-4D97-AF65-F5344CB8AC3E}">
        <p14:creationId xmlns:p14="http://schemas.microsoft.com/office/powerpoint/2010/main" val="3517482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44</a:t>
            </a:fld>
            <a:endParaRPr lang="en-US" dirty="0"/>
          </a:p>
        </p:txBody>
      </p:sp>
    </p:spTree>
    <p:extLst>
      <p:ext uri="{BB962C8B-B14F-4D97-AF65-F5344CB8AC3E}">
        <p14:creationId xmlns:p14="http://schemas.microsoft.com/office/powerpoint/2010/main" val="3817174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45</a:t>
            </a:fld>
            <a:endParaRPr lang="en-US" dirty="0"/>
          </a:p>
        </p:txBody>
      </p:sp>
    </p:spTree>
    <p:extLst>
      <p:ext uri="{BB962C8B-B14F-4D97-AF65-F5344CB8AC3E}">
        <p14:creationId xmlns:p14="http://schemas.microsoft.com/office/powerpoint/2010/main" val="28486344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46</a:t>
            </a:fld>
            <a:endParaRPr lang="en-US" dirty="0"/>
          </a:p>
        </p:txBody>
      </p:sp>
    </p:spTree>
    <p:extLst>
      <p:ext uri="{BB962C8B-B14F-4D97-AF65-F5344CB8AC3E}">
        <p14:creationId xmlns:p14="http://schemas.microsoft.com/office/powerpoint/2010/main" val="14889506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47</a:t>
            </a:fld>
            <a:endParaRPr lang="en-US" dirty="0"/>
          </a:p>
        </p:txBody>
      </p:sp>
    </p:spTree>
    <p:extLst>
      <p:ext uri="{BB962C8B-B14F-4D97-AF65-F5344CB8AC3E}">
        <p14:creationId xmlns:p14="http://schemas.microsoft.com/office/powerpoint/2010/main" val="703736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48</a:t>
            </a:fld>
            <a:endParaRPr lang="en-US" dirty="0"/>
          </a:p>
        </p:txBody>
      </p:sp>
    </p:spTree>
    <p:extLst>
      <p:ext uri="{BB962C8B-B14F-4D97-AF65-F5344CB8AC3E}">
        <p14:creationId xmlns:p14="http://schemas.microsoft.com/office/powerpoint/2010/main" val="3939722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49</a:t>
            </a:fld>
            <a:endParaRPr lang="en-US" dirty="0"/>
          </a:p>
        </p:txBody>
      </p:sp>
    </p:spTree>
    <p:extLst>
      <p:ext uri="{BB962C8B-B14F-4D97-AF65-F5344CB8AC3E}">
        <p14:creationId xmlns:p14="http://schemas.microsoft.com/office/powerpoint/2010/main" val="1771217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Docker Compose is a tool for running multi-container applications on Docker defined using the </a:t>
            </a:r>
            <a:r>
              <a:rPr lang="en-US" sz="10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Compose file format</a:t>
            </a:r>
            <a:r>
              <a:rPr lang="en-US" sz="1000" b="0" i="0" kern="1200" dirty="0">
                <a:solidFill>
                  <a:schemeClr val="tx1"/>
                </a:solidFill>
                <a:effectLst/>
                <a:latin typeface="Arial" panose="020B0604020202020204" pitchFamily="34" charset="0"/>
                <a:ea typeface="+mn-ea"/>
                <a:cs typeface="Arial" panose="020B0604020202020204" pitchFamily="34" charset="0"/>
              </a:rPr>
              <a:t>. A Compose file is used to define how the one or more containers that make up your application are configured. Once you have a Compose file, you can create and start your application with a single command: </a:t>
            </a:r>
            <a:r>
              <a:rPr lang="en-US" dirty="0"/>
              <a:t>docker-compose up</a:t>
            </a:r>
            <a:r>
              <a:rPr lang="en-US" sz="1000" b="0" i="0" kern="1200" dirty="0">
                <a:solidFill>
                  <a:schemeClr val="tx1"/>
                </a:solidFill>
                <a:effectLst/>
                <a:latin typeface="Arial" panose="020B0604020202020204" pitchFamily="34" charset="0"/>
                <a:ea typeface="+mn-ea"/>
                <a:cs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50</a:t>
            </a:fld>
            <a:endParaRPr lang="en-US" dirty="0"/>
          </a:p>
        </p:txBody>
      </p:sp>
    </p:spTree>
    <p:extLst>
      <p:ext uri="{BB962C8B-B14F-4D97-AF65-F5344CB8AC3E}">
        <p14:creationId xmlns:p14="http://schemas.microsoft.com/office/powerpoint/2010/main" val="37138183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Docker Compose is a tool for running multi-container applications on Docker defined using the </a:t>
            </a:r>
            <a:r>
              <a:rPr lang="en-US" sz="10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Compose file format</a:t>
            </a:r>
            <a:r>
              <a:rPr lang="en-US" sz="1000" b="0" i="0" kern="1200" dirty="0">
                <a:solidFill>
                  <a:schemeClr val="tx1"/>
                </a:solidFill>
                <a:effectLst/>
                <a:latin typeface="Arial" panose="020B0604020202020204" pitchFamily="34" charset="0"/>
                <a:ea typeface="+mn-ea"/>
                <a:cs typeface="Arial" panose="020B0604020202020204" pitchFamily="34" charset="0"/>
              </a:rPr>
              <a:t>. A Compose file is used to define how the one or more containers that make up your application are configured. Once you have a Compose file, you can create and start your application with a single command: </a:t>
            </a:r>
            <a:r>
              <a:rPr lang="en-US" dirty="0"/>
              <a:t>docker-compose up</a:t>
            </a:r>
            <a:r>
              <a:rPr lang="en-US" sz="1000" b="0" i="0" kern="1200" dirty="0">
                <a:solidFill>
                  <a:schemeClr val="tx1"/>
                </a:solidFill>
                <a:effectLst/>
                <a:latin typeface="Arial" panose="020B0604020202020204" pitchFamily="34" charset="0"/>
                <a:ea typeface="+mn-ea"/>
                <a:cs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51</a:t>
            </a:fld>
            <a:endParaRPr lang="en-US" dirty="0"/>
          </a:p>
        </p:txBody>
      </p:sp>
    </p:spTree>
    <p:extLst>
      <p:ext uri="{BB962C8B-B14F-4D97-AF65-F5344CB8AC3E}">
        <p14:creationId xmlns:p14="http://schemas.microsoft.com/office/powerpoint/2010/main" val="258953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a:t>
            </a:fld>
            <a:endParaRPr lang="en-US" dirty="0"/>
          </a:p>
        </p:txBody>
      </p:sp>
    </p:spTree>
    <p:extLst>
      <p:ext uri="{BB962C8B-B14F-4D97-AF65-F5344CB8AC3E}">
        <p14:creationId xmlns:p14="http://schemas.microsoft.com/office/powerpoint/2010/main" val="23467824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The </a:t>
            </a:r>
            <a:r>
              <a:rPr lang="en-US" sz="1000" b="1" i="0" kern="1200" dirty="0">
                <a:solidFill>
                  <a:schemeClr val="tx1"/>
                </a:solidFill>
                <a:effectLst/>
                <a:latin typeface="Arial" panose="020B0604020202020204" pitchFamily="34" charset="0"/>
                <a:ea typeface="+mn-ea"/>
                <a:cs typeface="Arial" panose="020B0604020202020204" pitchFamily="34" charset="0"/>
              </a:rPr>
              <a:t>Bridge</a:t>
            </a:r>
            <a:r>
              <a:rPr lang="en-US" sz="1000" b="0" i="0" kern="1200" dirty="0">
                <a:solidFill>
                  <a:schemeClr val="tx1"/>
                </a:solidFill>
                <a:effectLst/>
                <a:latin typeface="Arial" panose="020B0604020202020204" pitchFamily="34" charset="0"/>
                <a:ea typeface="+mn-ea"/>
                <a:cs typeface="Arial" panose="020B0604020202020204" pitchFamily="34" charset="0"/>
              </a:rPr>
              <a:t> network assigns IPs in the range of </a:t>
            </a:r>
            <a:r>
              <a:rPr lang="en-US" sz="1000" b="0" i="1" kern="1200" dirty="0">
                <a:solidFill>
                  <a:schemeClr val="tx1"/>
                </a:solidFill>
                <a:effectLst/>
                <a:latin typeface="Arial" panose="020B0604020202020204" pitchFamily="34" charset="0"/>
                <a:ea typeface="+mn-ea"/>
                <a:cs typeface="Arial" panose="020B0604020202020204" pitchFamily="34" charset="0"/>
              </a:rPr>
              <a:t>172.17.x.x</a:t>
            </a:r>
            <a:r>
              <a:rPr lang="en-US" sz="1000" b="0" i="0" kern="1200" dirty="0">
                <a:solidFill>
                  <a:schemeClr val="tx1"/>
                </a:solidFill>
                <a:effectLst/>
                <a:latin typeface="Arial" panose="020B0604020202020204" pitchFamily="34" charset="0"/>
                <a:ea typeface="+mn-ea"/>
                <a:cs typeface="Arial" panose="020B0604020202020204" pitchFamily="34" charset="0"/>
              </a:rPr>
              <a:t> to the containers within it. To access these containers from outside you need to map the ports of these containers to the ports on the host. </a:t>
            </a:r>
          </a:p>
          <a:p>
            <a:r>
              <a:rPr lang="en-US" sz="1000" b="0" i="0" kern="1200" dirty="0">
                <a:solidFill>
                  <a:schemeClr val="tx1"/>
                </a:solidFill>
                <a:effectLst/>
                <a:latin typeface="Arial" panose="020B0604020202020204" pitchFamily="34" charset="0"/>
                <a:ea typeface="+mn-ea"/>
                <a:cs typeface="Arial" panose="020B0604020202020204" pitchFamily="34" charset="0"/>
              </a:rPr>
              <a:t>Another automatically created network is </a:t>
            </a:r>
            <a:r>
              <a:rPr lang="en-US" sz="1000" b="1" i="0" kern="1200" dirty="0">
                <a:solidFill>
                  <a:schemeClr val="tx1"/>
                </a:solidFill>
                <a:effectLst/>
                <a:latin typeface="Arial" panose="020B0604020202020204" pitchFamily="34" charset="0"/>
                <a:ea typeface="+mn-ea"/>
                <a:cs typeface="Arial" panose="020B0604020202020204" pitchFamily="34" charset="0"/>
              </a:rPr>
              <a:t>Host</a:t>
            </a:r>
            <a:r>
              <a:rPr lang="en-US" sz="1000" b="0" i="0" kern="1200" dirty="0">
                <a:solidFill>
                  <a:schemeClr val="tx1"/>
                </a:solidFill>
                <a:effectLst/>
                <a:latin typeface="Arial" panose="020B0604020202020204" pitchFamily="34" charset="0"/>
                <a:ea typeface="+mn-ea"/>
                <a:cs typeface="Arial" panose="020B0604020202020204" pitchFamily="34" charset="0"/>
              </a:rPr>
              <a:t>. Selecting the </a:t>
            </a:r>
            <a:r>
              <a:rPr lang="en-US" sz="1000" b="1" i="0" kern="1200" dirty="0">
                <a:solidFill>
                  <a:schemeClr val="tx1"/>
                </a:solidFill>
                <a:effectLst/>
                <a:latin typeface="Arial" panose="020B0604020202020204" pitchFamily="34" charset="0"/>
                <a:ea typeface="+mn-ea"/>
                <a:cs typeface="Arial" panose="020B0604020202020204" pitchFamily="34" charset="0"/>
              </a:rPr>
              <a:t>Host</a:t>
            </a:r>
            <a:r>
              <a:rPr lang="en-US" sz="1000" b="0" i="0" kern="1200" dirty="0">
                <a:solidFill>
                  <a:schemeClr val="tx1"/>
                </a:solidFill>
                <a:effectLst/>
                <a:latin typeface="Arial" panose="020B0604020202020204" pitchFamily="34" charset="0"/>
                <a:ea typeface="+mn-ea"/>
                <a:cs typeface="Arial" panose="020B0604020202020204" pitchFamily="34" charset="0"/>
              </a:rPr>
              <a:t> network will remove any network isolation between the docker host and the containers. For instance, if you run a container on port 5000, it will be accessible on the same port on the docker host without any explicit port mapping. The only downside of this approach is that you can not use the same port twice for any container. </a:t>
            </a:r>
          </a:p>
          <a:p>
            <a:r>
              <a:rPr lang="en-US" sz="1000" b="0" i="0" kern="1200" dirty="0">
                <a:solidFill>
                  <a:schemeClr val="tx1"/>
                </a:solidFill>
                <a:effectLst/>
                <a:latin typeface="Arial" panose="020B0604020202020204" pitchFamily="34" charset="0"/>
                <a:ea typeface="+mn-ea"/>
                <a:cs typeface="Arial" panose="020B0604020202020204" pitchFamily="34" charset="0"/>
              </a:rPr>
              <a:t>Finally, the </a:t>
            </a:r>
            <a:r>
              <a:rPr lang="en-US" sz="1000" b="1" i="0" kern="1200" dirty="0">
                <a:solidFill>
                  <a:schemeClr val="tx1"/>
                </a:solidFill>
                <a:effectLst/>
                <a:latin typeface="Arial" panose="020B0604020202020204" pitchFamily="34" charset="0"/>
                <a:ea typeface="+mn-ea"/>
                <a:cs typeface="Arial" panose="020B0604020202020204" pitchFamily="34" charset="0"/>
              </a:rPr>
              <a:t>None </a:t>
            </a:r>
            <a:r>
              <a:rPr lang="en-US" sz="1000" b="0" i="0" kern="1200" dirty="0">
                <a:solidFill>
                  <a:schemeClr val="tx1"/>
                </a:solidFill>
                <a:effectLst/>
                <a:latin typeface="Arial" panose="020B0604020202020204" pitchFamily="34" charset="0"/>
                <a:ea typeface="+mn-ea"/>
                <a:cs typeface="Arial" panose="020B0604020202020204" pitchFamily="34" charset="0"/>
              </a:rPr>
              <a:t>network keeps the container in complete isolation, i.e. they are not connected to any network or container.</a:t>
            </a:r>
          </a:p>
          <a:p>
            <a:r>
              <a:rPr lang="en-US" sz="1000" b="0" i="0" kern="1200" dirty="0">
                <a:solidFill>
                  <a:schemeClr val="tx1"/>
                </a:solidFill>
                <a:effectLst/>
                <a:latin typeface="Arial" panose="020B0604020202020204" pitchFamily="34" charset="0"/>
                <a:ea typeface="+mn-ea"/>
                <a:cs typeface="Arial" panose="020B0604020202020204" pitchFamily="34" charset="0"/>
              </a:rPr>
              <a:t>The containers can reach each other using their names. This is made possible by an Embedded DNS which runs on the address </a:t>
            </a:r>
            <a:r>
              <a:rPr lang="en-US" sz="1000" b="1" i="0" kern="1200" dirty="0">
                <a:solidFill>
                  <a:schemeClr val="tx1"/>
                </a:solidFill>
                <a:effectLst/>
                <a:latin typeface="Arial" panose="020B0604020202020204" pitchFamily="34" charset="0"/>
                <a:ea typeface="+mn-ea"/>
                <a:cs typeface="Arial" panose="020B0604020202020204" pitchFamily="34" charset="0"/>
              </a:rPr>
              <a:t>127.0.0.11</a:t>
            </a:r>
            <a:r>
              <a:rPr lang="en-US" sz="1000" b="0" i="0" kern="1200" dirty="0">
                <a:solidFill>
                  <a:schemeClr val="tx1"/>
                </a:solidFill>
                <a:effectLst/>
                <a:latin typeface="Arial" panose="020B0604020202020204" pitchFamily="34" charset="0"/>
                <a:ea typeface="+mn-ea"/>
                <a:cs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52</a:t>
            </a:fld>
            <a:endParaRPr lang="en-US" dirty="0"/>
          </a:p>
        </p:txBody>
      </p:sp>
    </p:spTree>
    <p:extLst>
      <p:ext uri="{BB962C8B-B14F-4D97-AF65-F5344CB8AC3E}">
        <p14:creationId xmlns:p14="http://schemas.microsoft.com/office/powerpoint/2010/main" val="37989679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some cases customers are taking existing legacy applications and moving them directly from VMs into containers. This allows these applications to be migrated easily across different infrastructures. Additionally, in the case of Linux, you can run your application container based on an older version of Linux (Say RHEL6) while the Docker host is running the latest version. </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53</a:t>
            </a:fld>
            <a:endParaRPr lang="en-US" dirty="0"/>
          </a:p>
        </p:txBody>
      </p:sp>
    </p:spTree>
    <p:extLst>
      <p:ext uri="{BB962C8B-B14F-4D97-AF65-F5344CB8AC3E}">
        <p14:creationId xmlns:p14="http://schemas.microsoft.com/office/powerpoint/2010/main" val="10616676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some cases customers are taking existing legacy applications and moving them directly from VMs into containers. This allows these applications to be migrated easily across different infrastructures. Additionally, in the case of Linux, you can run your application container based on an older version of Linux (Say RHEL6) while the Docker host is running the latest version. </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54</a:t>
            </a:fld>
            <a:endParaRPr lang="en-US" dirty="0"/>
          </a:p>
        </p:txBody>
      </p:sp>
    </p:spTree>
    <p:extLst>
      <p:ext uri="{BB962C8B-B14F-4D97-AF65-F5344CB8AC3E}">
        <p14:creationId xmlns:p14="http://schemas.microsoft.com/office/powerpoint/2010/main" val="17840844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used to be that you couldn’t talk about containers without</a:t>
            </a:r>
            <a:r>
              <a:rPr lang="en-US" baseline="0" dirty="0"/>
              <a:t> talking about Microservices, but over the past year or so people have been looking at different ways to use containers along an application delivery continuum. </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Containers are packages of your software that include everything that it needs to run, including code, dependencies, libraries, binaries, and more. </a:t>
            </a:r>
            <a:r>
              <a:rPr lang="en-US" sz="1000" b="0" i="0" u="sng" kern="1200" dirty="0">
                <a:solidFill>
                  <a:schemeClr val="tx1"/>
                </a:solidFill>
                <a:effectLst/>
                <a:latin typeface="Arial" panose="020B0604020202020204" pitchFamily="34" charset="0"/>
                <a:ea typeface="+mn-ea"/>
                <a:cs typeface="Arial" panose="020B0604020202020204" pitchFamily="34" charset="0"/>
                <a:hlinkClick r:id="rId3"/>
              </a:rPr>
              <a:t>Docker</a:t>
            </a:r>
            <a:r>
              <a:rPr lang="en-US" sz="1000" b="0" i="0" kern="1200" dirty="0">
                <a:solidFill>
                  <a:schemeClr val="tx1"/>
                </a:solidFill>
                <a:effectLst/>
                <a:latin typeface="Arial" panose="020B0604020202020204" pitchFamily="34" charset="0"/>
                <a:ea typeface="+mn-ea"/>
                <a:cs typeface="Arial" panose="020B0604020202020204" pitchFamily="34" charset="0"/>
              </a:rPr>
              <a:t> and </a:t>
            </a:r>
            <a:r>
              <a:rPr lang="en-US" sz="1000" b="0" i="0" u="sng" kern="1200" dirty="0">
                <a:solidFill>
                  <a:schemeClr val="tx1"/>
                </a:solidFill>
                <a:effectLst/>
                <a:latin typeface="Arial" panose="020B0604020202020204" pitchFamily="34" charset="0"/>
                <a:ea typeface="+mn-ea"/>
                <a:cs typeface="Arial" panose="020B0604020202020204" pitchFamily="34" charset="0"/>
                <a:hlinkClick r:id="rId4"/>
              </a:rPr>
              <a:t>Kubernetes</a:t>
            </a:r>
            <a:r>
              <a:rPr lang="en-US" sz="1000" b="0" i="0" kern="1200" dirty="0">
                <a:solidFill>
                  <a:schemeClr val="tx1"/>
                </a:solidFill>
                <a:effectLst/>
                <a:latin typeface="Arial" panose="020B0604020202020204" pitchFamily="34" charset="0"/>
                <a:ea typeface="+mn-ea"/>
                <a:cs typeface="Arial" panose="020B0604020202020204" pitchFamily="34" charset="0"/>
              </a:rPr>
              <a:t> are the most popular frameworks to orchestrate multiple containers in enterprise environments. Compared to virtual machines (VMs), containers share the operating system kernel instead of having a full copy of it, such as making multiple VMs in a single host. Although it’s possible to put your microservices into multiple VMs, you would typically use containers in this case since they take up less space and are faster to boot up.</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55</a:t>
            </a:fld>
            <a:endParaRPr lang="en-US" dirty="0"/>
          </a:p>
        </p:txBody>
      </p:sp>
    </p:spTree>
    <p:extLst>
      <p:ext uri="{BB962C8B-B14F-4D97-AF65-F5344CB8AC3E}">
        <p14:creationId xmlns:p14="http://schemas.microsoft.com/office/powerpoint/2010/main" val="2237515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In a nutshell, users vote at the voting-app endpoint and you can view the results at a result-app endpoint. Both voting-app and result-app run on different ports.</a:t>
            </a: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56</a:t>
            </a:fld>
            <a:endParaRPr lang="en-US" dirty="0"/>
          </a:p>
        </p:txBody>
      </p:sp>
    </p:spTree>
    <p:extLst>
      <p:ext uri="{BB962C8B-B14F-4D97-AF65-F5344CB8AC3E}">
        <p14:creationId xmlns:p14="http://schemas.microsoft.com/office/powerpoint/2010/main" val="4348384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solidFill>
                  <a:schemeClr val="dk1"/>
                </a:solidFill>
              </a:rPr>
              <a:t>There’s a phrase called Google-scale. This was developed out of a need to scale large container applications across Google-scale infrastructure</a:t>
            </a:r>
            <a:endParaRPr lang="en-US" dirty="0"/>
          </a:p>
          <a:p>
            <a:pPr marL="457200" lvl="0" indent="-298450" algn="l" rtl="0">
              <a:spcBef>
                <a:spcPts val="0"/>
              </a:spcBef>
              <a:spcAft>
                <a:spcPts val="0"/>
              </a:spcAft>
              <a:buSzPts val="1100"/>
              <a:buChar char="●"/>
            </a:pPr>
            <a:r>
              <a:rPr lang="en-US" dirty="0" err="1"/>
              <a:t>borg</a:t>
            </a:r>
            <a:r>
              <a:rPr lang="en-US" dirty="0"/>
              <a:t> is the man behind the curtain managing everything in google</a:t>
            </a:r>
          </a:p>
          <a:p>
            <a:pPr marL="457200" lvl="0" indent="-298450" algn="l" rtl="0">
              <a:spcBef>
                <a:spcPts val="0"/>
              </a:spcBef>
              <a:spcAft>
                <a:spcPts val="0"/>
              </a:spcAft>
              <a:buSzPts val="1100"/>
              <a:buChar char="●"/>
            </a:pPr>
            <a:r>
              <a:rPr lang="en-US" dirty="0"/>
              <a:t>Kubernetes is loosely coupled, meaning that all the components have little knowledge of each other and function independently.</a:t>
            </a:r>
          </a:p>
          <a:p>
            <a:pPr marL="914400" lvl="1" indent="-298450" algn="l" rtl="0">
              <a:spcBef>
                <a:spcPts val="0"/>
              </a:spcBef>
              <a:spcAft>
                <a:spcPts val="0"/>
              </a:spcAft>
              <a:buSzPts val="1100"/>
              <a:buChar char="○"/>
            </a:pPr>
            <a:r>
              <a:rPr lang="en-US" dirty="0"/>
              <a:t>This makes them easy to replace and integrate with a wide variety of systems</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57</a:t>
            </a:fld>
            <a:endParaRPr lang="en-US" dirty="0"/>
          </a:p>
        </p:txBody>
      </p:sp>
    </p:spTree>
    <p:extLst>
      <p:ext uri="{BB962C8B-B14F-4D97-AF65-F5344CB8AC3E}">
        <p14:creationId xmlns:p14="http://schemas.microsoft.com/office/powerpoint/2010/main" val="367873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instance will have a new IP and likely be on a different host, but Kubernetes gives the primitives for us to ‘not care’ about that.</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58</a:t>
            </a:fld>
            <a:endParaRPr lang="en-US" dirty="0"/>
          </a:p>
        </p:txBody>
      </p:sp>
    </p:spTree>
    <p:extLst>
      <p:ext uri="{BB962C8B-B14F-4D97-AF65-F5344CB8AC3E}">
        <p14:creationId xmlns:p14="http://schemas.microsoft.com/office/powerpoint/2010/main" val="11367471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Very active project</a:t>
            </a:r>
          </a:p>
          <a:p>
            <a:pPr marL="457200" lvl="0" indent="-298450" algn="l" rtl="0">
              <a:spcBef>
                <a:spcPts val="0"/>
              </a:spcBef>
              <a:spcAft>
                <a:spcPts val="0"/>
              </a:spcAft>
              <a:buSzPts val="1100"/>
              <a:buChar char="●"/>
            </a:pPr>
            <a:r>
              <a:rPr lang="en-US" dirty="0"/>
              <a:t>49k starts on </a:t>
            </a:r>
            <a:r>
              <a:rPr lang="en-US" dirty="0" err="1"/>
              <a:t>github</a:t>
            </a:r>
            <a:endParaRPr lang="en-US" dirty="0"/>
          </a:p>
          <a:p>
            <a:pPr marL="457200" lvl="0" indent="-298450" algn="l" rtl="0">
              <a:spcBef>
                <a:spcPts val="0"/>
              </a:spcBef>
              <a:spcAft>
                <a:spcPts val="0"/>
              </a:spcAft>
              <a:buSzPts val="1100"/>
              <a:buChar char="●"/>
            </a:pPr>
            <a:r>
              <a:rPr lang="en-US" dirty="0"/>
              <a:t>2000+ contributors to main core repo</a:t>
            </a:r>
          </a:p>
          <a:p>
            <a:pPr marL="457200" lvl="0" indent="-298450" algn="l" rtl="0">
              <a:spcBef>
                <a:spcPts val="0"/>
              </a:spcBef>
              <a:spcAft>
                <a:spcPts val="0"/>
              </a:spcAft>
              <a:buSzPts val="1100"/>
              <a:buChar char="●"/>
            </a:pPr>
            <a:r>
              <a:rPr lang="en-US" dirty="0"/>
              <a:t>most discussed repo on </a:t>
            </a:r>
            <a:r>
              <a:rPr lang="en-US" dirty="0" err="1"/>
              <a:t>github</a:t>
            </a:r>
            <a:endParaRPr lang="en-US" dirty="0"/>
          </a:p>
          <a:p>
            <a:pPr marL="457200" lvl="0" indent="-298450" algn="l" rtl="0">
              <a:spcBef>
                <a:spcPts val="0"/>
              </a:spcBef>
              <a:spcAft>
                <a:spcPts val="0"/>
              </a:spcAft>
              <a:buSzPts val="1100"/>
              <a:buChar char="●"/>
            </a:pPr>
            <a:r>
              <a:rPr lang="en-US" dirty="0"/>
              <a:t>massive slack team with 60k+ users</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59</a:t>
            </a:fld>
            <a:endParaRPr lang="en-US" dirty="0"/>
          </a:p>
        </p:txBody>
      </p:sp>
    </p:spTree>
    <p:extLst>
      <p:ext uri="{BB962C8B-B14F-4D97-AF65-F5344CB8AC3E}">
        <p14:creationId xmlns:p14="http://schemas.microsoft.com/office/powerpoint/2010/main" val="8945249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fontAlgn="base"/>
            <a:r>
              <a:rPr lang="en-US" sz="1000" b="0" i="0" kern="1200" dirty="0">
                <a:solidFill>
                  <a:schemeClr val="tx1"/>
                </a:solidFill>
                <a:effectLst/>
                <a:latin typeface="Arial" panose="020B0604020202020204" pitchFamily="34" charset="0"/>
                <a:ea typeface="+mn-ea"/>
                <a:cs typeface="Arial" panose="020B0604020202020204" pitchFamily="34" charset="0"/>
              </a:rPr>
              <a:t>When in production, many might require hundreds to thousands of separate containers in production. </a:t>
            </a:r>
          </a:p>
          <a:p>
            <a:pPr fontAlgn="base"/>
            <a:r>
              <a:rPr lang="en-US" sz="1000" b="0" i="0" kern="1200" dirty="0">
                <a:solidFill>
                  <a:schemeClr val="tx1"/>
                </a:solidFill>
                <a:effectLst/>
                <a:latin typeface="Arial" panose="020B0604020202020204" pitchFamily="34" charset="0"/>
                <a:ea typeface="+mn-ea"/>
                <a:cs typeface="Arial" panose="020B0604020202020204" pitchFamily="34" charset="0"/>
              </a:rPr>
              <a:t>This is where container runtime environments such as Docker benefit from the use of other tools to orchestrate or manage all the containers in operation.</a:t>
            </a:r>
          </a:p>
          <a:p>
            <a:pPr fontAlgn="base"/>
            <a:r>
              <a:rPr lang="en-US" sz="1000" b="0" i="0" kern="1200" dirty="0">
                <a:solidFill>
                  <a:schemeClr val="tx1"/>
                </a:solidFill>
                <a:effectLst/>
                <a:latin typeface="Arial" panose="020B0604020202020204" pitchFamily="34" charset="0"/>
                <a:ea typeface="+mn-ea"/>
                <a:cs typeface="Arial" panose="020B0604020202020204" pitchFamily="34" charset="0"/>
              </a:rPr>
              <a:t>One of the most popular tools for this purpose is Kubernetes, a container orchestrator that recognizes multiple container runtime environments, including Docker.</a:t>
            </a:r>
          </a:p>
          <a:p>
            <a:pPr fontAlgn="base"/>
            <a:r>
              <a:rPr lang="en-US" sz="1000" b="0" i="0" kern="1200" dirty="0">
                <a:solidFill>
                  <a:schemeClr val="tx1"/>
                </a:solidFill>
                <a:effectLst/>
                <a:latin typeface="Arial" panose="020B0604020202020204" pitchFamily="34" charset="0"/>
                <a:ea typeface="+mn-ea"/>
                <a:cs typeface="Arial" panose="020B0604020202020204" pitchFamily="34" charset="0"/>
              </a:rPr>
              <a:t>Kubernetes orchestrates the operation of multiple containers in harmony together. It manages areas like the use of underlying infrastructure resources for containerized applications such as the amount of compute, network, and storage resources required. Orchestration tools like Kubernetes make it easier to automate and scale container-based workloads for live production environments.</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60</a:t>
            </a:fld>
            <a:endParaRPr lang="en-US" dirty="0"/>
          </a:p>
        </p:txBody>
      </p:sp>
    </p:spTree>
    <p:extLst>
      <p:ext uri="{BB962C8B-B14F-4D97-AF65-F5344CB8AC3E}">
        <p14:creationId xmlns:p14="http://schemas.microsoft.com/office/powerpoint/2010/main" val="1864200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panose="020B0604020202020204" pitchFamily="34" charset="0"/>
                <a:ea typeface="+mn-ea"/>
                <a:cs typeface="Arial" panose="020B0604020202020204" pitchFamily="34" charset="0"/>
              </a:rPr>
              <a:t>Kubernetes -</a:t>
            </a:r>
          </a:p>
          <a:p>
            <a:r>
              <a:rPr lang="en-US" sz="1000" b="0" i="0" kern="1200" dirty="0">
                <a:solidFill>
                  <a:schemeClr val="tx1"/>
                </a:solidFill>
                <a:effectLst/>
                <a:latin typeface="Arial" panose="020B0604020202020204" pitchFamily="34" charset="0"/>
                <a:ea typeface="+mn-ea"/>
                <a:cs typeface="Arial" panose="020B0604020202020204" pitchFamily="34" charset="0"/>
              </a:rPr>
              <a:t>Major features include built-in auto-scaling, load balancing, volume management, and secrets management. In addition, there is a web UI to help with managing and troubleshooting the cluster. With these features included, Kubernetes often requires less third-party software than Swarm or Mesos.</a:t>
            </a:r>
          </a:p>
          <a:p>
            <a:r>
              <a:rPr lang="en-US" sz="1000" b="0" i="0" kern="1200" dirty="0">
                <a:solidFill>
                  <a:schemeClr val="tx1"/>
                </a:solidFill>
                <a:effectLst/>
                <a:latin typeface="Arial" panose="020B0604020202020204" pitchFamily="34" charset="0"/>
                <a:ea typeface="+mn-ea"/>
                <a:cs typeface="Arial" panose="020B0604020202020204" pitchFamily="34" charset="0"/>
              </a:rPr>
              <a:t>Swarm-</a:t>
            </a:r>
          </a:p>
          <a:p>
            <a:r>
              <a:rPr lang="en-US" sz="1000" b="0" i="0" kern="1200" dirty="0">
                <a:solidFill>
                  <a:schemeClr val="tx1"/>
                </a:solidFill>
                <a:effectLst/>
                <a:latin typeface="Arial" panose="020B0604020202020204" pitchFamily="34" charset="0"/>
                <a:ea typeface="+mn-ea"/>
                <a:cs typeface="Arial" panose="020B0604020202020204" pitchFamily="34" charset="0"/>
              </a:rPr>
              <a:t>Swarm does not yet support native auto-scaling or external load balancing. Scaling must be done manually or through third-party solutions. </a:t>
            </a:r>
          </a:p>
          <a:p>
            <a:r>
              <a:rPr lang="en-US" sz="1000" b="0" i="0" kern="1200" dirty="0">
                <a:solidFill>
                  <a:schemeClr val="tx1"/>
                </a:solidFill>
                <a:effectLst/>
                <a:latin typeface="Arial" panose="020B0604020202020204" pitchFamily="34" charset="0"/>
                <a:ea typeface="+mn-ea"/>
                <a:cs typeface="Arial" panose="020B0604020202020204" pitchFamily="34" charset="0"/>
              </a:rPr>
              <a:t>Mesos-</a:t>
            </a:r>
          </a:p>
          <a:p>
            <a:r>
              <a:rPr lang="en-US" sz="1000" b="0" i="0" kern="1200" dirty="0">
                <a:solidFill>
                  <a:schemeClr val="tx1"/>
                </a:solidFill>
                <a:effectLst/>
                <a:latin typeface="Arial" panose="020B0604020202020204" pitchFamily="34" charset="0"/>
                <a:ea typeface="+mn-ea"/>
                <a:cs typeface="Arial" panose="020B0604020202020204" pitchFamily="34" charset="0"/>
              </a:rPr>
              <a:t>Mesos can have multiple masters which use Zookeeper to keep track of the cluster state amongst the masters and form a high-availability cluster which is difficult to manage</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61</a:t>
            </a:fld>
            <a:endParaRPr lang="en-US" dirty="0"/>
          </a:p>
        </p:txBody>
      </p:sp>
    </p:spTree>
    <p:extLst>
      <p:ext uri="{BB962C8B-B14F-4D97-AF65-F5344CB8AC3E}">
        <p14:creationId xmlns:p14="http://schemas.microsoft.com/office/powerpoint/2010/main" val="687537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285750" indent="-285750" algn="just">
              <a:lnSpc>
                <a:spcPct val="150000"/>
              </a:lnSpc>
              <a:buFont typeface="Arial" panose="020B0604020202020204" pitchFamily="34" charset="0"/>
              <a:buChar char="•"/>
            </a:pPr>
            <a:r>
              <a:rPr lang="en-US" dirty="0">
                <a:latin typeface="Corbel" panose="020B0503020204020204" pitchFamily="34" charset="0"/>
              </a:rPr>
              <a:t>Docker Community (free) vs. Docker Enterprise (Paid)</a:t>
            </a:r>
          </a:p>
          <a:p>
            <a:pPr marL="285750" indent="-285750" algn="just">
              <a:lnSpc>
                <a:spcPct val="150000"/>
              </a:lnSpc>
              <a:buFont typeface="Arial" panose="020B0604020202020204" pitchFamily="34" charset="0"/>
              <a:buChar char="•"/>
            </a:pPr>
            <a:r>
              <a:rPr lang="en-US" dirty="0">
                <a:latin typeface="Corbel" panose="020B0503020204020204" pitchFamily="34" charset="0"/>
              </a:rPr>
              <a:t>Old Name “EE” = Enterprise Edition (same thing)</a:t>
            </a:r>
          </a:p>
          <a:p>
            <a:pPr marL="285750" indent="-285750" algn="just">
              <a:lnSpc>
                <a:spcPct val="150000"/>
              </a:lnSpc>
              <a:buFont typeface="Arial" panose="020B0604020202020204" pitchFamily="34" charset="0"/>
              <a:buChar char="•"/>
            </a:pPr>
            <a:r>
              <a:rPr lang="en-US" dirty="0">
                <a:latin typeface="Corbel" panose="020B0503020204020204" pitchFamily="34" charset="0"/>
              </a:rPr>
              <a:t>Windows Server 2016 comes with Enterprise Basic</a:t>
            </a:r>
          </a:p>
          <a:p>
            <a:pPr marL="285750" indent="-285750" algn="just">
              <a:lnSpc>
                <a:spcPct val="150000"/>
              </a:lnSpc>
              <a:buFont typeface="Arial" panose="020B0604020202020204" pitchFamily="34" charset="0"/>
              <a:buChar char="•"/>
            </a:pPr>
            <a:r>
              <a:rPr lang="en-US" dirty="0">
                <a:latin typeface="Corbel" panose="020B0503020204020204" pitchFamily="34" charset="0"/>
              </a:rPr>
              <a:t>Linux servers are a target for Enterprise</a:t>
            </a:r>
          </a:p>
          <a:p>
            <a:pPr marL="285750" indent="-285750" algn="just">
              <a:lnSpc>
                <a:spcPct val="150000"/>
              </a:lnSpc>
              <a:buFont typeface="Arial" panose="020B0604020202020204" pitchFamily="34" charset="0"/>
              <a:buChar char="•"/>
            </a:pPr>
            <a:r>
              <a:rPr lang="en-US" dirty="0">
                <a:latin typeface="Corbel" panose="020B0503020204020204" pitchFamily="34" charset="0"/>
              </a:rPr>
              <a:t>Developers and Sysadmins use Community locally</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7</a:t>
            </a:fld>
            <a:endParaRPr lang="en-US" dirty="0"/>
          </a:p>
        </p:txBody>
      </p:sp>
    </p:spTree>
    <p:extLst>
      <p:ext uri="{BB962C8B-B14F-4D97-AF65-F5344CB8AC3E}">
        <p14:creationId xmlns:p14="http://schemas.microsoft.com/office/powerpoint/2010/main" val="41253047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158750" lvl="0" indent="0" algn="l" rtl="0">
              <a:spcBef>
                <a:spcPts val="0"/>
              </a:spcBef>
              <a:spcAft>
                <a:spcPts val="0"/>
              </a:spcAft>
              <a:buClr>
                <a:schemeClr val="dk1"/>
              </a:buClr>
              <a:buSzPts val="1100"/>
              <a:buNone/>
            </a:pPr>
            <a:r>
              <a:rPr lang="en-US" sz="1000" b="0" i="0" kern="1200" dirty="0">
                <a:solidFill>
                  <a:schemeClr val="tx1"/>
                </a:solidFill>
                <a:effectLst/>
                <a:latin typeface="Arial" panose="020B0604020202020204" pitchFamily="34" charset="0"/>
                <a:ea typeface="+mn-ea"/>
                <a:cs typeface="Arial" panose="020B0604020202020204" pitchFamily="34" charset="0"/>
              </a:rPr>
              <a:t>Control Plane - </a:t>
            </a:r>
          </a:p>
          <a:p>
            <a:pPr marL="158750" lvl="0" indent="0" algn="l" rtl="0">
              <a:spcBef>
                <a:spcPts val="0"/>
              </a:spcBef>
              <a:spcAft>
                <a:spcPts val="0"/>
              </a:spcAft>
              <a:buClr>
                <a:schemeClr val="dk1"/>
              </a:buClr>
              <a:buSzPts val="1100"/>
              <a:buNone/>
            </a:pPr>
            <a:r>
              <a:rPr lang="en-US" sz="1000" b="0" i="0" kern="1200" dirty="0">
                <a:solidFill>
                  <a:schemeClr val="tx1"/>
                </a:solidFill>
                <a:effectLst/>
                <a:latin typeface="Arial" panose="020B0604020202020204" pitchFamily="34" charset="0"/>
                <a:ea typeface="+mn-ea"/>
                <a:cs typeface="Arial" panose="020B0604020202020204" pitchFamily="34" charset="0"/>
              </a:rPr>
              <a:t>The control plane is the system that maintains a record of all Kubernetes objects. It continuously manages object states, responding to changes in the cluster</a:t>
            </a:r>
            <a:endParaRPr lang="en-US" dirty="0">
              <a:solidFill>
                <a:schemeClr val="dk1"/>
              </a:solidFill>
            </a:endParaRPr>
          </a:p>
          <a:p>
            <a:pPr marL="457200" lvl="0" indent="-298450" algn="l" rtl="0">
              <a:spcBef>
                <a:spcPts val="0"/>
              </a:spcBef>
              <a:spcAft>
                <a:spcPts val="0"/>
              </a:spcAft>
              <a:buClr>
                <a:schemeClr val="dk1"/>
              </a:buClr>
              <a:buSzPts val="1100"/>
              <a:buChar char="●"/>
            </a:pPr>
            <a:r>
              <a:rPr lang="en-US" dirty="0" err="1">
                <a:solidFill>
                  <a:schemeClr val="dk1"/>
                </a:solidFill>
              </a:rPr>
              <a:t>Kube-apiserver</a:t>
            </a:r>
            <a:endParaRPr lang="en-US" dirty="0">
              <a:solidFill>
                <a:schemeClr val="dk1"/>
              </a:solidFill>
            </a:endParaRPr>
          </a:p>
          <a:p>
            <a:pPr marL="914400" lvl="1" indent="-298450" algn="l" rtl="0">
              <a:spcBef>
                <a:spcPts val="0"/>
              </a:spcBef>
              <a:spcAft>
                <a:spcPts val="0"/>
              </a:spcAft>
              <a:buClr>
                <a:schemeClr val="dk1"/>
              </a:buClr>
              <a:buSzPts val="1100"/>
              <a:buChar char="○"/>
            </a:pPr>
            <a:r>
              <a:rPr lang="en-US" dirty="0">
                <a:solidFill>
                  <a:schemeClr val="dk1"/>
                </a:solidFill>
              </a:rPr>
              <a:t>Gate keeper for everything in </a:t>
            </a:r>
            <a:r>
              <a:rPr lang="en-US" dirty="0" err="1">
                <a:solidFill>
                  <a:schemeClr val="dk1"/>
                </a:solidFill>
              </a:rPr>
              <a:t>kubernetes</a:t>
            </a:r>
            <a:endParaRPr lang="en-US" dirty="0">
              <a:solidFill>
                <a:schemeClr val="dk1"/>
              </a:solidFill>
            </a:endParaRPr>
          </a:p>
          <a:p>
            <a:pPr marL="914400" lvl="1" indent="-298450" algn="l" rtl="0">
              <a:spcBef>
                <a:spcPts val="0"/>
              </a:spcBef>
              <a:spcAft>
                <a:spcPts val="0"/>
              </a:spcAft>
              <a:buClr>
                <a:schemeClr val="dk1"/>
              </a:buClr>
              <a:buSzPts val="1100"/>
              <a:buChar char="○"/>
            </a:pPr>
            <a:r>
              <a:rPr lang="en-US" dirty="0">
                <a:solidFill>
                  <a:schemeClr val="dk1"/>
                </a:solidFill>
              </a:rPr>
              <a:t>EVERYTHING interacts with </a:t>
            </a:r>
            <a:r>
              <a:rPr lang="en-US" dirty="0" err="1">
                <a:solidFill>
                  <a:schemeClr val="dk1"/>
                </a:solidFill>
              </a:rPr>
              <a:t>kubernetes</a:t>
            </a:r>
            <a:r>
              <a:rPr lang="en-US" dirty="0">
                <a:solidFill>
                  <a:schemeClr val="dk1"/>
                </a:solidFill>
              </a:rPr>
              <a:t> through the </a:t>
            </a:r>
            <a:r>
              <a:rPr lang="en-US" dirty="0" err="1">
                <a:solidFill>
                  <a:schemeClr val="dk1"/>
                </a:solidFill>
              </a:rPr>
              <a:t>apiserver</a:t>
            </a:r>
            <a:endParaRPr lang="en-US" dirty="0">
              <a:solidFill>
                <a:schemeClr val="dk1"/>
              </a:solidFill>
            </a:endParaRPr>
          </a:p>
          <a:p>
            <a:pPr marL="457200" lvl="0" indent="-298450" algn="l" rtl="0">
              <a:spcBef>
                <a:spcPts val="0"/>
              </a:spcBef>
              <a:spcAft>
                <a:spcPts val="0"/>
              </a:spcAft>
              <a:buClr>
                <a:schemeClr val="dk1"/>
              </a:buClr>
              <a:buSzPts val="1100"/>
              <a:buChar char="●"/>
            </a:pPr>
            <a:r>
              <a:rPr lang="en-US" dirty="0" err="1">
                <a:solidFill>
                  <a:schemeClr val="dk1"/>
                </a:solidFill>
              </a:rPr>
              <a:t>Etcd</a:t>
            </a:r>
            <a:endParaRPr lang="en-US" dirty="0">
              <a:solidFill>
                <a:schemeClr val="dk1"/>
              </a:solidFill>
            </a:endParaRPr>
          </a:p>
          <a:p>
            <a:pPr marL="914400" lvl="1" indent="-298450" algn="l" rtl="0">
              <a:spcBef>
                <a:spcPts val="0"/>
              </a:spcBef>
              <a:spcAft>
                <a:spcPts val="0"/>
              </a:spcAft>
              <a:buClr>
                <a:schemeClr val="dk1"/>
              </a:buClr>
              <a:buSzPts val="1100"/>
              <a:buChar char="○"/>
            </a:pPr>
            <a:r>
              <a:rPr lang="en-US" dirty="0">
                <a:solidFill>
                  <a:schemeClr val="dk1"/>
                </a:solidFill>
              </a:rPr>
              <a:t>Distributed storage back end for </a:t>
            </a:r>
            <a:r>
              <a:rPr lang="en-US" dirty="0" err="1">
                <a:solidFill>
                  <a:schemeClr val="dk1"/>
                </a:solidFill>
              </a:rPr>
              <a:t>kubernetes</a:t>
            </a:r>
            <a:endParaRPr lang="en-US" dirty="0">
              <a:solidFill>
                <a:schemeClr val="dk1"/>
              </a:solidFill>
            </a:endParaRPr>
          </a:p>
          <a:p>
            <a:pPr marL="914400" lvl="1" indent="-298450" algn="l" rtl="0">
              <a:spcBef>
                <a:spcPts val="0"/>
              </a:spcBef>
              <a:spcAft>
                <a:spcPts val="0"/>
              </a:spcAft>
              <a:buClr>
                <a:schemeClr val="dk1"/>
              </a:buClr>
              <a:buSzPts val="1100"/>
              <a:buChar char="○"/>
            </a:pPr>
            <a:r>
              <a:rPr lang="en-US" dirty="0">
                <a:solidFill>
                  <a:schemeClr val="dk1"/>
                </a:solidFill>
              </a:rPr>
              <a:t>The </a:t>
            </a:r>
            <a:r>
              <a:rPr lang="en-US" dirty="0" err="1">
                <a:solidFill>
                  <a:schemeClr val="dk1"/>
                </a:solidFill>
              </a:rPr>
              <a:t>apiserver</a:t>
            </a:r>
            <a:r>
              <a:rPr lang="en-US" dirty="0">
                <a:solidFill>
                  <a:schemeClr val="dk1"/>
                </a:solidFill>
              </a:rPr>
              <a:t> is the only thing that talks to it</a:t>
            </a:r>
          </a:p>
          <a:p>
            <a:pPr marL="457200" lvl="0" indent="-298450" algn="l" rtl="0">
              <a:spcBef>
                <a:spcPts val="0"/>
              </a:spcBef>
              <a:spcAft>
                <a:spcPts val="0"/>
              </a:spcAft>
              <a:buClr>
                <a:schemeClr val="dk1"/>
              </a:buClr>
              <a:buSzPts val="1100"/>
              <a:buChar char="●"/>
            </a:pPr>
            <a:r>
              <a:rPr lang="en-US" dirty="0" err="1">
                <a:solidFill>
                  <a:schemeClr val="dk1"/>
                </a:solidFill>
              </a:rPr>
              <a:t>Kube</a:t>
            </a:r>
            <a:r>
              <a:rPr lang="en-US" dirty="0">
                <a:solidFill>
                  <a:schemeClr val="dk1"/>
                </a:solidFill>
              </a:rPr>
              <a:t>-controller-manager</a:t>
            </a:r>
          </a:p>
          <a:p>
            <a:pPr marL="914400" lvl="1" indent="-298450" algn="l" rtl="0">
              <a:spcBef>
                <a:spcPts val="0"/>
              </a:spcBef>
              <a:spcAft>
                <a:spcPts val="0"/>
              </a:spcAft>
              <a:buClr>
                <a:schemeClr val="dk1"/>
              </a:buClr>
              <a:buSzPts val="1100"/>
              <a:buChar char="○"/>
            </a:pPr>
            <a:r>
              <a:rPr lang="en-US" dirty="0">
                <a:solidFill>
                  <a:schemeClr val="dk1"/>
                </a:solidFill>
              </a:rPr>
              <a:t>The home of the core controllers</a:t>
            </a:r>
          </a:p>
          <a:p>
            <a:pPr marL="457200" lvl="0" indent="-298450" algn="l" rtl="0">
              <a:spcBef>
                <a:spcPts val="0"/>
              </a:spcBef>
              <a:spcAft>
                <a:spcPts val="0"/>
              </a:spcAft>
              <a:buClr>
                <a:schemeClr val="dk1"/>
              </a:buClr>
              <a:buSzPts val="1100"/>
              <a:buChar char="●"/>
            </a:pPr>
            <a:r>
              <a:rPr lang="en-US" dirty="0" err="1">
                <a:solidFill>
                  <a:schemeClr val="dk1"/>
                </a:solidFill>
              </a:rPr>
              <a:t>kube</a:t>
            </a:r>
            <a:r>
              <a:rPr lang="en-US" dirty="0">
                <a:solidFill>
                  <a:schemeClr val="dk1"/>
                </a:solidFill>
              </a:rPr>
              <a:t>-scheduler</a:t>
            </a:r>
          </a:p>
          <a:p>
            <a:pPr marL="914400" lvl="1" indent="-298450" algn="l" rtl="0">
              <a:spcBef>
                <a:spcPts val="0"/>
              </a:spcBef>
              <a:spcAft>
                <a:spcPts val="0"/>
              </a:spcAft>
              <a:buClr>
                <a:schemeClr val="dk1"/>
              </a:buClr>
              <a:buSzPts val="1100"/>
              <a:buChar char="○"/>
            </a:pPr>
            <a:r>
              <a:rPr lang="en-US" dirty="0" err="1">
                <a:solidFill>
                  <a:schemeClr val="dk1"/>
                </a:solidFill>
              </a:rPr>
              <a:t>handes</a:t>
            </a:r>
            <a:r>
              <a:rPr lang="en-US" dirty="0">
                <a:solidFill>
                  <a:schemeClr val="dk1"/>
                </a:solidFill>
              </a:rPr>
              <a:t> placement</a:t>
            </a:r>
          </a:p>
          <a:p>
            <a:pPr marL="457200" lvl="0" indent="-298450" algn="l" rtl="0">
              <a:spcBef>
                <a:spcPts val="0"/>
              </a:spcBef>
              <a:spcAft>
                <a:spcPts val="0"/>
              </a:spcAft>
              <a:buClr>
                <a:schemeClr val="dk1"/>
              </a:buClr>
              <a:buSzPts val="1100"/>
              <a:buChar char="●"/>
            </a:pPr>
            <a:endParaRPr lang="en-US" dirty="0">
              <a:solidFill>
                <a:schemeClr val="dk1"/>
              </a:solidFill>
            </a:endParaRPr>
          </a:p>
          <a:p>
            <a:pPr marL="158750" lvl="0" indent="0" algn="l" rtl="0">
              <a:spcBef>
                <a:spcPts val="0"/>
              </a:spcBef>
              <a:spcAft>
                <a:spcPts val="0"/>
              </a:spcAft>
              <a:buClr>
                <a:schemeClr val="dk1"/>
              </a:buClr>
              <a:buSzPts val="1100"/>
              <a:buNone/>
            </a:pPr>
            <a:r>
              <a:rPr lang="en-US" dirty="0">
                <a:solidFill>
                  <a:schemeClr val="dk1"/>
                </a:solidFill>
              </a:rPr>
              <a:t>Kubernetes Nodes</a:t>
            </a:r>
          </a:p>
          <a:p>
            <a:pPr marL="457200" lvl="0" indent="-298450" algn="l" rtl="0">
              <a:spcBef>
                <a:spcPts val="0"/>
              </a:spcBef>
              <a:spcAft>
                <a:spcPts val="0"/>
              </a:spcAft>
              <a:buClr>
                <a:schemeClr val="dk1"/>
              </a:buClr>
              <a:buSzPts val="1100"/>
              <a:buChar char="●"/>
            </a:pPr>
            <a:r>
              <a:rPr lang="en-US" dirty="0" err="1">
                <a:solidFill>
                  <a:schemeClr val="dk1"/>
                </a:solidFill>
              </a:rPr>
              <a:t>Kubelet</a:t>
            </a:r>
            <a:endParaRPr lang="en-US" dirty="0">
              <a:solidFill>
                <a:schemeClr val="dk1"/>
              </a:solidFill>
            </a:endParaRPr>
          </a:p>
          <a:p>
            <a:pPr marL="914400" lvl="1" indent="-298450" algn="l" rtl="0">
              <a:spcBef>
                <a:spcPts val="0"/>
              </a:spcBef>
              <a:spcAft>
                <a:spcPts val="0"/>
              </a:spcAft>
              <a:buClr>
                <a:schemeClr val="dk1"/>
              </a:buClr>
              <a:buSzPts val="1100"/>
              <a:buChar char="○"/>
            </a:pPr>
            <a:r>
              <a:rPr lang="en-US" dirty="0">
                <a:solidFill>
                  <a:schemeClr val="dk1"/>
                </a:solidFill>
              </a:rPr>
              <a:t>Agent running on every node, including the control plane</a:t>
            </a:r>
          </a:p>
          <a:p>
            <a:pPr marL="457200" lvl="0" indent="-298450" algn="l" rtl="0">
              <a:spcBef>
                <a:spcPts val="0"/>
              </a:spcBef>
              <a:spcAft>
                <a:spcPts val="0"/>
              </a:spcAft>
              <a:buClr>
                <a:schemeClr val="dk1"/>
              </a:buClr>
              <a:buSzPts val="1100"/>
              <a:buChar char="●"/>
            </a:pPr>
            <a:r>
              <a:rPr lang="en-US" dirty="0" err="1">
                <a:solidFill>
                  <a:schemeClr val="dk1"/>
                </a:solidFill>
              </a:rPr>
              <a:t>Kube</a:t>
            </a:r>
            <a:r>
              <a:rPr lang="en-US" dirty="0">
                <a:solidFill>
                  <a:schemeClr val="dk1"/>
                </a:solidFill>
              </a:rPr>
              <a:t>-proxy</a:t>
            </a:r>
          </a:p>
          <a:p>
            <a:pPr marL="914400" lvl="1" indent="-298450" algn="l" rtl="0">
              <a:spcBef>
                <a:spcPts val="0"/>
              </a:spcBef>
              <a:spcAft>
                <a:spcPts val="0"/>
              </a:spcAft>
              <a:buClr>
                <a:schemeClr val="dk1"/>
              </a:buClr>
              <a:buSzPts val="1100"/>
              <a:buChar char="○"/>
            </a:pPr>
            <a:r>
              <a:rPr lang="en-US" dirty="0">
                <a:solidFill>
                  <a:schemeClr val="dk1"/>
                </a:solidFill>
              </a:rPr>
              <a:t>The network ‘plumber’ for Kubernetes services</a:t>
            </a:r>
          </a:p>
          <a:p>
            <a:pPr marL="914400" lvl="1" indent="-298450" algn="l" rtl="0">
              <a:spcBef>
                <a:spcPts val="0"/>
              </a:spcBef>
              <a:spcAft>
                <a:spcPts val="0"/>
              </a:spcAft>
              <a:buClr>
                <a:schemeClr val="dk1"/>
              </a:buClr>
              <a:buSzPts val="1100"/>
              <a:buChar char="○"/>
            </a:pPr>
            <a:r>
              <a:rPr lang="en-US" dirty="0">
                <a:solidFill>
                  <a:schemeClr val="dk1"/>
                </a:solidFill>
              </a:rPr>
              <a:t>Enables in-cluster load-balancing and service discovery</a:t>
            </a:r>
          </a:p>
          <a:p>
            <a:pPr marL="457200" lvl="0" indent="-298450" algn="l" rtl="0">
              <a:spcBef>
                <a:spcPts val="0"/>
              </a:spcBef>
              <a:spcAft>
                <a:spcPts val="0"/>
              </a:spcAft>
              <a:buClr>
                <a:schemeClr val="dk1"/>
              </a:buClr>
              <a:buSzPts val="1100"/>
              <a:buChar char="●"/>
            </a:pPr>
            <a:r>
              <a:rPr lang="en-US" dirty="0">
                <a:solidFill>
                  <a:schemeClr val="dk1"/>
                </a:solidFill>
              </a:rPr>
              <a:t>Container Runtime Engine</a:t>
            </a:r>
          </a:p>
          <a:p>
            <a:pPr marL="914400" lvl="1" indent="-298450" algn="l" rtl="0">
              <a:spcBef>
                <a:spcPts val="0"/>
              </a:spcBef>
              <a:spcAft>
                <a:spcPts val="0"/>
              </a:spcAft>
              <a:buClr>
                <a:schemeClr val="dk1"/>
              </a:buClr>
              <a:buSzPts val="1100"/>
              <a:buChar char="○"/>
            </a:pPr>
            <a:r>
              <a:rPr lang="en-US" dirty="0">
                <a:solidFill>
                  <a:schemeClr val="dk1"/>
                </a:solidFill>
              </a:rPr>
              <a:t>The </a:t>
            </a:r>
            <a:r>
              <a:rPr lang="en-US" dirty="0" err="1">
                <a:solidFill>
                  <a:schemeClr val="dk1"/>
                </a:solidFill>
              </a:rPr>
              <a:t>containerizer</a:t>
            </a:r>
            <a:r>
              <a:rPr lang="en-US" dirty="0">
                <a:solidFill>
                  <a:schemeClr val="dk1"/>
                </a:solidFill>
              </a:rPr>
              <a:t> itself - typically docker </a:t>
            </a:r>
          </a:p>
          <a:p>
            <a:pPr marL="158750" lvl="0" indent="0" algn="l" rtl="0">
              <a:spcBef>
                <a:spcPts val="0"/>
              </a:spcBef>
              <a:spcAft>
                <a:spcPts val="0"/>
              </a:spcAft>
              <a:buSzPts val="1100"/>
              <a:buNone/>
            </a:pP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62</a:t>
            </a:fld>
            <a:endParaRPr lang="en-US" dirty="0"/>
          </a:p>
        </p:txBody>
      </p:sp>
    </p:spTree>
    <p:extLst>
      <p:ext uri="{BB962C8B-B14F-4D97-AF65-F5344CB8AC3E}">
        <p14:creationId xmlns:p14="http://schemas.microsoft.com/office/powerpoint/2010/main" val="23180512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12700" marR="5080">
              <a:lnSpc>
                <a:spcPct val="100000"/>
              </a:lnSpc>
              <a:spcBef>
                <a:spcPts val="95"/>
              </a:spcBef>
            </a:pPr>
            <a:r>
              <a:rPr lang="en-US" sz="1000" spc="-5" dirty="0">
                <a:solidFill>
                  <a:srgbClr val="FFFFFF"/>
                </a:solidFill>
                <a:latin typeface="Arial"/>
                <a:cs typeface="Arial"/>
              </a:rPr>
              <a:t>The </a:t>
            </a:r>
            <a:r>
              <a:rPr lang="en-US" sz="1000" spc="-5" dirty="0" err="1">
                <a:solidFill>
                  <a:srgbClr val="FFFFFF"/>
                </a:solidFill>
                <a:latin typeface="Arial"/>
                <a:cs typeface="Arial"/>
              </a:rPr>
              <a:t>kubelet</a:t>
            </a:r>
            <a:r>
              <a:rPr lang="en-US" sz="1000" spc="-5" dirty="0">
                <a:solidFill>
                  <a:srgbClr val="FFFFFF"/>
                </a:solidFill>
                <a:latin typeface="Arial"/>
                <a:cs typeface="Arial"/>
              </a:rPr>
              <a:t> works in terms of a </a:t>
            </a:r>
            <a:r>
              <a:rPr lang="en-US" sz="1000" spc="-5" dirty="0" err="1">
                <a:solidFill>
                  <a:srgbClr val="FFFFFF"/>
                </a:solidFill>
                <a:latin typeface="Arial"/>
                <a:cs typeface="Arial"/>
              </a:rPr>
              <a:t>PodSpec</a:t>
            </a:r>
            <a:r>
              <a:rPr lang="en-US" sz="1000" spc="-5" dirty="0">
                <a:solidFill>
                  <a:srgbClr val="FFFFFF"/>
                </a:solidFill>
                <a:latin typeface="Arial"/>
                <a:cs typeface="Arial"/>
              </a:rPr>
              <a:t>. A </a:t>
            </a:r>
            <a:r>
              <a:rPr lang="en-US" sz="1000" spc="-5" dirty="0" err="1">
                <a:solidFill>
                  <a:srgbClr val="FFFFFF"/>
                </a:solidFill>
                <a:latin typeface="Arial"/>
                <a:cs typeface="Arial"/>
              </a:rPr>
              <a:t>PodSpec</a:t>
            </a:r>
            <a:r>
              <a:rPr lang="en-US" sz="1000" spc="-5" dirty="0">
                <a:solidFill>
                  <a:srgbClr val="FFFFFF"/>
                </a:solidFill>
                <a:latin typeface="Arial"/>
                <a:cs typeface="Arial"/>
              </a:rPr>
              <a:t> may be a </a:t>
            </a:r>
            <a:r>
              <a:rPr lang="en-US" sz="1000" spc="-40" dirty="0">
                <a:solidFill>
                  <a:srgbClr val="FFFFFF"/>
                </a:solidFill>
                <a:latin typeface="Arial"/>
                <a:cs typeface="Arial"/>
              </a:rPr>
              <a:t>YAML </a:t>
            </a:r>
            <a:r>
              <a:rPr lang="en-US" sz="1000" spc="-5" dirty="0">
                <a:solidFill>
                  <a:srgbClr val="FFFFFF"/>
                </a:solidFill>
                <a:latin typeface="Arial"/>
                <a:cs typeface="Arial"/>
              </a:rPr>
              <a:t>or JSON object that describes a pod. The  </a:t>
            </a:r>
            <a:r>
              <a:rPr lang="en-US" sz="1000" spc="-5" dirty="0" err="1">
                <a:solidFill>
                  <a:srgbClr val="FFFFFF"/>
                </a:solidFill>
                <a:latin typeface="Arial"/>
                <a:cs typeface="Arial"/>
              </a:rPr>
              <a:t>kubelet</a:t>
            </a:r>
            <a:r>
              <a:rPr lang="en-US" sz="1000" spc="-5" dirty="0">
                <a:solidFill>
                  <a:srgbClr val="FFFFFF"/>
                </a:solidFill>
                <a:latin typeface="Arial"/>
                <a:cs typeface="Arial"/>
              </a:rPr>
              <a:t> takes a group of </a:t>
            </a:r>
            <a:r>
              <a:rPr lang="en-US" sz="1000" spc="-5" dirty="0" err="1">
                <a:solidFill>
                  <a:srgbClr val="FFFFFF"/>
                </a:solidFill>
                <a:latin typeface="Arial"/>
                <a:cs typeface="Arial"/>
              </a:rPr>
              <a:t>PodSpecs</a:t>
            </a:r>
            <a:r>
              <a:rPr lang="en-US" sz="1000" spc="-5" dirty="0">
                <a:solidFill>
                  <a:srgbClr val="FFFFFF"/>
                </a:solidFill>
                <a:latin typeface="Arial"/>
                <a:cs typeface="Arial"/>
              </a:rPr>
              <a:t> that </a:t>
            </a:r>
            <a:r>
              <a:rPr lang="en-US" sz="1000" spc="-5" dirty="0" err="1">
                <a:solidFill>
                  <a:srgbClr val="FFFFFF"/>
                </a:solidFill>
                <a:latin typeface="Arial"/>
                <a:cs typeface="Arial"/>
              </a:rPr>
              <a:t>ar</a:t>
            </a:r>
            <a:r>
              <a:rPr lang="en-US" sz="1000" spc="-5" dirty="0">
                <a:solidFill>
                  <a:srgbClr val="FFFFFF"/>
                </a:solidFill>
                <a:latin typeface="Arial"/>
                <a:cs typeface="Arial"/>
              </a:rPr>
              <a:t> provided through numerous mechanisms (primarily through the </a:t>
            </a:r>
            <a:r>
              <a:rPr lang="en-US" sz="1000" spc="-5" dirty="0" err="1">
                <a:solidFill>
                  <a:srgbClr val="FFFFFF"/>
                </a:solidFill>
                <a:latin typeface="Arial"/>
                <a:cs typeface="Arial"/>
              </a:rPr>
              <a:t>apiserver</a:t>
            </a:r>
            <a:r>
              <a:rPr lang="en-US" sz="1000" spc="-5" dirty="0">
                <a:solidFill>
                  <a:srgbClr val="FFFFFF"/>
                </a:solidFill>
                <a:latin typeface="Arial"/>
                <a:cs typeface="Arial"/>
              </a:rPr>
              <a:t>)  and ensures that the containers delineate in those </a:t>
            </a:r>
            <a:r>
              <a:rPr lang="en-US" sz="1000" spc="-5" dirty="0" err="1">
                <a:solidFill>
                  <a:srgbClr val="FFFFFF"/>
                </a:solidFill>
                <a:latin typeface="Arial"/>
                <a:cs typeface="Arial"/>
              </a:rPr>
              <a:t>PodSpecs</a:t>
            </a:r>
            <a:r>
              <a:rPr lang="en-US" sz="1000" spc="-5" dirty="0">
                <a:solidFill>
                  <a:srgbClr val="FFFFFF"/>
                </a:solidFill>
                <a:latin typeface="Arial"/>
                <a:cs typeface="Arial"/>
              </a:rPr>
              <a:t> </a:t>
            </a:r>
            <a:r>
              <a:rPr lang="en-US" sz="1000" spc="-5" dirty="0" err="1">
                <a:solidFill>
                  <a:srgbClr val="FFFFFF"/>
                </a:solidFill>
                <a:latin typeface="Arial"/>
                <a:cs typeface="Arial"/>
              </a:rPr>
              <a:t>ar</a:t>
            </a:r>
            <a:r>
              <a:rPr lang="en-US" sz="1000" spc="-5" dirty="0">
                <a:solidFill>
                  <a:srgbClr val="FFFFFF"/>
                </a:solidFill>
                <a:latin typeface="Arial"/>
                <a:cs typeface="Arial"/>
              </a:rPr>
              <a:t> running and </a:t>
            </a:r>
            <a:r>
              <a:rPr lang="en-US" sz="1000" spc="-20" dirty="0">
                <a:solidFill>
                  <a:srgbClr val="FFFFFF"/>
                </a:solidFill>
                <a:latin typeface="Arial"/>
                <a:cs typeface="Arial"/>
              </a:rPr>
              <a:t>healthy. </a:t>
            </a:r>
            <a:r>
              <a:rPr lang="en-US" sz="1000" spc="-5" dirty="0">
                <a:solidFill>
                  <a:srgbClr val="FFFFFF"/>
                </a:solidFill>
                <a:latin typeface="Arial"/>
                <a:cs typeface="Arial"/>
              </a:rPr>
              <a:t>The </a:t>
            </a:r>
            <a:r>
              <a:rPr lang="en-US" sz="1000" spc="-5" dirty="0" err="1">
                <a:solidFill>
                  <a:srgbClr val="FFFFFF"/>
                </a:solidFill>
                <a:latin typeface="Arial"/>
                <a:cs typeface="Arial"/>
              </a:rPr>
              <a:t>kubelet</a:t>
            </a:r>
            <a:r>
              <a:rPr lang="en-US" sz="1000" spc="-5" dirty="0">
                <a:solidFill>
                  <a:srgbClr val="FFFFFF"/>
                </a:solidFill>
                <a:latin typeface="Arial"/>
                <a:cs typeface="Arial"/>
              </a:rPr>
              <a:t> doesn’t manage  containers that </a:t>
            </a:r>
            <a:r>
              <a:rPr lang="en-US" sz="1000" spc="-10" dirty="0">
                <a:solidFill>
                  <a:srgbClr val="FFFFFF"/>
                </a:solidFill>
                <a:latin typeface="Arial"/>
                <a:cs typeface="Arial"/>
              </a:rPr>
              <a:t>weren't </a:t>
            </a:r>
            <a:r>
              <a:rPr lang="en-US" sz="1000" spc="-5" dirty="0">
                <a:solidFill>
                  <a:srgbClr val="FFFFFF"/>
                </a:solidFill>
                <a:latin typeface="Arial"/>
                <a:cs typeface="Arial"/>
              </a:rPr>
              <a:t>created by</a:t>
            </a:r>
            <a:r>
              <a:rPr lang="en-US" sz="1000" spc="85" dirty="0">
                <a:solidFill>
                  <a:srgbClr val="FFFFFF"/>
                </a:solidFill>
                <a:latin typeface="Arial"/>
                <a:cs typeface="Arial"/>
              </a:rPr>
              <a:t> </a:t>
            </a:r>
            <a:r>
              <a:rPr lang="en-US" sz="1000" spc="-5" dirty="0">
                <a:solidFill>
                  <a:srgbClr val="FFFFFF"/>
                </a:solidFill>
                <a:latin typeface="Arial"/>
                <a:cs typeface="Arial"/>
              </a:rPr>
              <a:t>Kubernetes</a:t>
            </a:r>
            <a:endParaRPr lang="en-US" sz="1000" dirty="0">
              <a:latin typeface="Arial"/>
              <a:cs typeface="Arial"/>
            </a:endParaRPr>
          </a:p>
          <a:p>
            <a:pPr marL="158750" lvl="0" indent="0" algn="l" rtl="0">
              <a:spcBef>
                <a:spcPts val="0"/>
              </a:spcBef>
              <a:spcAft>
                <a:spcPts val="0"/>
              </a:spcAft>
              <a:buSzPts val="1100"/>
              <a:buNone/>
            </a:pPr>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63</a:t>
            </a:fld>
            <a:endParaRPr lang="en-US" dirty="0"/>
          </a:p>
        </p:txBody>
      </p:sp>
    </p:spTree>
    <p:extLst>
      <p:ext uri="{BB962C8B-B14F-4D97-AF65-F5344CB8AC3E}">
        <p14:creationId xmlns:p14="http://schemas.microsoft.com/office/powerpoint/2010/main" val="3939701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64</a:t>
            </a:fld>
            <a:endParaRPr lang="en-US" dirty="0"/>
          </a:p>
        </p:txBody>
      </p:sp>
    </p:spTree>
    <p:extLst>
      <p:ext uri="{BB962C8B-B14F-4D97-AF65-F5344CB8AC3E}">
        <p14:creationId xmlns:p14="http://schemas.microsoft.com/office/powerpoint/2010/main" val="35140864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65</a:t>
            </a:fld>
            <a:endParaRPr lang="en-US" dirty="0"/>
          </a:p>
        </p:txBody>
      </p:sp>
    </p:spTree>
    <p:extLst>
      <p:ext uri="{BB962C8B-B14F-4D97-AF65-F5344CB8AC3E}">
        <p14:creationId xmlns:p14="http://schemas.microsoft.com/office/powerpoint/2010/main" val="33478501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66</a:t>
            </a:fld>
            <a:endParaRPr lang="en-US" dirty="0"/>
          </a:p>
        </p:txBody>
      </p:sp>
    </p:spTree>
    <p:extLst>
      <p:ext uri="{BB962C8B-B14F-4D97-AF65-F5344CB8AC3E}">
        <p14:creationId xmlns:p14="http://schemas.microsoft.com/office/powerpoint/2010/main" val="15828943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67</a:t>
            </a:fld>
            <a:endParaRPr lang="en-US" dirty="0"/>
          </a:p>
        </p:txBody>
      </p:sp>
    </p:spTree>
    <p:extLst>
      <p:ext uri="{BB962C8B-B14F-4D97-AF65-F5344CB8AC3E}">
        <p14:creationId xmlns:p14="http://schemas.microsoft.com/office/powerpoint/2010/main" val="6274597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68</a:t>
            </a:fld>
            <a:endParaRPr lang="en-US" dirty="0"/>
          </a:p>
        </p:txBody>
      </p:sp>
    </p:spTree>
    <p:extLst>
      <p:ext uri="{BB962C8B-B14F-4D97-AF65-F5344CB8AC3E}">
        <p14:creationId xmlns:p14="http://schemas.microsoft.com/office/powerpoint/2010/main" val="4644091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69</a:t>
            </a:fld>
            <a:endParaRPr lang="en-US" dirty="0"/>
          </a:p>
        </p:txBody>
      </p:sp>
    </p:spTree>
    <p:extLst>
      <p:ext uri="{BB962C8B-B14F-4D97-AF65-F5344CB8AC3E}">
        <p14:creationId xmlns:p14="http://schemas.microsoft.com/office/powerpoint/2010/main" val="30502843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19100" marR="0" lvl="0" indent="-285750" algn="l" rtl="0">
              <a:lnSpc>
                <a:spcPct val="200000"/>
              </a:lnSpc>
              <a:spcBef>
                <a:spcPts val="0"/>
              </a:spcBef>
              <a:spcAft>
                <a:spcPts val="0"/>
              </a:spcAft>
              <a:buClr>
                <a:srgbClr val="000000"/>
              </a:buClr>
              <a:buSzPts val="1600"/>
              <a:buFont typeface="Arial"/>
              <a:buChar char="•"/>
            </a:pPr>
            <a:r>
              <a:rPr lang="en-US" sz="1000" b="0" i="0" u="none" strike="noStrike" cap="none" dirty="0">
                <a:solidFill>
                  <a:srgbClr val="000000"/>
                </a:solidFill>
                <a:latin typeface="Arial"/>
                <a:ea typeface="Arial"/>
                <a:cs typeface="Arial"/>
                <a:sym typeface="Arial"/>
              </a:rPr>
              <a:t>Pod is a group of containers</a:t>
            </a:r>
            <a:r>
              <a:rPr lang="en-US" sz="1000" dirty="0"/>
              <a:t>.</a:t>
            </a:r>
          </a:p>
          <a:p>
            <a:pPr marL="419100" marR="0" lvl="0" indent="-285750" algn="l" rtl="0">
              <a:lnSpc>
                <a:spcPct val="200000"/>
              </a:lnSpc>
              <a:spcBef>
                <a:spcPts val="0"/>
              </a:spcBef>
              <a:spcAft>
                <a:spcPts val="0"/>
              </a:spcAft>
              <a:buClr>
                <a:srgbClr val="000000"/>
              </a:buClr>
              <a:buSzPts val="1600"/>
              <a:buFont typeface="Arial"/>
              <a:buChar char="•"/>
            </a:pPr>
            <a:r>
              <a:rPr lang="en-US" sz="1000" dirty="0"/>
              <a:t>It is</a:t>
            </a:r>
            <a:r>
              <a:rPr lang="en-US" sz="1000" b="0" i="0" u="none" strike="noStrike" cap="none" dirty="0">
                <a:solidFill>
                  <a:srgbClr val="000000"/>
                </a:solidFill>
                <a:latin typeface="Arial"/>
                <a:ea typeface="Arial"/>
                <a:cs typeface="Arial"/>
                <a:sym typeface="Arial"/>
              </a:rPr>
              <a:t> the smallest unit that can be scheduled to be deployed through K8s.</a:t>
            </a:r>
            <a:endParaRPr lang="en-US" dirty="0"/>
          </a:p>
          <a:p>
            <a:pPr marL="419100" marR="0" lvl="0" indent="-285750" algn="l" rtl="0">
              <a:lnSpc>
                <a:spcPct val="200000"/>
              </a:lnSpc>
              <a:spcBef>
                <a:spcPts val="0"/>
              </a:spcBef>
              <a:spcAft>
                <a:spcPts val="0"/>
              </a:spcAft>
              <a:buClr>
                <a:srgbClr val="000000"/>
              </a:buClr>
              <a:buSzPts val="1600"/>
              <a:buFont typeface="Arial"/>
              <a:buChar char="•"/>
            </a:pPr>
            <a:r>
              <a:rPr lang="en-US" sz="1000" b="0" i="0" u="none" strike="noStrike" cap="none" dirty="0">
                <a:solidFill>
                  <a:srgbClr val="000000"/>
                </a:solidFill>
                <a:latin typeface="Arial"/>
                <a:ea typeface="Arial"/>
                <a:cs typeface="Arial"/>
                <a:sym typeface="Arial"/>
              </a:rPr>
              <a:t>Normally a microservices is provided by this tightly coupled group of containers.</a:t>
            </a:r>
          </a:p>
          <a:p>
            <a:pPr marL="419100" marR="0" lvl="0" indent="-285750" algn="l" rtl="0">
              <a:lnSpc>
                <a:spcPct val="200000"/>
              </a:lnSpc>
              <a:spcBef>
                <a:spcPts val="0"/>
              </a:spcBef>
              <a:spcAft>
                <a:spcPts val="0"/>
              </a:spcAft>
              <a:buClr>
                <a:srgbClr val="000000"/>
              </a:buClr>
              <a:buSzPts val="1600"/>
              <a:buFont typeface="Arial"/>
              <a:buChar char="•"/>
            </a:pPr>
            <a:r>
              <a:rPr lang="en-US" sz="1000" b="0" i="0" u="none" strike="noStrike" cap="none" dirty="0">
                <a:solidFill>
                  <a:srgbClr val="000000"/>
                </a:solidFill>
                <a:latin typeface="Arial"/>
                <a:ea typeface="Arial"/>
                <a:cs typeface="Arial"/>
                <a:sym typeface="Arial"/>
              </a:rPr>
              <a:t>This groups of containers would share storage, Linux namespaces, </a:t>
            </a:r>
            <a:r>
              <a:rPr lang="en-US" sz="1000" b="0" i="0" u="none" strike="noStrike" cap="none" dirty="0" err="1">
                <a:solidFill>
                  <a:srgbClr val="000000"/>
                </a:solidFill>
                <a:latin typeface="Arial"/>
                <a:ea typeface="Arial"/>
                <a:cs typeface="Arial"/>
                <a:sym typeface="Arial"/>
              </a:rPr>
              <a:t>cgroups</a:t>
            </a:r>
            <a:r>
              <a:rPr lang="en-US" sz="1000" b="0" i="0" u="none" strike="noStrike" cap="none" dirty="0">
                <a:solidFill>
                  <a:srgbClr val="000000"/>
                </a:solidFill>
                <a:latin typeface="Arial"/>
                <a:ea typeface="Arial"/>
                <a:cs typeface="Arial"/>
                <a:sym typeface="Arial"/>
              </a:rPr>
              <a:t>, IP addresses.</a:t>
            </a:r>
          </a:p>
          <a:p>
            <a:pPr marL="419100" marR="0" lvl="0" indent="-285750" algn="l" rtl="0">
              <a:lnSpc>
                <a:spcPct val="200000"/>
              </a:lnSpc>
              <a:spcBef>
                <a:spcPts val="0"/>
              </a:spcBef>
              <a:spcAft>
                <a:spcPts val="0"/>
              </a:spcAft>
              <a:buClr>
                <a:srgbClr val="000000"/>
              </a:buClr>
              <a:buSzPts val="1600"/>
              <a:buFont typeface="Arial"/>
              <a:buChar char="•"/>
            </a:pPr>
            <a:r>
              <a:rPr lang="en-US" sz="1000" b="0" i="0" u="none" strike="noStrike" cap="none" dirty="0">
                <a:solidFill>
                  <a:srgbClr val="000000"/>
                </a:solidFill>
                <a:latin typeface="Arial"/>
                <a:ea typeface="Arial"/>
                <a:cs typeface="Arial"/>
                <a:sym typeface="Arial"/>
              </a:rPr>
              <a:t>These are co-located, hence share resources and are always scheduled together.</a:t>
            </a:r>
          </a:p>
          <a:p>
            <a:pPr marL="419100" marR="0" lvl="0" indent="-285750" algn="l" rtl="0">
              <a:lnSpc>
                <a:spcPct val="200000"/>
              </a:lnSpc>
              <a:spcBef>
                <a:spcPts val="0"/>
              </a:spcBef>
              <a:spcAft>
                <a:spcPts val="0"/>
              </a:spcAft>
              <a:buClr>
                <a:srgbClr val="000000"/>
              </a:buClr>
              <a:buSzPts val="1600"/>
              <a:buFont typeface="Arial"/>
              <a:buChar char="•"/>
            </a:pPr>
            <a:r>
              <a:rPr lang="en-US" sz="1000" dirty="0"/>
              <a:t>C</a:t>
            </a:r>
            <a:r>
              <a:rPr lang="en-US" sz="1000" b="0" i="0" u="none" strike="noStrike" cap="none" dirty="0">
                <a:solidFill>
                  <a:srgbClr val="000000"/>
                </a:solidFill>
                <a:latin typeface="Arial"/>
                <a:ea typeface="Arial"/>
                <a:cs typeface="Arial"/>
                <a:sym typeface="Arial"/>
              </a:rPr>
              <a:t>reated, destroyed and re-created on demand, based on the state of the server and the service itself.</a:t>
            </a:r>
            <a:endParaRPr lang="en-US" dirty="0"/>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70</a:t>
            </a:fld>
            <a:endParaRPr lang="en-US" dirty="0"/>
          </a:p>
        </p:txBody>
      </p:sp>
    </p:spTree>
    <p:extLst>
      <p:ext uri="{BB962C8B-B14F-4D97-AF65-F5344CB8AC3E}">
        <p14:creationId xmlns:p14="http://schemas.microsoft.com/office/powerpoint/2010/main" val="28948393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71</a:t>
            </a:fld>
            <a:endParaRPr lang="en-US" dirty="0"/>
          </a:p>
        </p:txBody>
      </p:sp>
    </p:spTree>
    <p:extLst>
      <p:ext uri="{BB962C8B-B14F-4D97-AF65-F5344CB8AC3E}">
        <p14:creationId xmlns:p14="http://schemas.microsoft.com/office/powerpoint/2010/main" val="1226415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9</a:t>
            </a:fld>
            <a:endParaRPr lang="en-US" dirty="0"/>
          </a:p>
        </p:txBody>
      </p:sp>
    </p:spTree>
    <p:extLst>
      <p:ext uri="{BB962C8B-B14F-4D97-AF65-F5344CB8AC3E}">
        <p14:creationId xmlns:p14="http://schemas.microsoft.com/office/powerpoint/2010/main" val="31688227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72</a:t>
            </a:fld>
            <a:endParaRPr lang="en-US" dirty="0"/>
          </a:p>
        </p:txBody>
      </p:sp>
    </p:spTree>
    <p:extLst>
      <p:ext uri="{BB962C8B-B14F-4D97-AF65-F5344CB8AC3E}">
        <p14:creationId xmlns:p14="http://schemas.microsoft.com/office/powerpoint/2010/main" val="40166274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73</a:t>
            </a:fld>
            <a:endParaRPr lang="en-US" dirty="0"/>
          </a:p>
        </p:txBody>
      </p:sp>
    </p:spTree>
    <p:extLst>
      <p:ext uri="{BB962C8B-B14F-4D97-AF65-F5344CB8AC3E}">
        <p14:creationId xmlns:p14="http://schemas.microsoft.com/office/powerpoint/2010/main" val="22410892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dirty="0"/>
              <a:t>• </a:t>
            </a:r>
            <a:r>
              <a:rPr lang="en-US" dirty="0" err="1"/>
              <a:t>ClusterIP</a:t>
            </a:r>
            <a:r>
              <a:rPr lang="en-US" dirty="0"/>
              <a:t> (default) </a:t>
            </a:r>
          </a:p>
          <a:p>
            <a:r>
              <a:rPr lang="en-US" dirty="0"/>
              <a:t>  • Single, internal virtual IP allocated </a:t>
            </a:r>
          </a:p>
          <a:p>
            <a:r>
              <a:rPr lang="en-US" dirty="0"/>
              <a:t>  • Only reachable from within cluster (nodes and pods) </a:t>
            </a:r>
          </a:p>
          <a:p>
            <a:r>
              <a:rPr lang="en-US" dirty="0"/>
              <a:t>  • Pods can reach service on apps port number </a:t>
            </a:r>
          </a:p>
          <a:p>
            <a:r>
              <a:rPr lang="en-US" dirty="0"/>
              <a:t>• </a:t>
            </a:r>
            <a:r>
              <a:rPr lang="en-US" dirty="0" err="1"/>
              <a:t>NodePort</a:t>
            </a:r>
            <a:r>
              <a:rPr lang="en-US" dirty="0"/>
              <a:t> </a:t>
            </a:r>
          </a:p>
          <a:p>
            <a:r>
              <a:rPr lang="en-US" dirty="0"/>
              <a:t>  • High port allocated on each node </a:t>
            </a:r>
          </a:p>
          <a:p>
            <a:r>
              <a:rPr lang="en-US" dirty="0"/>
              <a:t>  • Port is open on every node’s IP </a:t>
            </a:r>
          </a:p>
          <a:p>
            <a:r>
              <a:rPr lang="en-US" dirty="0"/>
              <a:t>  • Anyone can connect (if they can reach node) </a:t>
            </a:r>
          </a:p>
          <a:p>
            <a:r>
              <a:rPr lang="en-US" dirty="0"/>
              <a:t>  • Other pods need to be updated to this port </a:t>
            </a:r>
          </a:p>
          <a:p>
            <a:r>
              <a:rPr lang="en-US" dirty="0"/>
              <a:t>  • These services are always available in Kubernetes</a:t>
            </a:r>
          </a:p>
          <a:p>
            <a:r>
              <a:rPr lang="en-US" dirty="0"/>
              <a:t>• </a:t>
            </a:r>
            <a:r>
              <a:rPr lang="en-US" dirty="0" err="1"/>
              <a:t>LoadBalancer</a:t>
            </a:r>
            <a:r>
              <a:rPr lang="en-US" dirty="0"/>
              <a:t> </a:t>
            </a:r>
          </a:p>
          <a:p>
            <a:r>
              <a:rPr lang="en-US" dirty="0"/>
              <a:t>  • Controls a LB endpoint external to the cluster </a:t>
            </a:r>
          </a:p>
          <a:p>
            <a:r>
              <a:rPr lang="en-US" dirty="0"/>
              <a:t>  • Only available when infra provider gives you a LB (AWS ELB, </a:t>
            </a:r>
            <a:r>
              <a:rPr lang="en-US" dirty="0" err="1"/>
              <a:t>etc</a:t>
            </a:r>
            <a:r>
              <a:rPr lang="en-US" dirty="0"/>
              <a:t>) </a:t>
            </a:r>
          </a:p>
          <a:p>
            <a:r>
              <a:rPr lang="en-US" dirty="0"/>
              <a:t>  • Creates </a:t>
            </a:r>
            <a:r>
              <a:rPr lang="en-US" dirty="0" err="1"/>
              <a:t>NodePort+ClusterIP</a:t>
            </a:r>
            <a:r>
              <a:rPr lang="en-US" dirty="0"/>
              <a:t> services, tells LB to send to </a:t>
            </a:r>
            <a:r>
              <a:rPr lang="en-US" dirty="0" err="1"/>
              <a:t>NodePort</a:t>
            </a:r>
            <a:endParaRPr lang="en-US" dirty="0"/>
          </a:p>
          <a:p>
            <a:r>
              <a:rPr lang="en-US" dirty="0"/>
              <a:t>• </a:t>
            </a:r>
            <a:r>
              <a:rPr lang="en-US" dirty="0" err="1"/>
              <a:t>ExternalName</a:t>
            </a:r>
            <a:r>
              <a:rPr lang="en-US" dirty="0"/>
              <a:t> </a:t>
            </a:r>
          </a:p>
          <a:p>
            <a:r>
              <a:rPr lang="en-US" dirty="0"/>
              <a:t>  • Adds CNAME DNS record to </a:t>
            </a:r>
            <a:r>
              <a:rPr lang="en-US" dirty="0" err="1"/>
              <a:t>CoreDNS</a:t>
            </a:r>
            <a:r>
              <a:rPr lang="en-US" dirty="0"/>
              <a:t> only </a:t>
            </a:r>
          </a:p>
          <a:p>
            <a:r>
              <a:rPr lang="en-US" dirty="0"/>
              <a:t>  • Not used for Pods, but for giving pods a DNS name to use for something outside Kubernetes</a:t>
            </a:r>
          </a:p>
        </p:txBody>
      </p:sp>
      <p:sp>
        <p:nvSpPr>
          <p:cNvPr id="4" name="Slide Number Placeholder 3"/>
          <p:cNvSpPr>
            <a:spLocks noGrp="1"/>
          </p:cNvSpPr>
          <p:nvPr>
            <p:ph type="sldNum" sz="quarter" idx="5"/>
          </p:nvPr>
        </p:nvSpPr>
        <p:spPr/>
        <p:txBody>
          <a:bodyPr/>
          <a:lstStyle/>
          <a:p>
            <a:fld id="{B3F977B6-3EAF-9E4C-9ACA-37B34D462247}" type="slidenum">
              <a:rPr lang="en-US" smtClean="0"/>
              <a:pPr/>
              <a:t>74</a:t>
            </a:fld>
            <a:endParaRPr lang="en-US" dirty="0"/>
          </a:p>
        </p:txBody>
      </p:sp>
    </p:spTree>
    <p:extLst>
      <p:ext uri="{BB962C8B-B14F-4D97-AF65-F5344CB8AC3E}">
        <p14:creationId xmlns:p14="http://schemas.microsoft.com/office/powerpoint/2010/main" val="25384920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 </a:t>
            </a:r>
            <a:r>
              <a:rPr lang="en-US" dirty="0" err="1"/>
              <a:t>ClusterIP</a:t>
            </a:r>
            <a:r>
              <a:rPr lang="en-US" dirty="0"/>
              <a:t> is an internal LB for your application</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75</a:t>
            </a:fld>
            <a:endParaRPr lang="en-US" dirty="0"/>
          </a:p>
        </p:txBody>
      </p:sp>
    </p:spTree>
    <p:extLst>
      <p:ext uri="{BB962C8B-B14F-4D97-AF65-F5344CB8AC3E}">
        <p14:creationId xmlns:p14="http://schemas.microsoft.com/office/powerpoint/2010/main" val="3520905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The Pod on host C requests the service</a:t>
            </a:r>
          </a:p>
          <a:p>
            <a:pPr marL="457200" lvl="0" indent="-298450" algn="l" rtl="0">
              <a:spcBef>
                <a:spcPts val="0"/>
              </a:spcBef>
              <a:spcAft>
                <a:spcPts val="0"/>
              </a:spcAft>
              <a:buSzPts val="1100"/>
              <a:buChar char="●"/>
            </a:pPr>
            <a:r>
              <a:rPr lang="en-US" dirty="0"/>
              <a:t>Hits host iptables and it load-balances the connection between the endpoints residing on Hosts A, B</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76</a:t>
            </a:fld>
            <a:endParaRPr lang="en-US" dirty="0"/>
          </a:p>
        </p:txBody>
      </p:sp>
    </p:spTree>
    <p:extLst>
      <p:ext uri="{BB962C8B-B14F-4D97-AF65-F5344CB8AC3E}">
        <p14:creationId xmlns:p14="http://schemas.microsoft.com/office/powerpoint/2010/main" val="20809986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err="1"/>
              <a:t>NodePort</a:t>
            </a:r>
            <a:r>
              <a:rPr lang="en-US" dirty="0"/>
              <a:t> behaves just like </a:t>
            </a:r>
            <a:r>
              <a:rPr lang="en-US" dirty="0" err="1"/>
              <a:t>ClusterIP</a:t>
            </a:r>
            <a:r>
              <a:rPr lang="en-US" dirty="0"/>
              <a:t>, except it also exposes the service on a (random or specified) port on every Node in your cluster.</a:t>
            </a:r>
          </a:p>
          <a:p>
            <a:pPr marL="457200" lvl="0" indent="-298450" algn="l" rtl="0">
              <a:spcBef>
                <a:spcPts val="0"/>
              </a:spcBef>
              <a:spcAft>
                <a:spcPts val="0"/>
              </a:spcAft>
              <a:buSzPts val="1100"/>
              <a:buChar char="●"/>
            </a:pPr>
            <a:r>
              <a:rPr lang="en-US" dirty="0"/>
              <a:t>User can hit any host in cluster on </a:t>
            </a:r>
            <a:r>
              <a:rPr lang="en-US" dirty="0" err="1"/>
              <a:t>nodeport</a:t>
            </a:r>
            <a:r>
              <a:rPr lang="en-US" dirty="0"/>
              <a:t> IP and get to service</a:t>
            </a:r>
          </a:p>
          <a:p>
            <a:pPr marL="457200" lvl="0" indent="-298450" algn="l" rtl="0">
              <a:spcBef>
                <a:spcPts val="0"/>
              </a:spcBef>
              <a:spcAft>
                <a:spcPts val="0"/>
              </a:spcAft>
              <a:buSzPts val="1100"/>
              <a:buChar char="●"/>
            </a:pPr>
            <a:r>
              <a:rPr lang="en-US" dirty="0"/>
              <a:t>Does introduce extra hop if hitting a host without instance of the pod</a:t>
            </a:r>
          </a:p>
          <a:p>
            <a:pPr marL="457200" lvl="0" indent="-298450" algn="l" rtl="0">
              <a:spcBef>
                <a:spcPts val="0"/>
              </a:spcBef>
              <a:spcAft>
                <a:spcPts val="0"/>
              </a:spcAft>
              <a:buSzPts val="1100"/>
              <a:buChar char="●"/>
            </a:pPr>
            <a:endParaRPr lang="en-US" dirty="0"/>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77</a:t>
            </a:fld>
            <a:endParaRPr lang="en-US" dirty="0"/>
          </a:p>
        </p:txBody>
      </p:sp>
    </p:spTree>
    <p:extLst>
      <p:ext uri="{BB962C8B-B14F-4D97-AF65-F5344CB8AC3E}">
        <p14:creationId xmlns:p14="http://schemas.microsoft.com/office/powerpoint/2010/main" val="37402161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Continue to get abstracted and built on top of one another.</a:t>
            </a:r>
          </a:p>
          <a:p>
            <a:pPr marL="457200" lvl="0" indent="-298450" algn="l" rtl="0">
              <a:spcBef>
                <a:spcPts val="0"/>
              </a:spcBef>
              <a:spcAft>
                <a:spcPts val="0"/>
              </a:spcAft>
              <a:buSzPts val="1100"/>
              <a:buChar char="●"/>
            </a:pPr>
            <a:r>
              <a:rPr lang="en-US" dirty="0"/>
              <a:t>The </a:t>
            </a:r>
            <a:r>
              <a:rPr lang="en-US" dirty="0" err="1"/>
              <a:t>LoadBalancer</a:t>
            </a:r>
            <a:r>
              <a:rPr lang="en-US" dirty="0"/>
              <a:t> service extends </a:t>
            </a:r>
            <a:r>
              <a:rPr lang="en-US" dirty="0" err="1"/>
              <a:t>NodePort</a:t>
            </a:r>
            <a:r>
              <a:rPr lang="en-US" dirty="0"/>
              <a:t> turns it into a highly-available externally consumable resource.</a:t>
            </a:r>
          </a:p>
          <a:p>
            <a:pPr marL="457200" lvl="0" indent="-298450" algn="l" rtl="0">
              <a:spcBef>
                <a:spcPts val="0"/>
              </a:spcBef>
              <a:spcAft>
                <a:spcPts val="0"/>
              </a:spcAft>
              <a:buSzPts val="1100"/>
              <a:buChar char="●"/>
            </a:pPr>
            <a:r>
              <a:rPr lang="en-US" dirty="0"/>
              <a:t>-Must- Work with some external system to provide cluster ingress</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78</a:t>
            </a:fld>
            <a:endParaRPr lang="en-US" dirty="0"/>
          </a:p>
        </p:txBody>
      </p:sp>
    </p:spTree>
    <p:extLst>
      <p:ext uri="{BB962C8B-B14F-4D97-AF65-F5344CB8AC3E}">
        <p14:creationId xmlns:p14="http://schemas.microsoft.com/office/powerpoint/2010/main" val="9819803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Allows you to point your configs and such to a static entry internally that you can update out of band later</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79</a:t>
            </a:fld>
            <a:endParaRPr lang="en-US" dirty="0"/>
          </a:p>
        </p:txBody>
      </p:sp>
    </p:spTree>
    <p:extLst>
      <p:ext uri="{BB962C8B-B14F-4D97-AF65-F5344CB8AC3E}">
        <p14:creationId xmlns:p14="http://schemas.microsoft.com/office/powerpoint/2010/main" val="15875060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Allows you to point your configs and such to a static entry internally that you can update out of band later</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80</a:t>
            </a:fld>
            <a:endParaRPr lang="en-US" dirty="0"/>
          </a:p>
        </p:txBody>
      </p:sp>
    </p:spTree>
    <p:extLst>
      <p:ext uri="{BB962C8B-B14F-4D97-AF65-F5344CB8AC3E}">
        <p14:creationId xmlns:p14="http://schemas.microsoft.com/office/powerpoint/2010/main" val="18546908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Allows you to point your configs and such to a static entry internally that you can update out of band later</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81</a:t>
            </a:fld>
            <a:endParaRPr lang="en-US" dirty="0"/>
          </a:p>
        </p:txBody>
      </p:sp>
    </p:spTree>
    <p:extLst>
      <p:ext uri="{BB962C8B-B14F-4D97-AF65-F5344CB8AC3E}">
        <p14:creationId xmlns:p14="http://schemas.microsoft.com/office/powerpoint/2010/main" val="2519302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So why do companies look at Docker?</a:t>
            </a:r>
          </a:p>
          <a:p>
            <a:pPr marL="0" marR="0" lvl="0" indent="0" algn="l" rtl="0">
              <a:spcBef>
                <a:spcPts val="0"/>
              </a:spcBef>
              <a:spcAft>
                <a:spcPts val="0"/>
              </a:spcAft>
              <a:buClr>
                <a:schemeClr val="dk1"/>
              </a:buClr>
              <a:buSzPct val="25000"/>
              <a:buFont typeface="Arial"/>
              <a:buNone/>
            </a:pPr>
            <a:endParaRPr lang="en-US" sz="1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Software is the lifeblood of organizations, whether automating internal processes or creating unique and engaging ways for the services to customer, every company considers themselves a “digital” or “tech” company to some extent.  To that end, many organizations like yours are looking at strategies to…</a:t>
            </a: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 - Modernize their apps (refactor or build cloud native apps)</a:t>
            </a: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 - Adopt microservices / distributed app architectures</a:t>
            </a: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 - migrate to containers</a:t>
            </a: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 - Cloud adoption, migration or multi cloud approaches</a:t>
            </a: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 </a:t>
            </a:r>
          </a:p>
          <a:p>
            <a:pPr marL="0" marR="0" lvl="0" indent="0" algn="l" rtl="0">
              <a:spcBef>
                <a:spcPts val="0"/>
              </a:spcBef>
              <a:spcAft>
                <a:spcPts val="0"/>
              </a:spcAft>
              <a:buClr>
                <a:schemeClr val="dk1"/>
              </a:buClr>
              <a:buFont typeface="Arial"/>
              <a:buNone/>
            </a:pPr>
            <a:endParaRPr lang="en-US" sz="1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000" b="0" i="0" u="none" strike="noStrike" cap="none" dirty="0">
                <a:solidFill>
                  <a:schemeClr val="dk1"/>
                </a:solidFill>
                <a:latin typeface="Arial"/>
                <a:ea typeface="Arial"/>
                <a:cs typeface="Arial"/>
                <a:sym typeface="Arial"/>
              </a:rPr>
              <a:t>But getting there isn’t always easy because you have legacy applications and environment to take care while you try to do new innovative things. Organizational processes might not be ready to go all in and how do you avoid the worries of just getting locked into a cloud from datacenter?</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10</a:t>
            </a:fld>
            <a:endParaRPr lang="en-US" dirty="0"/>
          </a:p>
        </p:txBody>
      </p:sp>
    </p:spTree>
    <p:extLst>
      <p:ext uri="{BB962C8B-B14F-4D97-AF65-F5344CB8AC3E}">
        <p14:creationId xmlns:p14="http://schemas.microsoft.com/office/powerpoint/2010/main" val="41591118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Allows you to point your configs and such to a static entry internally that you can update out of band later</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82</a:t>
            </a:fld>
            <a:endParaRPr lang="en-US" dirty="0"/>
          </a:p>
        </p:txBody>
      </p:sp>
    </p:spTree>
    <p:extLst>
      <p:ext uri="{BB962C8B-B14F-4D97-AF65-F5344CB8AC3E}">
        <p14:creationId xmlns:p14="http://schemas.microsoft.com/office/powerpoint/2010/main" val="16059897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Allows you to point your configs and such to a static entry internally that you can update out of band later</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83</a:t>
            </a:fld>
            <a:endParaRPr lang="en-US" dirty="0"/>
          </a:p>
        </p:txBody>
      </p:sp>
    </p:spTree>
    <p:extLst>
      <p:ext uri="{BB962C8B-B14F-4D97-AF65-F5344CB8AC3E}">
        <p14:creationId xmlns:p14="http://schemas.microsoft.com/office/powerpoint/2010/main" val="677798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Allows you to point your configs and such to a static entry internally that you can update out of band later</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84</a:t>
            </a:fld>
            <a:endParaRPr lang="en-US" dirty="0"/>
          </a:p>
        </p:txBody>
      </p:sp>
    </p:spTree>
    <p:extLst>
      <p:ext uri="{BB962C8B-B14F-4D97-AF65-F5344CB8AC3E}">
        <p14:creationId xmlns:p14="http://schemas.microsoft.com/office/powerpoint/2010/main" val="23445886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Allows you to point your configs and such to a static entry internally that you can update out of band later</a:t>
            </a:r>
          </a:p>
          <a:p>
            <a:endParaRPr lang="en-US" dirty="0"/>
          </a:p>
        </p:txBody>
      </p:sp>
      <p:sp>
        <p:nvSpPr>
          <p:cNvPr id="4" name="Slide Number Placeholder 3"/>
          <p:cNvSpPr>
            <a:spLocks noGrp="1"/>
          </p:cNvSpPr>
          <p:nvPr>
            <p:ph type="sldNum" sz="quarter" idx="5"/>
          </p:nvPr>
        </p:nvSpPr>
        <p:spPr/>
        <p:txBody>
          <a:bodyPr/>
          <a:lstStyle/>
          <a:p>
            <a:fld id="{B3F977B6-3EAF-9E4C-9ACA-37B34D462247}" type="slidenum">
              <a:rPr lang="en-US" smtClean="0"/>
              <a:pPr/>
              <a:t>85</a:t>
            </a:fld>
            <a:endParaRPr lang="en-US" dirty="0"/>
          </a:p>
        </p:txBody>
      </p:sp>
    </p:spTree>
    <p:extLst>
      <p:ext uri="{BB962C8B-B14F-4D97-AF65-F5344CB8AC3E}">
        <p14:creationId xmlns:p14="http://schemas.microsoft.com/office/powerpoint/2010/main" val="2439685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a:lnSpc>
                <a:spcPct val="90000"/>
              </a:lnSpc>
              <a:defRPr/>
            </a:pPr>
            <a:r>
              <a:rPr lang="en-AU" sz="1000" b="1" dirty="0">
                <a:latin typeface="Myriad Pro" charset="0"/>
              </a:rPr>
              <a:t>Benefits:</a:t>
            </a:r>
          </a:p>
          <a:p>
            <a:pPr>
              <a:lnSpc>
                <a:spcPct val="90000"/>
              </a:lnSpc>
              <a:defRPr/>
            </a:pPr>
            <a:r>
              <a:rPr lang="en-AU" sz="1000" dirty="0">
                <a:latin typeface="Myriad Pro" charset="0"/>
              </a:rPr>
              <a:t>Containers are more lightweight.</a:t>
            </a:r>
          </a:p>
          <a:p>
            <a:pPr>
              <a:lnSpc>
                <a:spcPct val="90000"/>
              </a:lnSpc>
              <a:defRPr/>
            </a:pPr>
            <a:r>
              <a:rPr lang="en-AU" sz="1000" dirty="0">
                <a:latin typeface="Myriad Pro" charset="0"/>
              </a:rPr>
              <a:t>No need for a guest OS. </a:t>
            </a:r>
          </a:p>
          <a:p>
            <a:pPr>
              <a:lnSpc>
                <a:spcPct val="90000"/>
              </a:lnSpc>
              <a:defRPr/>
            </a:pPr>
            <a:r>
              <a:rPr lang="en-AU" sz="1000" dirty="0">
                <a:latin typeface="Myriad Pro" charset="0"/>
              </a:rPr>
              <a:t>Rapid Development- </a:t>
            </a:r>
            <a:r>
              <a:rPr lang="en-US" sz="1000" b="0" i="0" kern="1200" dirty="0">
                <a:solidFill>
                  <a:schemeClr val="tx1"/>
                </a:solidFill>
                <a:effectLst/>
                <a:latin typeface="Arial" panose="020B0604020202020204" pitchFamily="34" charset="0"/>
                <a:ea typeface="+mn-ea"/>
                <a:cs typeface="Arial" panose="020B0604020202020204" pitchFamily="34" charset="0"/>
              </a:rPr>
              <a:t>it can create a container for every process and even does not boot an OS</a:t>
            </a:r>
            <a:endParaRPr lang="en-AU" sz="1000" dirty="0">
              <a:latin typeface="Myriad Pro" charset="0"/>
            </a:endParaRPr>
          </a:p>
          <a:p>
            <a:pPr>
              <a:lnSpc>
                <a:spcPct val="90000"/>
              </a:lnSpc>
              <a:defRPr/>
            </a:pPr>
            <a:r>
              <a:rPr lang="en-AU" sz="1000" dirty="0">
                <a:latin typeface="Myriad Pro" charset="0"/>
              </a:rPr>
              <a:t>Less resources.</a:t>
            </a:r>
          </a:p>
          <a:p>
            <a:pPr>
              <a:lnSpc>
                <a:spcPct val="90000"/>
              </a:lnSpc>
              <a:defRPr/>
            </a:pPr>
            <a:r>
              <a:rPr lang="en-AU" sz="1000" dirty="0">
                <a:latin typeface="Myriad Pro" charset="0"/>
              </a:rPr>
              <a:t>Greater portability</a:t>
            </a:r>
          </a:p>
          <a:p>
            <a:pPr>
              <a:lnSpc>
                <a:spcPct val="90000"/>
              </a:lnSpc>
              <a:defRPr/>
            </a:pPr>
            <a:r>
              <a:rPr lang="en-US" sz="1000" b="0" i="0" kern="1200" dirty="0">
                <a:solidFill>
                  <a:schemeClr val="tx1"/>
                </a:solidFill>
                <a:effectLst/>
                <a:latin typeface="Arial" panose="020B0604020202020204" pitchFamily="34" charset="0"/>
                <a:ea typeface="+mn-ea"/>
                <a:cs typeface="Arial" panose="020B0604020202020204" pitchFamily="34" charset="0"/>
              </a:rPr>
              <a:t>Docker works well as part of its pipelines along with tools such as Travis, Jenkins, AWS, Azure etc.,</a:t>
            </a:r>
            <a:endParaRPr lang="en-AU" sz="1000" dirty="0">
              <a:latin typeface="Myriad Pro"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Arial" panose="020B0604020202020204" pitchFamily="34" charset="0"/>
                <a:ea typeface="+mn-ea"/>
                <a:cs typeface="Arial" panose="020B0604020202020204" pitchFamily="34" charset="0"/>
              </a:rPr>
              <a:t>Security - Docker makes sure that applications that are running on containers are completely segregated and isolated from each other, from a security point of view, by granting complete control over traffic flow and management.</a:t>
            </a:r>
          </a:p>
          <a:p>
            <a:pPr rtl="0"/>
            <a:br>
              <a:rPr lang="en-US" b="0" dirty="0">
                <a:effectLst/>
              </a:rPr>
            </a:br>
            <a:endParaRPr lang="en-US" b="0" dirty="0">
              <a:effectLst/>
            </a:endParaRPr>
          </a:p>
        </p:txBody>
      </p:sp>
      <p:sp>
        <p:nvSpPr>
          <p:cNvPr id="4" name="Slide Number Placeholder 3"/>
          <p:cNvSpPr>
            <a:spLocks noGrp="1"/>
          </p:cNvSpPr>
          <p:nvPr>
            <p:ph type="sldNum" sz="quarter" idx="5"/>
          </p:nvPr>
        </p:nvSpPr>
        <p:spPr/>
        <p:txBody>
          <a:bodyPr/>
          <a:lstStyle/>
          <a:p>
            <a:fld id="{B3F977B6-3EAF-9E4C-9ACA-37B34D462247}" type="slidenum">
              <a:rPr lang="en-US" smtClean="0"/>
              <a:pPr/>
              <a:t>11</a:t>
            </a:fld>
            <a:endParaRPr lang="en-US" dirty="0"/>
          </a:p>
        </p:txBody>
      </p:sp>
    </p:spTree>
    <p:extLst>
      <p:ext uri="{BB962C8B-B14F-4D97-AF65-F5344CB8AC3E}">
        <p14:creationId xmlns:p14="http://schemas.microsoft.com/office/powerpoint/2010/main" val="177876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LG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825DFF-F5D5-7D42-8EE1-3BC626F40699}"/>
              </a:ext>
            </a:extLst>
          </p:cNvPr>
          <p:cNvSpPr/>
          <p:nvPr userDrawn="1"/>
        </p:nvSpPr>
        <p:spPr>
          <a:xfrm>
            <a:off x="426720" y="5910072"/>
            <a:ext cx="11193780" cy="70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pic>
        <p:nvPicPr>
          <p:cNvPr id="9" name="Picture">
            <a:extLst>
              <a:ext uri="{FF2B5EF4-FFF2-40B4-BE49-F238E27FC236}">
                <a16:creationId xmlns:a16="http://schemas.microsoft.com/office/drawing/2014/main" id="{9ECA0AD2-1847-664B-B6F2-6F202091BCD3}"/>
              </a:ext>
            </a:extLst>
          </p:cNvPr>
          <p:cNvPicPr>
            <a:picLocks noChangeAspect="1"/>
          </p:cNvPicPr>
          <p:nvPr userDrawn="1"/>
        </p:nvPicPr>
        <p:blipFill>
          <a:blip r:embed="rId2">
            <a:alphaModFix amt="61000"/>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Click to 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rcRect/>
          <a:stretch/>
        </p:blipFill>
        <p:spPr>
          <a:xfrm>
            <a:off x="10477500" y="582343"/>
            <a:ext cx="1143000" cy="260350"/>
          </a:xfrm>
          <a:prstGeom prst="rect">
            <a:avLst/>
          </a:prstGeom>
        </p:spPr>
      </p:pic>
    </p:spTree>
    <p:extLst>
      <p:ext uri="{BB962C8B-B14F-4D97-AF65-F5344CB8AC3E}">
        <p14:creationId xmlns:p14="http://schemas.microsoft.com/office/powerpoint/2010/main" val="2839932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Cover LG (purple)">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DEF62192-694A-6E4B-8EAB-5AC62B41C11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solidFill>
                  <a:schemeClr val="bg1"/>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solidFill>
                  <a:schemeClr val="bg1"/>
                </a:solidFill>
              </a:defRPr>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648472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LG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825DFF-F5D5-7D42-8EE1-3BC626F40699}"/>
              </a:ext>
            </a:extLst>
          </p:cNvPr>
          <p:cNvSpPr/>
          <p:nvPr userDrawn="1"/>
        </p:nvSpPr>
        <p:spPr>
          <a:xfrm>
            <a:off x="426720" y="5910072"/>
            <a:ext cx="11193780" cy="70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pic>
        <p:nvPicPr>
          <p:cNvPr id="9" name="Picture">
            <a:extLst>
              <a:ext uri="{FF2B5EF4-FFF2-40B4-BE49-F238E27FC236}">
                <a16:creationId xmlns:a16="http://schemas.microsoft.com/office/drawing/2014/main" id="{9ECA0AD2-1847-664B-B6F2-6F202091BCD3}"/>
              </a:ext>
            </a:extLst>
          </p:cNvPr>
          <p:cNvPicPr>
            <a:picLocks noChangeAspect="1"/>
          </p:cNvPicPr>
          <p:nvPr userDrawn="1"/>
        </p:nvPicPr>
        <p:blipFill>
          <a:blip r:embed="rId2">
            <a:alphaModFix amt="61000"/>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Click to 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rcRect/>
          <a:stretch/>
        </p:blipFill>
        <p:spPr>
          <a:xfrm>
            <a:off x="10477500" y="582343"/>
            <a:ext cx="1143000" cy="260350"/>
          </a:xfrm>
          <a:prstGeom prst="rect">
            <a:avLst/>
          </a:prstGeom>
        </p:spPr>
      </p:pic>
    </p:spTree>
    <p:extLst>
      <p:ext uri="{BB962C8B-B14F-4D97-AF65-F5344CB8AC3E}">
        <p14:creationId xmlns:p14="http://schemas.microsoft.com/office/powerpoint/2010/main" val="4278561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9601200"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11056534"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8" y="3207657"/>
            <a:ext cx="11056536"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1327289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199"/>
            <a:ext cx="9597953" cy="941832"/>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2" y="2069822"/>
            <a:ext cx="11056161"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5393112"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6226987" y="3207657"/>
            <a:ext cx="5392737"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344427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3-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5532438"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3531144"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4330551" y="3207657"/>
            <a:ext cx="3530898"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
        <p:nvSpPr>
          <p:cNvPr id="12" name="Content Placeholder">
            <a:extLst>
              <a:ext uri="{FF2B5EF4-FFF2-40B4-BE49-F238E27FC236}">
                <a16:creationId xmlns:a16="http://schemas.microsoft.com/office/drawing/2014/main" id="{4F9BF545-8FC3-1A4A-BF9B-15E48334DCC6}"/>
              </a:ext>
            </a:extLst>
          </p:cNvPr>
          <p:cNvSpPr>
            <a:spLocks noGrp="1"/>
          </p:cNvSpPr>
          <p:nvPr>
            <p:ph sz="quarter" idx="15"/>
          </p:nvPr>
        </p:nvSpPr>
        <p:spPr>
          <a:xfrm>
            <a:off x="8097913" y="3207657"/>
            <a:ext cx="3530898"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178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4-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5532438"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2634036"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3371126" y="3207657"/>
            <a:ext cx="263347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a:extLst>
              <a:ext uri="{FF2B5EF4-FFF2-40B4-BE49-F238E27FC236}">
                <a16:creationId xmlns:a16="http://schemas.microsoft.com/office/drawing/2014/main" id="{DC8695E3-A3AE-6345-ACB3-14422881E2A2}"/>
              </a:ext>
            </a:extLst>
          </p:cNvPr>
          <p:cNvSpPr>
            <a:spLocks noGrp="1"/>
          </p:cNvSpPr>
          <p:nvPr>
            <p:ph sz="quarter" idx="15"/>
          </p:nvPr>
        </p:nvSpPr>
        <p:spPr>
          <a:xfrm>
            <a:off x="6178499" y="3207657"/>
            <a:ext cx="263366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a:extLst>
              <a:ext uri="{FF2B5EF4-FFF2-40B4-BE49-F238E27FC236}">
                <a16:creationId xmlns:a16="http://schemas.microsoft.com/office/drawing/2014/main" id="{2C71314A-A19A-174E-9DC1-2A1C011EF993}"/>
              </a:ext>
            </a:extLst>
          </p:cNvPr>
          <p:cNvSpPr>
            <a:spLocks noGrp="1"/>
          </p:cNvSpPr>
          <p:nvPr>
            <p:ph sz="quarter" idx="16"/>
          </p:nvPr>
        </p:nvSpPr>
        <p:spPr>
          <a:xfrm>
            <a:off x="8986062" y="3207657"/>
            <a:ext cx="263366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199636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column content with subhea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noAutofit/>
          </a:bodyPr>
          <a:lstStyle>
            <a:lvl1pPr>
              <a:defRPr sz="3000"/>
            </a:lvl1pPr>
          </a:lstStyle>
          <a:p>
            <a:r>
              <a:rPr lang="en-US"/>
              <a:t>Click to edit Master title style</a:t>
            </a:r>
            <a:endParaRPr lang="en-US" dirty="0"/>
          </a:p>
        </p:txBody>
      </p:sp>
      <p:sp>
        <p:nvSpPr>
          <p:cNvPr id="17" name="Text Placeholder">
            <a:extLst>
              <a:ext uri="{FF2B5EF4-FFF2-40B4-BE49-F238E27FC236}">
                <a16:creationId xmlns:a16="http://schemas.microsoft.com/office/drawing/2014/main" id="{CA576634-3B31-FF4B-A18B-D307FFC8B46D}"/>
              </a:ext>
            </a:extLst>
          </p:cNvPr>
          <p:cNvSpPr>
            <a:spLocks noGrp="1"/>
          </p:cNvSpPr>
          <p:nvPr>
            <p:ph type="body" sz="quarter" idx="17"/>
          </p:nvPr>
        </p:nvSpPr>
        <p:spPr>
          <a:xfrm>
            <a:off x="563563" y="2172076"/>
            <a:ext cx="2633472"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2953598"/>
            <a:ext cx="2634036" cy="3074820"/>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a:extLst>
              <a:ext uri="{FF2B5EF4-FFF2-40B4-BE49-F238E27FC236}">
                <a16:creationId xmlns:a16="http://schemas.microsoft.com/office/drawing/2014/main" id="{20B2B8E0-CB67-A642-92F7-34BCF7C247D7}"/>
              </a:ext>
            </a:extLst>
          </p:cNvPr>
          <p:cNvSpPr>
            <a:spLocks noGrp="1"/>
          </p:cNvSpPr>
          <p:nvPr>
            <p:ph type="body" sz="quarter" idx="18"/>
          </p:nvPr>
        </p:nvSpPr>
        <p:spPr>
          <a:xfrm>
            <a:off x="3370873" y="2175251"/>
            <a:ext cx="2633662" cy="454025"/>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3371126" y="2953598"/>
            <a:ext cx="263347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a:extLst>
              <a:ext uri="{FF2B5EF4-FFF2-40B4-BE49-F238E27FC236}">
                <a16:creationId xmlns:a16="http://schemas.microsoft.com/office/drawing/2014/main" id="{5C3B4083-4C5F-444E-8649-385320B19E2A}"/>
              </a:ext>
            </a:extLst>
          </p:cNvPr>
          <p:cNvSpPr>
            <a:spLocks noGrp="1"/>
          </p:cNvSpPr>
          <p:nvPr>
            <p:ph type="body" sz="quarter" idx="19"/>
          </p:nvPr>
        </p:nvSpPr>
        <p:spPr>
          <a:xfrm>
            <a:off x="6178373" y="2172076"/>
            <a:ext cx="2632075"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12" name="Content Placeholder">
            <a:extLst>
              <a:ext uri="{FF2B5EF4-FFF2-40B4-BE49-F238E27FC236}">
                <a16:creationId xmlns:a16="http://schemas.microsoft.com/office/drawing/2014/main" id="{DC8695E3-A3AE-6345-ACB3-14422881E2A2}"/>
              </a:ext>
            </a:extLst>
          </p:cNvPr>
          <p:cNvSpPr>
            <a:spLocks noGrp="1"/>
          </p:cNvSpPr>
          <p:nvPr>
            <p:ph sz="quarter" idx="15"/>
          </p:nvPr>
        </p:nvSpPr>
        <p:spPr>
          <a:xfrm>
            <a:off x="6178499" y="2953598"/>
            <a:ext cx="263366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a:extLst>
              <a:ext uri="{FF2B5EF4-FFF2-40B4-BE49-F238E27FC236}">
                <a16:creationId xmlns:a16="http://schemas.microsoft.com/office/drawing/2014/main" id="{1F70EBFE-7BB7-FE4A-87AA-6614401895B3}"/>
              </a:ext>
            </a:extLst>
          </p:cNvPr>
          <p:cNvSpPr>
            <a:spLocks noGrp="1"/>
          </p:cNvSpPr>
          <p:nvPr>
            <p:ph type="body" sz="quarter" idx="20"/>
          </p:nvPr>
        </p:nvSpPr>
        <p:spPr>
          <a:xfrm>
            <a:off x="8984285" y="2172076"/>
            <a:ext cx="2633663"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15" name="Content Placeholder">
            <a:extLst>
              <a:ext uri="{FF2B5EF4-FFF2-40B4-BE49-F238E27FC236}">
                <a16:creationId xmlns:a16="http://schemas.microsoft.com/office/drawing/2014/main" id="{2C71314A-A19A-174E-9DC1-2A1C011EF993}"/>
              </a:ext>
            </a:extLst>
          </p:cNvPr>
          <p:cNvSpPr>
            <a:spLocks noGrp="1"/>
          </p:cNvSpPr>
          <p:nvPr>
            <p:ph sz="quarter" idx="16"/>
          </p:nvPr>
        </p:nvSpPr>
        <p:spPr>
          <a:xfrm>
            <a:off x="8986062" y="2953598"/>
            <a:ext cx="263366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600758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wrap="square"/>
          <a:lstStyle>
            <a:lvl1pPr>
              <a:defRPr sz="3000"/>
            </a:lvl1pPr>
          </a:lstStyle>
          <a:p>
            <a:r>
              <a:rPr lang="en-US"/>
              <a:t>Click to edit Master title style</a:t>
            </a:r>
            <a:endParaRPr lang="en-US" dirty="0"/>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2235201"/>
            <a:ext cx="5393112" cy="3792537"/>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hart Placeholder">
            <a:extLst>
              <a:ext uri="{FF2B5EF4-FFF2-40B4-BE49-F238E27FC236}">
                <a16:creationId xmlns:a16="http://schemas.microsoft.com/office/drawing/2014/main" id="{C26AB0B4-C0C7-4F4C-8E98-AA7B3B373CD5}"/>
              </a:ext>
            </a:extLst>
          </p:cNvPr>
          <p:cNvSpPr>
            <a:spLocks noGrp="1"/>
          </p:cNvSpPr>
          <p:nvPr>
            <p:ph type="chart" sz="quarter" idx="13"/>
          </p:nvPr>
        </p:nvSpPr>
        <p:spPr>
          <a:xfrm>
            <a:off x="6235336" y="2235201"/>
            <a:ext cx="5385163" cy="3792537"/>
          </a:xfrm>
        </p:spPr>
        <p:txBody>
          <a:bodyPr/>
          <a:lstStyle>
            <a:lvl1pPr>
              <a:defRPr sz="1000"/>
            </a:lvl1pPr>
          </a:lstStyle>
          <a:p>
            <a:r>
              <a:rPr lang="en-US"/>
              <a:t>Click icon to add chart</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3110762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188437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solid (gray)">
    <p:bg>
      <p:bgPr>
        <a:solidFill>
          <a:schemeClr val="accent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1994AC-422D-7D46-866D-A30AD6428978}"/>
              </a:ext>
            </a:extLst>
          </p:cNvPr>
          <p:cNvSpPr/>
          <p:nvPr userDrawn="1"/>
        </p:nvSpPr>
        <p:spPr>
          <a:xfrm>
            <a:off x="416560" y="6152598"/>
            <a:ext cx="11031728" cy="5123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2" name="Title">
            <a:extLst>
              <a:ext uri="{FF2B5EF4-FFF2-40B4-BE49-F238E27FC236}">
                <a16:creationId xmlns:a16="http://schemas.microsoft.com/office/drawing/2014/main" id="{B6EA84FD-429F-AA44-9756-B2C4CC1F1E6F}"/>
              </a:ext>
            </a:extLst>
          </p:cNvPr>
          <p:cNvSpPr>
            <a:spLocks noGrp="1"/>
          </p:cNvSpPr>
          <p:nvPr>
            <p:ph type="title"/>
          </p:nvPr>
        </p:nvSpPr>
        <p:spPr>
          <a:xfrm>
            <a:off x="563188" y="1676633"/>
            <a:ext cx="8158537" cy="1423755"/>
          </a:xfrm>
          <a:prstGeom prst="rect">
            <a:avLst/>
          </a:prstGeom>
        </p:spPr>
        <p:txBody>
          <a:bodyPr>
            <a:noAutofit/>
          </a:bodyPr>
          <a:lstStyle>
            <a:lvl1pPr>
              <a:lnSpc>
                <a:spcPct val="80000"/>
              </a:lnSpc>
              <a:defRPr sz="5400">
                <a:solidFill>
                  <a:schemeClr val="bg1"/>
                </a:solidFill>
              </a:defRPr>
            </a:lvl1pPr>
          </a:lstStyle>
          <a:p>
            <a:r>
              <a:rPr lang="en-US"/>
              <a:t>Click to edit Master title style</a:t>
            </a:r>
            <a:endParaRPr lang="en-US" dirty="0"/>
          </a:p>
        </p:txBody>
      </p:sp>
      <p:sp>
        <p:nvSpPr>
          <p:cNvPr id="12" name="Text Placeholder">
            <a:extLst>
              <a:ext uri="{FF2B5EF4-FFF2-40B4-BE49-F238E27FC236}">
                <a16:creationId xmlns:a16="http://schemas.microsoft.com/office/drawing/2014/main" id="{0A76A471-96EC-004F-8CAA-B16B052AE1BE}"/>
              </a:ext>
            </a:extLst>
          </p:cNvPr>
          <p:cNvSpPr>
            <a:spLocks noGrp="1"/>
          </p:cNvSpPr>
          <p:nvPr>
            <p:ph type="body" sz="quarter" idx="12"/>
          </p:nvPr>
        </p:nvSpPr>
        <p:spPr>
          <a:xfrm>
            <a:off x="563564" y="3134095"/>
            <a:ext cx="8156448" cy="1426464"/>
          </a:xfrm>
        </p:spPr>
        <p:txBody>
          <a:bodyPr>
            <a:no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a:extLst>
              <a:ext uri="{FF2B5EF4-FFF2-40B4-BE49-F238E27FC236}">
                <a16:creationId xmlns:a16="http://schemas.microsoft.com/office/drawing/2014/main" id="{F9734FE0-7FFE-4144-A0FF-3C428F374D6F}"/>
              </a:ext>
            </a:extLst>
          </p:cNvPr>
          <p:cNvPicPr>
            <a:picLocks noChangeAspect="1"/>
          </p:cNvPicPr>
          <p:nvPr userDrawn="1"/>
        </p:nvPicPr>
        <p:blipFill>
          <a:blip r:embed="rId2"/>
          <a:stretch>
            <a:fillRect/>
          </a:stretch>
        </p:blipFill>
        <p:spPr>
          <a:xfrm>
            <a:off x="10921994" y="577850"/>
            <a:ext cx="698505" cy="158751"/>
          </a:xfrm>
          <a:prstGeom prst="rect">
            <a:avLst/>
          </a:prstGeom>
        </p:spPr>
      </p:pic>
      <p:sp>
        <p:nvSpPr>
          <p:cNvPr id="11" name="Footer Placeholder">
            <a:extLst>
              <a:ext uri="{FF2B5EF4-FFF2-40B4-BE49-F238E27FC236}">
                <a16:creationId xmlns:a16="http://schemas.microsoft.com/office/drawing/2014/main" id="{DB73EFC5-1588-5949-9353-EAAFD979F72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dirty="0">
              <a:solidFill>
                <a:schemeClr val="bg1"/>
              </a:solidFill>
            </a:endParaRPr>
          </a:p>
        </p:txBody>
      </p:sp>
      <p:pic>
        <p:nvPicPr>
          <p:cNvPr id="13" name="Picture">
            <a:extLst>
              <a:ext uri="{FF2B5EF4-FFF2-40B4-BE49-F238E27FC236}">
                <a16:creationId xmlns:a16="http://schemas.microsoft.com/office/drawing/2014/main" id="{EFB815D6-4014-084E-9B7D-E0C9456BC624}"/>
              </a:ext>
            </a:extLst>
          </p:cNvPr>
          <p:cNvPicPr>
            <a:picLocks noChangeAspect="1"/>
          </p:cNvPicPr>
          <p:nvPr userDrawn="1"/>
        </p:nvPicPr>
        <p:blipFill rotWithShape="1">
          <a:blip r:embed="rId3"/>
          <a:srcRect l="1739" r="-249"/>
          <a:stretch/>
        </p:blipFill>
        <p:spPr>
          <a:xfrm>
            <a:off x="542291" y="6152598"/>
            <a:ext cx="10908030" cy="298367"/>
          </a:xfrm>
          <a:prstGeom prst="rect">
            <a:avLst/>
          </a:prstGeom>
        </p:spPr>
      </p:pic>
      <p:sp>
        <p:nvSpPr>
          <p:cNvPr id="14" name="Footer Placeholder">
            <a:extLst>
              <a:ext uri="{FF2B5EF4-FFF2-40B4-BE49-F238E27FC236}">
                <a16:creationId xmlns:a16="http://schemas.microsoft.com/office/drawing/2014/main" id="{EB4B23B6-6456-3544-9CF8-93683156CC57}"/>
              </a:ext>
            </a:extLst>
          </p:cNvPr>
          <p:cNvSpPr txBox="1">
            <a:spLocks/>
          </p:cNvSpPr>
          <p:nvPr userDrawn="1"/>
        </p:nvSpPr>
        <p:spPr>
          <a:xfrm>
            <a:off x="768349"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solidFill>
                  <a:schemeClr val="bg1"/>
                </a:solidFill>
              </a:rPr>
              <a:t>Copyright © 2019 Virtusa Corporation. All Rights Reserved.</a:t>
            </a:r>
          </a:p>
        </p:txBody>
      </p:sp>
    </p:spTree>
    <p:extLst>
      <p:ext uri="{BB962C8B-B14F-4D97-AF65-F5344CB8AC3E}">
        <p14:creationId xmlns:p14="http://schemas.microsoft.com/office/powerpoint/2010/main" val="2553687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9601200"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11056534"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8" y="3207657"/>
            <a:ext cx="11056536"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pic>
        <p:nvPicPr>
          <p:cNvPr id="2050" name="Picture 6">
            <a:extLst>
              <a:ext uri="{FF2B5EF4-FFF2-40B4-BE49-F238E27FC236}">
                <a16:creationId xmlns:a16="http://schemas.microsoft.com/office/drawing/2014/main" id="{E1A51B7A-53AF-4D6A-B834-2A95E6295B5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49873" y="6456220"/>
            <a:ext cx="10382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picture containing text, gambling house, room, clipart&#10;&#10;Description automatically generated">
            <a:extLst>
              <a:ext uri="{FF2B5EF4-FFF2-40B4-BE49-F238E27FC236}">
                <a16:creationId xmlns:a16="http://schemas.microsoft.com/office/drawing/2014/main" id="{2D76DC76-160D-44FE-9B4D-091A6FF2D3BC}"/>
              </a:ext>
            </a:extLst>
          </p:cNvPr>
          <p:cNvPicPr>
            <a:picLocks noChangeAspect="1"/>
          </p:cNvPicPr>
          <p:nvPr userDrawn="1"/>
        </p:nvPicPr>
        <p:blipFill>
          <a:blip r:embed="rId4"/>
          <a:stretch>
            <a:fillRect/>
          </a:stretch>
        </p:blipFill>
        <p:spPr>
          <a:xfrm>
            <a:off x="10754394" y="31470"/>
            <a:ext cx="1033704" cy="501786"/>
          </a:xfrm>
          <a:prstGeom prst="rect">
            <a:avLst/>
          </a:prstGeom>
        </p:spPr>
      </p:pic>
    </p:spTree>
    <p:extLst>
      <p:ext uri="{BB962C8B-B14F-4D97-AF65-F5344CB8AC3E}">
        <p14:creationId xmlns:p14="http://schemas.microsoft.com/office/powerpoint/2010/main" val="2556155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ver (graphic on dark blue)">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B0F75CDA-E319-A341-9ADB-BE7C111BCFBE}"/>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solidFill>
                  <a:schemeClr val="bg1"/>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solidFill>
                  <a:schemeClr val="bg1"/>
                </a:solidFill>
              </a:defRPr>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856324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C28E-B6B1-4658-91C2-2F860797C0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190002-482A-4E77-B434-AD391D1945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AE064B-A1FF-4ADA-8CB9-6EB175D766FC}"/>
              </a:ext>
            </a:extLst>
          </p:cNvPr>
          <p:cNvSpPr>
            <a:spLocks noGrp="1"/>
          </p:cNvSpPr>
          <p:nvPr>
            <p:ph type="dt" sz="half" idx="10"/>
          </p:nvPr>
        </p:nvSpPr>
        <p:spPr/>
        <p:txBody>
          <a:bodyPr/>
          <a:lstStyle/>
          <a:p>
            <a:fld id="{912531AB-5503-42D8-8111-E596061B64E3}" type="datetimeFigureOut">
              <a:rPr lang="en-IN" smtClean="0"/>
              <a:t>27-05-2021</a:t>
            </a:fld>
            <a:endParaRPr lang="en-IN"/>
          </a:p>
        </p:txBody>
      </p:sp>
      <p:sp>
        <p:nvSpPr>
          <p:cNvPr id="5" name="Footer Placeholder 4">
            <a:extLst>
              <a:ext uri="{FF2B5EF4-FFF2-40B4-BE49-F238E27FC236}">
                <a16:creationId xmlns:a16="http://schemas.microsoft.com/office/drawing/2014/main" id="{346E5ECB-9ECD-41CF-952C-ACDC57BED3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2927AE-484A-47AF-91D5-6E3EF68D9232}"/>
              </a:ext>
            </a:extLst>
          </p:cNvPr>
          <p:cNvSpPr>
            <a:spLocks noGrp="1"/>
          </p:cNvSpPr>
          <p:nvPr>
            <p:ph type="sldNum" sz="quarter" idx="12"/>
          </p:nvPr>
        </p:nvSpPr>
        <p:spPr/>
        <p:txBody>
          <a:bodyPr/>
          <a:lstStyle/>
          <a:p>
            <a:fld id="{D5A8D4EF-267A-4B85-BCF7-53E9104F5708}" type="slidenum">
              <a:rPr lang="en-IN" smtClean="0"/>
              <a:t>‹#›</a:t>
            </a:fld>
            <a:endParaRPr lang="en-IN"/>
          </a:p>
        </p:txBody>
      </p:sp>
    </p:spTree>
    <p:extLst>
      <p:ext uri="{BB962C8B-B14F-4D97-AF65-F5344CB8AC3E}">
        <p14:creationId xmlns:p14="http://schemas.microsoft.com/office/powerpoint/2010/main" val="1518079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199"/>
            <a:ext cx="9597953" cy="941832"/>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2" y="2069822"/>
            <a:ext cx="11056161"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5393112"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6226987" y="3207657"/>
            <a:ext cx="5392737"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610503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3-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5532438"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3531144"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4330551" y="3207657"/>
            <a:ext cx="3530898"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
        <p:nvSpPr>
          <p:cNvPr id="12" name="Content Placeholder">
            <a:extLst>
              <a:ext uri="{FF2B5EF4-FFF2-40B4-BE49-F238E27FC236}">
                <a16:creationId xmlns:a16="http://schemas.microsoft.com/office/drawing/2014/main" id="{4F9BF545-8FC3-1A4A-BF9B-15E48334DCC6}"/>
              </a:ext>
            </a:extLst>
          </p:cNvPr>
          <p:cNvSpPr>
            <a:spLocks noGrp="1"/>
          </p:cNvSpPr>
          <p:nvPr>
            <p:ph sz="quarter" idx="15"/>
          </p:nvPr>
        </p:nvSpPr>
        <p:spPr>
          <a:xfrm>
            <a:off x="8097913" y="3207657"/>
            <a:ext cx="3530898"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27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4-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sp>
        <p:nvSpPr>
          <p:cNvPr id="13" name="Text Placeholder">
            <a:extLst>
              <a:ext uri="{FF2B5EF4-FFF2-40B4-BE49-F238E27FC236}">
                <a16:creationId xmlns:a16="http://schemas.microsoft.com/office/drawing/2014/main" id="{AB01F380-783E-D94C-9473-8E76D4F3662F}"/>
              </a:ext>
            </a:extLst>
          </p:cNvPr>
          <p:cNvSpPr>
            <a:spLocks noGrp="1"/>
          </p:cNvSpPr>
          <p:nvPr>
            <p:ph type="body" sz="quarter" idx="13"/>
          </p:nvPr>
        </p:nvSpPr>
        <p:spPr>
          <a:xfrm>
            <a:off x="563563" y="2069822"/>
            <a:ext cx="5532438" cy="696912"/>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3207657"/>
            <a:ext cx="2634036" cy="2820081"/>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3371126" y="3207657"/>
            <a:ext cx="263347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a:extLst>
              <a:ext uri="{FF2B5EF4-FFF2-40B4-BE49-F238E27FC236}">
                <a16:creationId xmlns:a16="http://schemas.microsoft.com/office/drawing/2014/main" id="{DC8695E3-A3AE-6345-ACB3-14422881E2A2}"/>
              </a:ext>
            </a:extLst>
          </p:cNvPr>
          <p:cNvSpPr>
            <a:spLocks noGrp="1"/>
          </p:cNvSpPr>
          <p:nvPr>
            <p:ph sz="quarter" idx="15"/>
          </p:nvPr>
        </p:nvSpPr>
        <p:spPr>
          <a:xfrm>
            <a:off x="6178499" y="3207657"/>
            <a:ext cx="263366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a:extLst>
              <a:ext uri="{FF2B5EF4-FFF2-40B4-BE49-F238E27FC236}">
                <a16:creationId xmlns:a16="http://schemas.microsoft.com/office/drawing/2014/main" id="{2C71314A-A19A-174E-9DC1-2A1C011EF993}"/>
              </a:ext>
            </a:extLst>
          </p:cNvPr>
          <p:cNvSpPr>
            <a:spLocks noGrp="1"/>
          </p:cNvSpPr>
          <p:nvPr>
            <p:ph sz="quarter" idx="16"/>
          </p:nvPr>
        </p:nvSpPr>
        <p:spPr>
          <a:xfrm>
            <a:off x="8986062" y="3207657"/>
            <a:ext cx="2633662" cy="28194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52571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column content with subhea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noAutofit/>
          </a:bodyPr>
          <a:lstStyle>
            <a:lvl1pPr>
              <a:defRPr sz="3000"/>
            </a:lvl1pPr>
          </a:lstStyle>
          <a:p>
            <a:r>
              <a:rPr lang="en-US"/>
              <a:t>Click to edit Master title style</a:t>
            </a:r>
            <a:endParaRPr lang="en-US" dirty="0"/>
          </a:p>
        </p:txBody>
      </p:sp>
      <p:sp>
        <p:nvSpPr>
          <p:cNvPr id="17" name="Text Placeholder">
            <a:extLst>
              <a:ext uri="{FF2B5EF4-FFF2-40B4-BE49-F238E27FC236}">
                <a16:creationId xmlns:a16="http://schemas.microsoft.com/office/drawing/2014/main" id="{CA576634-3B31-FF4B-A18B-D307FFC8B46D}"/>
              </a:ext>
            </a:extLst>
          </p:cNvPr>
          <p:cNvSpPr>
            <a:spLocks noGrp="1"/>
          </p:cNvSpPr>
          <p:nvPr>
            <p:ph type="body" sz="quarter" idx="17"/>
          </p:nvPr>
        </p:nvSpPr>
        <p:spPr>
          <a:xfrm>
            <a:off x="563563" y="2172076"/>
            <a:ext cx="2633472"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2953598"/>
            <a:ext cx="2634036" cy="3074820"/>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a:extLst>
              <a:ext uri="{FF2B5EF4-FFF2-40B4-BE49-F238E27FC236}">
                <a16:creationId xmlns:a16="http://schemas.microsoft.com/office/drawing/2014/main" id="{20B2B8E0-CB67-A642-92F7-34BCF7C247D7}"/>
              </a:ext>
            </a:extLst>
          </p:cNvPr>
          <p:cNvSpPr>
            <a:spLocks noGrp="1"/>
          </p:cNvSpPr>
          <p:nvPr>
            <p:ph type="body" sz="quarter" idx="18"/>
          </p:nvPr>
        </p:nvSpPr>
        <p:spPr>
          <a:xfrm>
            <a:off x="3370873" y="2175251"/>
            <a:ext cx="2633662" cy="454025"/>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7" name="Content Placeholder">
            <a:extLst>
              <a:ext uri="{FF2B5EF4-FFF2-40B4-BE49-F238E27FC236}">
                <a16:creationId xmlns:a16="http://schemas.microsoft.com/office/drawing/2014/main" id="{9F438B82-AB11-074A-ABAC-0F706957D069}"/>
              </a:ext>
            </a:extLst>
          </p:cNvPr>
          <p:cNvSpPr>
            <a:spLocks noGrp="1"/>
          </p:cNvSpPr>
          <p:nvPr>
            <p:ph sz="quarter" idx="14"/>
          </p:nvPr>
        </p:nvSpPr>
        <p:spPr>
          <a:xfrm>
            <a:off x="3371126" y="2953598"/>
            <a:ext cx="263347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a:extLst>
              <a:ext uri="{FF2B5EF4-FFF2-40B4-BE49-F238E27FC236}">
                <a16:creationId xmlns:a16="http://schemas.microsoft.com/office/drawing/2014/main" id="{5C3B4083-4C5F-444E-8649-385320B19E2A}"/>
              </a:ext>
            </a:extLst>
          </p:cNvPr>
          <p:cNvSpPr>
            <a:spLocks noGrp="1"/>
          </p:cNvSpPr>
          <p:nvPr>
            <p:ph type="body" sz="quarter" idx="19"/>
          </p:nvPr>
        </p:nvSpPr>
        <p:spPr>
          <a:xfrm>
            <a:off x="6178373" y="2172076"/>
            <a:ext cx="2632075"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12" name="Content Placeholder">
            <a:extLst>
              <a:ext uri="{FF2B5EF4-FFF2-40B4-BE49-F238E27FC236}">
                <a16:creationId xmlns:a16="http://schemas.microsoft.com/office/drawing/2014/main" id="{DC8695E3-A3AE-6345-ACB3-14422881E2A2}"/>
              </a:ext>
            </a:extLst>
          </p:cNvPr>
          <p:cNvSpPr>
            <a:spLocks noGrp="1"/>
          </p:cNvSpPr>
          <p:nvPr>
            <p:ph sz="quarter" idx="15"/>
          </p:nvPr>
        </p:nvSpPr>
        <p:spPr>
          <a:xfrm>
            <a:off x="6178499" y="2953598"/>
            <a:ext cx="263366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a:extLst>
              <a:ext uri="{FF2B5EF4-FFF2-40B4-BE49-F238E27FC236}">
                <a16:creationId xmlns:a16="http://schemas.microsoft.com/office/drawing/2014/main" id="{1F70EBFE-7BB7-FE4A-87AA-6614401895B3}"/>
              </a:ext>
            </a:extLst>
          </p:cNvPr>
          <p:cNvSpPr>
            <a:spLocks noGrp="1"/>
          </p:cNvSpPr>
          <p:nvPr>
            <p:ph type="body" sz="quarter" idx="20"/>
          </p:nvPr>
        </p:nvSpPr>
        <p:spPr>
          <a:xfrm>
            <a:off x="8984285" y="2172076"/>
            <a:ext cx="2633663" cy="457200"/>
          </a:xfrm>
        </p:spPr>
        <p:txBody>
          <a:bodyPr anchor="b">
            <a:noAutofit/>
          </a:bodyPr>
          <a:lstStyle>
            <a:lvl1pPr>
              <a:lnSpc>
                <a:spcPct val="90000"/>
              </a:lnSpc>
              <a:spcBef>
                <a:spcPts val="0"/>
              </a:spcBef>
              <a:spcAft>
                <a:spcPts val="300"/>
              </a:spcAft>
              <a:defRPr sz="1400" b="1"/>
            </a:lvl1pPr>
          </a:lstStyle>
          <a:p>
            <a:pPr lvl="0"/>
            <a:r>
              <a:rPr lang="en-US"/>
              <a:t>Click to edit Master text styles</a:t>
            </a:r>
          </a:p>
        </p:txBody>
      </p:sp>
      <p:sp>
        <p:nvSpPr>
          <p:cNvPr id="15" name="Content Placeholder">
            <a:extLst>
              <a:ext uri="{FF2B5EF4-FFF2-40B4-BE49-F238E27FC236}">
                <a16:creationId xmlns:a16="http://schemas.microsoft.com/office/drawing/2014/main" id="{2C71314A-A19A-174E-9DC1-2A1C011EF993}"/>
              </a:ext>
            </a:extLst>
          </p:cNvPr>
          <p:cNvSpPr>
            <a:spLocks noGrp="1"/>
          </p:cNvSpPr>
          <p:nvPr>
            <p:ph sz="quarter" idx="16"/>
          </p:nvPr>
        </p:nvSpPr>
        <p:spPr>
          <a:xfrm>
            <a:off x="8986062" y="2953598"/>
            <a:ext cx="2633662" cy="3074078"/>
          </a:xfrm>
        </p:spPr>
        <p:txBody>
          <a:bodyPr>
            <a:noAutofit/>
          </a:bodyPr>
          <a:lstStyle>
            <a:lvl1pPr>
              <a:spcBef>
                <a:spcPts val="0"/>
              </a:spcBef>
              <a:spcAft>
                <a:spcPts val="0"/>
              </a:spcAft>
              <a:defRPr sz="1000"/>
            </a:lvl1pPr>
            <a:lvl2pPr>
              <a:spcBef>
                <a:spcPts val="0"/>
              </a:spcBef>
              <a:spcAft>
                <a:spcPts val="0"/>
              </a:spcAft>
              <a:defRPr sz="1000"/>
            </a:lvl2pPr>
            <a:lvl3pPr>
              <a:spcBef>
                <a:spcPts val="0"/>
              </a:spcBef>
              <a:spcAft>
                <a:spcPts val="0"/>
              </a:spcAft>
              <a:defRPr sz="1000"/>
            </a:lvl3pPr>
            <a:lvl4pPr>
              <a:spcBef>
                <a:spcPts val="0"/>
              </a:spcBef>
              <a:spcAft>
                <a:spcPts val="0"/>
              </a:spcAft>
              <a:defRPr sz="1000"/>
            </a:lvl4pPr>
            <a:lvl5pPr>
              <a:spcBef>
                <a:spcPts val="0"/>
              </a:spcBef>
              <a:spcAft>
                <a:spcPts val="0"/>
              </a:spcAft>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3045285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 Conten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wrap="square"/>
          <a:lstStyle>
            <a:lvl1pPr>
              <a:defRPr sz="3000"/>
            </a:lvl1pPr>
          </a:lstStyle>
          <a:p>
            <a:r>
              <a:rPr lang="en-US"/>
              <a:t>Click to edit Master title style</a:t>
            </a:r>
            <a:endParaRPr lang="en-US" dirty="0"/>
          </a:p>
        </p:txBody>
      </p:sp>
      <p:sp>
        <p:nvSpPr>
          <p:cNvPr id="3" name="Content Placeholder">
            <a:extLst>
              <a:ext uri="{FF2B5EF4-FFF2-40B4-BE49-F238E27FC236}">
                <a16:creationId xmlns:a16="http://schemas.microsoft.com/office/drawing/2014/main" id="{C0CE3CB4-A9E3-0449-AE58-D0A6444F13D5}"/>
              </a:ext>
            </a:extLst>
          </p:cNvPr>
          <p:cNvSpPr>
            <a:spLocks noGrp="1"/>
          </p:cNvSpPr>
          <p:nvPr>
            <p:ph idx="1"/>
          </p:nvPr>
        </p:nvSpPr>
        <p:spPr>
          <a:xfrm>
            <a:off x="563189" y="2235201"/>
            <a:ext cx="5393112" cy="3792537"/>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hart Placeholder">
            <a:extLst>
              <a:ext uri="{FF2B5EF4-FFF2-40B4-BE49-F238E27FC236}">
                <a16:creationId xmlns:a16="http://schemas.microsoft.com/office/drawing/2014/main" id="{C26AB0B4-C0C7-4F4C-8E98-AA7B3B373CD5}"/>
              </a:ext>
            </a:extLst>
          </p:cNvPr>
          <p:cNvSpPr>
            <a:spLocks noGrp="1"/>
          </p:cNvSpPr>
          <p:nvPr>
            <p:ph type="chart" sz="quarter" idx="13"/>
          </p:nvPr>
        </p:nvSpPr>
        <p:spPr>
          <a:xfrm>
            <a:off x="6235336" y="2235201"/>
            <a:ext cx="5385163" cy="3792537"/>
          </a:xfrm>
        </p:spPr>
        <p:txBody>
          <a:bodyPr/>
          <a:lstStyle>
            <a:lvl1pPr>
              <a:defRPr sz="1000"/>
            </a:lvl1pPr>
          </a:lstStyle>
          <a:p>
            <a:r>
              <a:rPr lang="en-US"/>
              <a:t>Click icon to add chart</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7598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endParaRPr lang="en-US" dirty="0"/>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0922769" y="577850"/>
            <a:ext cx="696955" cy="158751"/>
          </a:xfrm>
          <a:prstGeom prst="rect">
            <a:avLst/>
          </a:prstGeom>
        </p:spPr>
      </p:pic>
    </p:spTree>
    <p:extLst>
      <p:ext uri="{BB962C8B-B14F-4D97-AF65-F5344CB8AC3E}">
        <p14:creationId xmlns:p14="http://schemas.microsoft.com/office/powerpoint/2010/main" val="2877109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solid (gray)">
    <p:bg>
      <p:bgPr>
        <a:solidFill>
          <a:schemeClr val="accent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A1994AC-422D-7D46-866D-A30AD6428978}"/>
              </a:ext>
            </a:extLst>
          </p:cNvPr>
          <p:cNvSpPr/>
          <p:nvPr userDrawn="1"/>
        </p:nvSpPr>
        <p:spPr>
          <a:xfrm>
            <a:off x="416560" y="6152598"/>
            <a:ext cx="11031728" cy="5123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2" name="Title">
            <a:extLst>
              <a:ext uri="{FF2B5EF4-FFF2-40B4-BE49-F238E27FC236}">
                <a16:creationId xmlns:a16="http://schemas.microsoft.com/office/drawing/2014/main" id="{B6EA84FD-429F-AA44-9756-B2C4CC1F1E6F}"/>
              </a:ext>
            </a:extLst>
          </p:cNvPr>
          <p:cNvSpPr>
            <a:spLocks noGrp="1"/>
          </p:cNvSpPr>
          <p:nvPr>
            <p:ph type="title"/>
          </p:nvPr>
        </p:nvSpPr>
        <p:spPr>
          <a:xfrm>
            <a:off x="563188" y="1676633"/>
            <a:ext cx="8158537" cy="1423755"/>
          </a:xfrm>
          <a:prstGeom prst="rect">
            <a:avLst/>
          </a:prstGeom>
        </p:spPr>
        <p:txBody>
          <a:bodyPr>
            <a:noAutofit/>
          </a:bodyPr>
          <a:lstStyle>
            <a:lvl1pPr>
              <a:lnSpc>
                <a:spcPct val="80000"/>
              </a:lnSpc>
              <a:defRPr sz="5400">
                <a:solidFill>
                  <a:schemeClr val="bg1"/>
                </a:solidFill>
              </a:defRPr>
            </a:lvl1pPr>
          </a:lstStyle>
          <a:p>
            <a:r>
              <a:rPr lang="en-US"/>
              <a:t>Click to edit Master title style</a:t>
            </a:r>
            <a:endParaRPr lang="en-US" dirty="0"/>
          </a:p>
        </p:txBody>
      </p:sp>
      <p:sp>
        <p:nvSpPr>
          <p:cNvPr id="12" name="Text Placeholder">
            <a:extLst>
              <a:ext uri="{FF2B5EF4-FFF2-40B4-BE49-F238E27FC236}">
                <a16:creationId xmlns:a16="http://schemas.microsoft.com/office/drawing/2014/main" id="{0A76A471-96EC-004F-8CAA-B16B052AE1BE}"/>
              </a:ext>
            </a:extLst>
          </p:cNvPr>
          <p:cNvSpPr>
            <a:spLocks noGrp="1"/>
          </p:cNvSpPr>
          <p:nvPr>
            <p:ph type="body" sz="quarter" idx="12"/>
          </p:nvPr>
        </p:nvSpPr>
        <p:spPr>
          <a:xfrm>
            <a:off x="563564" y="3134095"/>
            <a:ext cx="8156448" cy="1426464"/>
          </a:xfrm>
        </p:spPr>
        <p:txBody>
          <a:bodyPr>
            <a:no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a:extLst>
              <a:ext uri="{FF2B5EF4-FFF2-40B4-BE49-F238E27FC236}">
                <a16:creationId xmlns:a16="http://schemas.microsoft.com/office/drawing/2014/main" id="{F9734FE0-7FFE-4144-A0FF-3C428F374D6F}"/>
              </a:ext>
            </a:extLst>
          </p:cNvPr>
          <p:cNvPicPr>
            <a:picLocks noChangeAspect="1"/>
          </p:cNvPicPr>
          <p:nvPr userDrawn="1"/>
        </p:nvPicPr>
        <p:blipFill>
          <a:blip r:embed="rId2"/>
          <a:stretch>
            <a:fillRect/>
          </a:stretch>
        </p:blipFill>
        <p:spPr>
          <a:xfrm>
            <a:off x="10921994" y="577850"/>
            <a:ext cx="698505" cy="158751"/>
          </a:xfrm>
          <a:prstGeom prst="rect">
            <a:avLst/>
          </a:prstGeom>
        </p:spPr>
      </p:pic>
      <p:sp>
        <p:nvSpPr>
          <p:cNvPr id="11" name="Footer Placeholder">
            <a:extLst>
              <a:ext uri="{FF2B5EF4-FFF2-40B4-BE49-F238E27FC236}">
                <a16:creationId xmlns:a16="http://schemas.microsoft.com/office/drawing/2014/main" id="{DB73EFC5-1588-5949-9353-EAAFD979F72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dirty="0">
              <a:solidFill>
                <a:schemeClr val="bg1"/>
              </a:solidFill>
            </a:endParaRPr>
          </a:p>
        </p:txBody>
      </p:sp>
      <p:pic>
        <p:nvPicPr>
          <p:cNvPr id="13" name="Picture">
            <a:extLst>
              <a:ext uri="{FF2B5EF4-FFF2-40B4-BE49-F238E27FC236}">
                <a16:creationId xmlns:a16="http://schemas.microsoft.com/office/drawing/2014/main" id="{EFB815D6-4014-084E-9B7D-E0C9456BC624}"/>
              </a:ext>
            </a:extLst>
          </p:cNvPr>
          <p:cNvPicPr>
            <a:picLocks noChangeAspect="1"/>
          </p:cNvPicPr>
          <p:nvPr userDrawn="1"/>
        </p:nvPicPr>
        <p:blipFill rotWithShape="1">
          <a:blip r:embed="rId3"/>
          <a:srcRect l="1739" r="-249"/>
          <a:stretch/>
        </p:blipFill>
        <p:spPr>
          <a:xfrm>
            <a:off x="542291" y="6152598"/>
            <a:ext cx="10908030" cy="298367"/>
          </a:xfrm>
          <a:prstGeom prst="rect">
            <a:avLst/>
          </a:prstGeom>
        </p:spPr>
      </p:pic>
      <p:sp>
        <p:nvSpPr>
          <p:cNvPr id="14" name="Footer Placeholder">
            <a:extLst>
              <a:ext uri="{FF2B5EF4-FFF2-40B4-BE49-F238E27FC236}">
                <a16:creationId xmlns:a16="http://schemas.microsoft.com/office/drawing/2014/main" id="{EB4B23B6-6456-3544-9CF8-93683156CC57}"/>
              </a:ext>
            </a:extLst>
          </p:cNvPr>
          <p:cNvSpPr txBox="1">
            <a:spLocks/>
          </p:cNvSpPr>
          <p:nvPr userDrawn="1"/>
        </p:nvSpPr>
        <p:spPr>
          <a:xfrm>
            <a:off x="768349"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solidFill>
                  <a:schemeClr val="bg1"/>
                </a:solidFill>
              </a:rPr>
              <a:t>Copyright © 2019 Virtusa Corporation. All Rights Reserved.</a:t>
            </a:r>
          </a:p>
        </p:txBody>
      </p:sp>
    </p:spTree>
    <p:extLst>
      <p:ext uri="{BB962C8B-B14F-4D97-AF65-F5344CB8AC3E}">
        <p14:creationId xmlns:p14="http://schemas.microsoft.com/office/powerpoint/2010/main" val="2459851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2BB1E0-FCB5-0D4D-BCAD-230D6C2E9A05}"/>
              </a:ext>
            </a:extLst>
          </p:cNvPr>
          <p:cNvSpPr>
            <a:spLocks noGrp="1"/>
          </p:cNvSpPr>
          <p:nvPr>
            <p:ph type="title"/>
          </p:nvPr>
        </p:nvSpPr>
        <p:spPr>
          <a:xfrm>
            <a:off x="563188" y="457200"/>
            <a:ext cx="11057312" cy="940079"/>
          </a:xfrm>
          <a:prstGeom prst="rect">
            <a:avLst/>
          </a:prstGeom>
        </p:spPr>
        <p:txBody>
          <a:bodyPr vert="horz" lIns="0" tIns="0" rIns="0" bIns="0" rtlCol="0" anchor="t">
            <a:noAutofit/>
          </a:bodyPr>
          <a:lstStyle/>
          <a:p>
            <a:r>
              <a:rPr lang="en-US" dirty="0"/>
              <a:t>1 Column Click to edit Master title style</a:t>
            </a:r>
          </a:p>
        </p:txBody>
      </p:sp>
      <p:sp>
        <p:nvSpPr>
          <p:cNvPr id="3" name="Text Placeholder">
            <a:extLst>
              <a:ext uri="{FF2B5EF4-FFF2-40B4-BE49-F238E27FC236}">
                <a16:creationId xmlns:a16="http://schemas.microsoft.com/office/drawing/2014/main" id="{2F7C4AF1-09E7-FD40-A50F-49DD8096CC00}"/>
              </a:ext>
            </a:extLst>
          </p:cNvPr>
          <p:cNvSpPr>
            <a:spLocks noGrp="1"/>
          </p:cNvSpPr>
          <p:nvPr>
            <p:ph type="body" idx="1"/>
          </p:nvPr>
        </p:nvSpPr>
        <p:spPr>
          <a:xfrm>
            <a:off x="563188" y="1969448"/>
            <a:ext cx="11057312" cy="40518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CE41C520-E7F3-7A4B-85A3-6D35257D752E}"/>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t>Copyright © 2019 Virtusa Corporation. All Rights Reserved.</a:t>
            </a:r>
          </a:p>
        </p:txBody>
      </p:sp>
      <p:pic>
        <p:nvPicPr>
          <p:cNvPr id="10" name="Picture">
            <a:extLst>
              <a:ext uri="{FF2B5EF4-FFF2-40B4-BE49-F238E27FC236}">
                <a16:creationId xmlns:a16="http://schemas.microsoft.com/office/drawing/2014/main" id="{427DEB76-8CC0-B04F-9AB6-B3BAC637A7AA}"/>
              </a:ext>
            </a:extLst>
          </p:cNvPr>
          <p:cNvPicPr>
            <a:picLocks noChangeAspect="1"/>
          </p:cNvPicPr>
          <p:nvPr userDrawn="1"/>
        </p:nvPicPr>
        <p:blipFill rotWithShape="1">
          <a:blip r:embed="rId12">
            <a:alphaModFix amt="76000"/>
          </a:blip>
          <a:srcRect l="1449" r="44"/>
          <a:stretch/>
        </p:blipFill>
        <p:spPr>
          <a:xfrm>
            <a:off x="532003" y="6152598"/>
            <a:ext cx="10881360" cy="298368"/>
          </a:xfrm>
          <a:prstGeom prst="rect">
            <a:avLst/>
          </a:prstGeom>
        </p:spPr>
      </p:pic>
      <p:sp>
        <p:nvSpPr>
          <p:cNvPr id="12" name="Footer Placeholder">
            <a:extLst>
              <a:ext uri="{FF2B5EF4-FFF2-40B4-BE49-F238E27FC236}">
                <a16:creationId xmlns:a16="http://schemas.microsoft.com/office/drawing/2014/main" id="{284C079A-9E24-2241-8116-8240FDBF2C0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pPr algn="l"/>
              <a:t>‹#›</a:t>
            </a:fld>
            <a:endParaRPr lang="en-US" sz="800" dirty="0"/>
          </a:p>
        </p:txBody>
      </p:sp>
    </p:spTree>
    <p:extLst>
      <p:ext uri="{BB962C8B-B14F-4D97-AF65-F5344CB8AC3E}">
        <p14:creationId xmlns:p14="http://schemas.microsoft.com/office/powerpoint/2010/main" val="2896067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83" r:id="rId4"/>
    <p:sldLayoutId id="2147483672" r:id="rId5"/>
    <p:sldLayoutId id="2147483673" r:id="rId6"/>
    <p:sldLayoutId id="2147483674" r:id="rId7"/>
    <p:sldLayoutId id="2147483677" r:id="rId8"/>
    <p:sldLayoutId id="2147483666" r:id="rId9"/>
    <p:sldLayoutId id="2147483699" r:id="rId10"/>
  </p:sldLayoutIdLst>
  <p:hf hdr="0" dt="0"/>
  <p:txStyles>
    <p:titleStyle>
      <a:lvl1pPr algn="l" defTabSz="914377" rtl="0" eaLnBrk="1" latinLnBrk="0" hangingPunct="1">
        <a:lnSpc>
          <a:spcPct val="90000"/>
        </a:lnSpc>
        <a:spcBef>
          <a:spcPct val="0"/>
        </a:spcBef>
        <a:buNone/>
        <a:defRPr sz="3000" b="1" i="0" kern="1200">
          <a:solidFill>
            <a:schemeClr val="tx1"/>
          </a:solidFill>
          <a:latin typeface="Georgia" panose="02040502050405020303" pitchFamily="18" charset="0"/>
          <a:ea typeface="+mj-ea"/>
          <a:cs typeface="+mj-cs"/>
        </a:defRPr>
      </a:lvl1pPr>
    </p:titleStyle>
    <p:bodyStyle>
      <a:lvl1pPr marL="0" indent="0" algn="l" defTabSz="914377" rtl="0" eaLnBrk="1" latinLnBrk="0" hangingPunct="1">
        <a:lnSpc>
          <a:spcPct val="100000"/>
        </a:lnSpc>
        <a:spcBef>
          <a:spcPts val="1000"/>
        </a:spcBef>
        <a:spcAft>
          <a:spcPts val="600"/>
        </a:spcAft>
        <a:buFont typeface="Arial" panose="020B0604020202020204" pitchFamily="34" charset="0"/>
        <a:buNone/>
        <a:defRPr sz="9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5" pos="7320" userDrawn="1">
          <p15:clr>
            <a:srgbClr val="F26B43"/>
          </p15:clr>
        </p15:guide>
        <p15:guide id="6" pos="2098" userDrawn="1">
          <p15:clr>
            <a:srgbClr val="F26B43"/>
          </p15:clr>
        </p15:guide>
        <p15:guide id="7" pos="5582" userDrawn="1">
          <p15:clr>
            <a:srgbClr val="F26B43"/>
          </p15:clr>
        </p15:guide>
        <p15:guide id="9" pos="3752" userDrawn="1">
          <p15:clr>
            <a:srgbClr val="F26B43"/>
          </p15:clr>
        </p15:guide>
        <p15:guide id="11" pos="3925" userDrawn="1">
          <p15:clr>
            <a:srgbClr val="F26B43"/>
          </p15:clr>
        </p15:guide>
        <p15:guide id="12" pos="2014" userDrawn="1">
          <p15:clr>
            <a:srgbClr val="F26B43"/>
          </p15:clr>
        </p15:guide>
        <p15:guide id="13" pos="2186" userDrawn="1">
          <p15:clr>
            <a:srgbClr val="F26B43"/>
          </p15:clr>
        </p15:guide>
        <p15:guide id="14" pos="5494" userDrawn="1">
          <p15:clr>
            <a:srgbClr val="F26B43"/>
          </p15:clr>
        </p15:guide>
        <p15:guide id="15" pos="5666" userDrawn="1">
          <p15:clr>
            <a:srgbClr val="F26B43"/>
          </p15:clr>
        </p15:guide>
        <p15:guide id="16" orient="horz" pos="4039" userDrawn="1">
          <p15:clr>
            <a:srgbClr val="F26B43"/>
          </p15:clr>
        </p15:guide>
        <p15:guide id="18" orient="horz" pos="653" userDrawn="1">
          <p15:clr>
            <a:srgbClr val="F26B43"/>
          </p15:clr>
        </p15:guide>
        <p15:guide id="19" orient="horz" pos="379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2BB1E0-FCB5-0D4D-BCAD-230D6C2E9A05}"/>
              </a:ext>
            </a:extLst>
          </p:cNvPr>
          <p:cNvSpPr>
            <a:spLocks noGrp="1"/>
          </p:cNvSpPr>
          <p:nvPr>
            <p:ph type="title"/>
          </p:nvPr>
        </p:nvSpPr>
        <p:spPr>
          <a:xfrm>
            <a:off x="563188" y="457200"/>
            <a:ext cx="11057312" cy="940079"/>
          </a:xfrm>
          <a:prstGeom prst="rect">
            <a:avLst/>
          </a:prstGeom>
        </p:spPr>
        <p:txBody>
          <a:bodyPr vert="horz" lIns="0" tIns="0" rIns="0" bIns="0" rtlCol="0" anchor="t">
            <a:noAutofit/>
          </a:bodyPr>
          <a:lstStyle/>
          <a:p>
            <a:r>
              <a:rPr lang="en-US" dirty="0"/>
              <a:t>1 Column Click to edit Master title style</a:t>
            </a:r>
          </a:p>
        </p:txBody>
      </p:sp>
      <p:sp>
        <p:nvSpPr>
          <p:cNvPr id="3" name="Text Placeholder">
            <a:extLst>
              <a:ext uri="{FF2B5EF4-FFF2-40B4-BE49-F238E27FC236}">
                <a16:creationId xmlns:a16="http://schemas.microsoft.com/office/drawing/2014/main" id="{2F7C4AF1-09E7-FD40-A50F-49DD8096CC00}"/>
              </a:ext>
            </a:extLst>
          </p:cNvPr>
          <p:cNvSpPr>
            <a:spLocks noGrp="1"/>
          </p:cNvSpPr>
          <p:nvPr>
            <p:ph type="body" idx="1"/>
          </p:nvPr>
        </p:nvSpPr>
        <p:spPr>
          <a:xfrm>
            <a:off x="563188" y="1969448"/>
            <a:ext cx="11057312" cy="40518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CE41C520-E7F3-7A4B-85A3-6D35257D752E}"/>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t>Copyright © 2019 Virtusa Corporation. All Rights Reserved.</a:t>
            </a:r>
          </a:p>
        </p:txBody>
      </p:sp>
      <p:pic>
        <p:nvPicPr>
          <p:cNvPr id="10" name="Picture">
            <a:extLst>
              <a:ext uri="{FF2B5EF4-FFF2-40B4-BE49-F238E27FC236}">
                <a16:creationId xmlns:a16="http://schemas.microsoft.com/office/drawing/2014/main" id="{427DEB76-8CC0-B04F-9AB6-B3BAC637A7AA}"/>
              </a:ext>
            </a:extLst>
          </p:cNvPr>
          <p:cNvPicPr>
            <a:picLocks noChangeAspect="1"/>
          </p:cNvPicPr>
          <p:nvPr userDrawn="1"/>
        </p:nvPicPr>
        <p:blipFill rotWithShape="1">
          <a:blip r:embed="rId13">
            <a:alphaModFix amt="76000"/>
          </a:blip>
          <a:srcRect l="1449" r="44"/>
          <a:stretch/>
        </p:blipFill>
        <p:spPr>
          <a:xfrm>
            <a:off x="532003" y="6152598"/>
            <a:ext cx="10881360" cy="298368"/>
          </a:xfrm>
          <a:prstGeom prst="rect">
            <a:avLst/>
          </a:prstGeom>
        </p:spPr>
      </p:pic>
      <p:sp>
        <p:nvSpPr>
          <p:cNvPr id="12" name="Footer Placeholder">
            <a:extLst>
              <a:ext uri="{FF2B5EF4-FFF2-40B4-BE49-F238E27FC236}">
                <a16:creationId xmlns:a16="http://schemas.microsoft.com/office/drawing/2014/main" id="{284C079A-9E24-2241-8116-8240FDBF2C0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pPr algn="l"/>
              <a:t>‹#›</a:t>
            </a:fld>
            <a:endParaRPr lang="en-US" sz="800" dirty="0"/>
          </a:p>
        </p:txBody>
      </p:sp>
    </p:spTree>
    <p:extLst>
      <p:ext uri="{BB962C8B-B14F-4D97-AF65-F5344CB8AC3E}">
        <p14:creationId xmlns:p14="http://schemas.microsoft.com/office/powerpoint/2010/main" val="121720124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7" r:id="rId10"/>
    <p:sldLayoutId id="2147483698" r:id="rId11"/>
  </p:sldLayoutIdLst>
  <p:hf hdr="0" dt="0"/>
  <p:txStyles>
    <p:titleStyle>
      <a:lvl1pPr algn="l" defTabSz="914377" rtl="0" eaLnBrk="1" latinLnBrk="0" hangingPunct="1">
        <a:lnSpc>
          <a:spcPct val="90000"/>
        </a:lnSpc>
        <a:spcBef>
          <a:spcPct val="0"/>
        </a:spcBef>
        <a:buNone/>
        <a:defRPr sz="3000" b="1" i="0" kern="1200">
          <a:solidFill>
            <a:schemeClr val="tx1"/>
          </a:solidFill>
          <a:latin typeface="Georgia" panose="02040502050405020303" pitchFamily="18" charset="0"/>
          <a:ea typeface="+mj-ea"/>
          <a:cs typeface="+mj-cs"/>
        </a:defRPr>
      </a:lvl1pPr>
    </p:titleStyle>
    <p:bodyStyle>
      <a:lvl1pPr marL="0" indent="0" algn="l" defTabSz="914377" rtl="0" eaLnBrk="1" latinLnBrk="0" hangingPunct="1">
        <a:lnSpc>
          <a:spcPct val="100000"/>
        </a:lnSpc>
        <a:spcBef>
          <a:spcPts val="1000"/>
        </a:spcBef>
        <a:spcAft>
          <a:spcPts val="600"/>
        </a:spcAft>
        <a:buFont typeface="Arial" panose="020B0604020202020204" pitchFamily="34" charset="0"/>
        <a:buNone/>
        <a:defRPr sz="9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5" pos="7320">
          <p15:clr>
            <a:srgbClr val="F26B43"/>
          </p15:clr>
        </p15:guide>
        <p15:guide id="6" pos="2098">
          <p15:clr>
            <a:srgbClr val="F26B43"/>
          </p15:clr>
        </p15:guide>
        <p15:guide id="7" pos="5582">
          <p15:clr>
            <a:srgbClr val="F26B43"/>
          </p15:clr>
        </p15:guide>
        <p15:guide id="9" pos="3752">
          <p15:clr>
            <a:srgbClr val="F26B43"/>
          </p15:clr>
        </p15:guide>
        <p15:guide id="11" pos="3925">
          <p15:clr>
            <a:srgbClr val="F26B43"/>
          </p15:clr>
        </p15:guide>
        <p15:guide id="12" pos="2014">
          <p15:clr>
            <a:srgbClr val="F26B43"/>
          </p15:clr>
        </p15:guide>
        <p15:guide id="13" pos="2186">
          <p15:clr>
            <a:srgbClr val="F26B43"/>
          </p15:clr>
        </p15:guide>
        <p15:guide id="14" pos="5494">
          <p15:clr>
            <a:srgbClr val="F26B43"/>
          </p15:clr>
        </p15:guide>
        <p15:guide id="15" pos="5666">
          <p15:clr>
            <a:srgbClr val="F26B43"/>
          </p15:clr>
        </p15:guide>
        <p15:guide id="16" orient="horz" pos="4039">
          <p15:clr>
            <a:srgbClr val="F26B43"/>
          </p15:clr>
        </p15:guide>
        <p15:guide id="18" orient="horz" pos="653">
          <p15:clr>
            <a:srgbClr val="F26B43"/>
          </p15:clr>
        </p15:guide>
        <p15:guide id="19" orient="horz" pos="37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training.play-with-docker.com/docker-networking-hol/" TargetMode="Externa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hyperlink" Target="https://cheatsheetseries.owasp.org/cheatsheets/Docker_Security_Cheat_Sheet.htm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hyperlink" Target="https://www.katacoda.com/rwclui/scenarios/docker-compose"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 Type="http://schemas.openxmlformats.org/officeDocument/2006/relationships/image" Target="../media/image12.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notesSlide" Target="../notesSlides/notesSlide55.xml"/><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Docker_(software)"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12.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notesSlide" Target="../notesSlides/notesSlide60.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10" Type="http://schemas.openxmlformats.org/officeDocument/2006/relationships/image" Target="../media/image106.png"/><Relationship Id="rId19" Type="http://schemas.openxmlformats.org/officeDocument/2006/relationships/image" Target="../media/image115.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8.png"/></Relationships>
</file>

<file path=ppt/slides/_rels/slide6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png"/><Relationship Id="rId7" Type="http://schemas.openxmlformats.org/officeDocument/2006/relationships/image" Target="../media/image12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s://katacoda.com/" TargetMode="External"/><Relationship Id="rId4" Type="http://schemas.openxmlformats.org/officeDocument/2006/relationships/hyperlink" Target="http://play-with-k8s.com/"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25.jpg"/></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hyperlink" Target="https://docs.docker.com/get-docker/"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18" Type="http://schemas.openxmlformats.org/officeDocument/2006/relationships/image" Target="../media/image149.png"/><Relationship Id="rId3" Type="http://schemas.openxmlformats.org/officeDocument/2006/relationships/image" Target="../media/image12.png"/><Relationship Id="rId21" Type="http://schemas.openxmlformats.org/officeDocument/2006/relationships/image" Target="../media/image152.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 Type="http://schemas.openxmlformats.org/officeDocument/2006/relationships/notesSlide" Target="../notesSlides/notesSlide83.xml"/><Relationship Id="rId16" Type="http://schemas.openxmlformats.org/officeDocument/2006/relationships/image" Target="../media/image147.png"/><Relationship Id="rId20"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23" Type="http://schemas.openxmlformats.org/officeDocument/2006/relationships/image" Target="../media/image154.png"/><Relationship Id="rId10" Type="http://schemas.openxmlformats.org/officeDocument/2006/relationships/image" Target="../media/image141.pn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53.png"/></Relationships>
</file>

<file path=ppt/slides/_rels/slide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insights.stackoverflow.com/survey/2020#technology-platform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BA8448-8D96-43A6-B7DF-EA4AFC44F4E0}"/>
              </a:ext>
            </a:extLst>
          </p:cNvPr>
          <p:cNvSpPr/>
          <p:nvPr/>
        </p:nvSpPr>
        <p:spPr>
          <a:xfrm>
            <a:off x="5974813" y="3244334"/>
            <a:ext cx="242374" cy="369332"/>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Text Placeholder">
            <a:extLst>
              <a:ext uri="{FF2B5EF4-FFF2-40B4-BE49-F238E27FC236}">
                <a16:creationId xmlns:a16="http://schemas.microsoft.com/office/drawing/2014/main" id="{E5314471-5676-433D-B556-6C493F538C14}"/>
              </a:ext>
            </a:extLst>
          </p:cNvPr>
          <p:cNvSpPr>
            <a:spLocks noGrp="1"/>
          </p:cNvSpPr>
          <p:nvPr>
            <p:ph type="body" sz="quarter" idx="10"/>
          </p:nvPr>
        </p:nvSpPr>
        <p:spPr>
          <a:xfrm>
            <a:off x="572771" y="5082827"/>
            <a:ext cx="5385816" cy="704088"/>
          </a:xfrm>
          <a:prstGeom prst="roundRect">
            <a:avLst/>
          </a:prstGeom>
          <a:solidFill>
            <a:schemeClr val="accent3"/>
          </a:solidFill>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spcBef>
                <a:spcPts val="0"/>
              </a:spcBef>
            </a:pPr>
            <a:r>
              <a:rPr lang="en-US" sz="1600" dirty="0"/>
              <a:t>Presenter :</a:t>
            </a:r>
            <a:r>
              <a:rPr lang="en-US" sz="1600" b="0" dirty="0"/>
              <a:t> Chitti Babu Challa</a:t>
            </a:r>
            <a:endParaRPr lang="en-US" sz="1600" b="0" i="1" dirty="0"/>
          </a:p>
        </p:txBody>
      </p:sp>
      <p:sp>
        <p:nvSpPr>
          <p:cNvPr id="7" name="Title 2">
            <a:extLst>
              <a:ext uri="{FF2B5EF4-FFF2-40B4-BE49-F238E27FC236}">
                <a16:creationId xmlns:a16="http://schemas.microsoft.com/office/drawing/2014/main" id="{0E857AAA-109E-447B-83CD-A42557EE4CEA}"/>
              </a:ext>
            </a:extLst>
          </p:cNvPr>
          <p:cNvSpPr txBox="1">
            <a:spLocks/>
          </p:cNvSpPr>
          <p:nvPr/>
        </p:nvSpPr>
        <p:spPr>
          <a:xfrm>
            <a:off x="310571" y="190918"/>
            <a:ext cx="9191238" cy="704088"/>
          </a:xfrm>
          <a:prstGeom prst="rect">
            <a:avLst/>
          </a:prstGeom>
        </p:spPr>
        <p:txBody>
          <a:bodyPr vert="horz" lIns="0" tIns="0" rIns="0" bIns="0" rtlCol="0" anchor="t">
            <a:noAutofit/>
          </a:bodyPr>
          <a:lstStyle>
            <a:lvl1pPr algn="l" defTabSz="914377" rtl="0" eaLnBrk="1" latinLnBrk="0" hangingPunct="1">
              <a:lnSpc>
                <a:spcPct val="90000"/>
              </a:lnSpc>
              <a:spcBef>
                <a:spcPct val="0"/>
              </a:spcBef>
              <a:spcAft>
                <a:spcPts val="600"/>
              </a:spcAft>
              <a:buNone/>
              <a:defRPr sz="5400" b="1" i="0" kern="1200">
                <a:solidFill>
                  <a:schemeClr val="bg1"/>
                </a:solidFill>
                <a:latin typeface="Georgia" panose="02040502050405020303" pitchFamily="18" charset="0"/>
                <a:ea typeface="+mj-ea"/>
                <a:cs typeface="+mj-cs"/>
              </a:defRPr>
            </a:lvl1pPr>
          </a:lstStyle>
          <a:p>
            <a:pPr marL="0" marR="0" lvl="0" indent="0" algn="l" defTabSz="914377" rtl="0" eaLnBrk="1" fontAlgn="auto" latinLnBrk="0" hangingPunct="1">
              <a:lnSpc>
                <a:spcPct val="90000"/>
              </a:lnSpc>
              <a:spcBef>
                <a:spcPct val="0"/>
              </a:spcBef>
              <a:spcAft>
                <a:spcPts val="600"/>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Myriad Pro"/>
              </a:rPr>
              <a:t>Getting Started with Containerization</a:t>
            </a:r>
            <a:endParaRPr kumimoji="0" lang="en-IN" sz="4800" b="0" i="0" u="none" strike="noStrike" kern="1200" cap="none" spc="0" normalizeH="0" baseline="0" noProof="0" dirty="0">
              <a:ln>
                <a:noFill/>
              </a:ln>
              <a:solidFill>
                <a:srgbClr val="FFFFFF"/>
              </a:solidFill>
              <a:effectLst/>
              <a:uLnTx/>
              <a:uFillTx/>
              <a:latin typeface="Myriad Pro"/>
            </a:endParaRPr>
          </a:p>
        </p:txBody>
      </p:sp>
      <p:pic>
        <p:nvPicPr>
          <p:cNvPr id="10" name="Picture 2" descr="image003">
            <a:extLst>
              <a:ext uri="{FF2B5EF4-FFF2-40B4-BE49-F238E27FC236}">
                <a16:creationId xmlns:a16="http://schemas.microsoft.com/office/drawing/2014/main" id="{467CA297-DE6D-48C6-A8BC-4D8BFBDCF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107" y="4337359"/>
            <a:ext cx="2079727" cy="48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picture containing text, gambling house, room, clipart&#10;&#10;Description automatically generated">
            <a:extLst>
              <a:ext uri="{FF2B5EF4-FFF2-40B4-BE49-F238E27FC236}">
                <a16:creationId xmlns:a16="http://schemas.microsoft.com/office/drawing/2014/main" id="{C87E19FA-DF2D-4A9D-9C98-71D98AF39FC2}"/>
              </a:ext>
            </a:extLst>
          </p:cNvPr>
          <p:cNvPicPr>
            <a:picLocks noChangeAspect="1"/>
          </p:cNvPicPr>
          <p:nvPr/>
        </p:nvPicPr>
        <p:blipFill>
          <a:blip r:embed="rId4"/>
          <a:stretch>
            <a:fillRect/>
          </a:stretch>
        </p:blipFill>
        <p:spPr>
          <a:xfrm>
            <a:off x="1158603" y="2043930"/>
            <a:ext cx="4444308" cy="2157383"/>
          </a:xfrm>
          <a:prstGeom prst="rect">
            <a:avLst/>
          </a:prstGeom>
        </p:spPr>
      </p:pic>
      <p:pic>
        <p:nvPicPr>
          <p:cNvPr id="8" name="Google Shape;112;p17">
            <a:extLst>
              <a:ext uri="{FF2B5EF4-FFF2-40B4-BE49-F238E27FC236}">
                <a16:creationId xmlns:a16="http://schemas.microsoft.com/office/drawing/2014/main" id="{43831574-5FE3-4F23-AC2B-8951BCC0F0A5}"/>
              </a:ext>
            </a:extLst>
          </p:cNvPr>
          <p:cNvPicPr preferRelativeResize="0"/>
          <p:nvPr/>
        </p:nvPicPr>
        <p:blipFill>
          <a:blip r:embed="rId5">
            <a:alphaModFix/>
          </a:blip>
          <a:stretch>
            <a:fillRect/>
          </a:stretch>
        </p:blipFill>
        <p:spPr>
          <a:xfrm>
            <a:off x="6541209" y="2532551"/>
            <a:ext cx="1652953" cy="1589692"/>
          </a:xfrm>
          <a:prstGeom prst="rect">
            <a:avLst/>
          </a:prstGeom>
          <a:noFill/>
          <a:ln>
            <a:noFill/>
          </a:ln>
        </p:spPr>
      </p:pic>
      <p:pic>
        <p:nvPicPr>
          <p:cNvPr id="12" name="Graphic 11">
            <a:extLst>
              <a:ext uri="{FF2B5EF4-FFF2-40B4-BE49-F238E27FC236}">
                <a16:creationId xmlns:a16="http://schemas.microsoft.com/office/drawing/2014/main" id="{D9AB9676-E17B-42B4-A19E-BEAA7546D1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94148" y="542962"/>
            <a:ext cx="1947077" cy="1635545"/>
          </a:xfrm>
          <a:prstGeom prst="rect">
            <a:avLst/>
          </a:prstGeom>
        </p:spPr>
      </p:pic>
    </p:spTree>
    <p:extLst>
      <p:ext uri="{BB962C8B-B14F-4D97-AF65-F5344CB8AC3E}">
        <p14:creationId xmlns:p14="http://schemas.microsoft.com/office/powerpoint/2010/main" val="4255344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1065622" cy="940079"/>
          </a:xfrm>
        </p:spPr>
        <p:txBody>
          <a:bodyPr anchor="t">
            <a:noAutofit/>
          </a:bodyPr>
          <a:lstStyle/>
          <a:p>
            <a:r>
              <a:rPr lang="en-US" sz="3600" b="0" dirty="0">
                <a:latin typeface="Myriad Pro"/>
              </a:rPr>
              <a:t>Container adoption continues to grow year over year</a:t>
            </a:r>
          </a:p>
        </p:txBody>
      </p:sp>
      <p:sp>
        <p:nvSpPr>
          <p:cNvPr id="7" name="Text Placeholder 2">
            <a:extLst>
              <a:ext uri="{FF2B5EF4-FFF2-40B4-BE49-F238E27FC236}">
                <a16:creationId xmlns:a16="http://schemas.microsoft.com/office/drawing/2014/main" id="{EC218F39-2EFB-4F14-BB47-CC285A4CCBAE}"/>
              </a:ext>
            </a:extLst>
          </p:cNvPr>
          <p:cNvSpPr>
            <a:spLocks noGrp="1"/>
          </p:cNvSpPr>
          <p:nvPr>
            <p:ph type="body" sz="quarter" idx="13"/>
          </p:nvPr>
        </p:nvSpPr>
        <p:spPr>
          <a:xfrm>
            <a:off x="563189" y="1007394"/>
            <a:ext cx="6655758" cy="4174205"/>
          </a:xfrm>
        </p:spPr>
        <p:txBody>
          <a:bodyPr/>
          <a:lstStyle/>
          <a:p>
            <a:pPr marL="342900" indent="-342900" algn="just">
              <a:lnSpc>
                <a:spcPct val="150000"/>
              </a:lnSpc>
              <a:buFont typeface="Arial" panose="020B0604020202020204" pitchFamily="34" charset="0"/>
              <a:buChar char="•"/>
            </a:pPr>
            <a:r>
              <a:rPr lang="en-US" sz="1800" dirty="0">
                <a:latin typeface="Myriad Pro"/>
              </a:rPr>
              <a:t>This year, over 87% of respondents said that they were running container technologies—a remarkable increase from two years ago year, when just over half (55%) said they were running container technologies. This percentage is also up from 80% in 2018. Of those running applications in containers, nearly 90% are running them in production, up from 84% last year.</a:t>
            </a:r>
          </a:p>
          <a:p>
            <a:pPr marL="342900" indent="-342900" algn="just">
              <a:lnSpc>
                <a:spcPct val="150000"/>
              </a:lnSpc>
              <a:buFont typeface="Arial" panose="020B0604020202020204" pitchFamily="34" charset="0"/>
              <a:buChar char="•"/>
            </a:pPr>
            <a:r>
              <a:rPr lang="en-US" sz="1800" dirty="0">
                <a:latin typeface="Myriad Pro"/>
              </a:rPr>
              <a:t>Not only are more companies running containerized applications, they are running a greater percentage of their applications in containers with 71% of respondents reporting that they are running at least 40% of their application portfolio in containers. This is up from 65% in 2018 and 40% in 2017.</a:t>
            </a:r>
          </a:p>
          <a:p>
            <a:pPr marL="342900" indent="-342900">
              <a:lnSpc>
                <a:spcPct val="150000"/>
              </a:lnSpc>
              <a:buFont typeface="Arial" panose="020B0604020202020204" pitchFamily="34" charset="0"/>
              <a:buChar char="•"/>
            </a:pPr>
            <a:endParaRPr lang="en-US" sz="2000" dirty="0">
              <a:latin typeface="Myriad Pro"/>
            </a:endParaRPr>
          </a:p>
        </p:txBody>
      </p:sp>
      <p:pic>
        <p:nvPicPr>
          <p:cNvPr id="2" name="Picture 1">
            <a:extLst>
              <a:ext uri="{FF2B5EF4-FFF2-40B4-BE49-F238E27FC236}">
                <a16:creationId xmlns:a16="http://schemas.microsoft.com/office/drawing/2014/main" id="{F9D36CC2-E710-4C4B-AB04-E2512C25B452}"/>
              </a:ext>
            </a:extLst>
          </p:cNvPr>
          <p:cNvPicPr>
            <a:picLocks noChangeAspect="1"/>
          </p:cNvPicPr>
          <p:nvPr/>
        </p:nvPicPr>
        <p:blipFill>
          <a:blip r:embed="rId3"/>
          <a:stretch>
            <a:fillRect/>
          </a:stretch>
        </p:blipFill>
        <p:spPr>
          <a:xfrm>
            <a:off x="7259017" y="1604211"/>
            <a:ext cx="4932983" cy="3374105"/>
          </a:xfrm>
          <a:prstGeom prst="rect">
            <a:avLst/>
          </a:prstGeom>
        </p:spPr>
      </p:pic>
      <p:sp>
        <p:nvSpPr>
          <p:cNvPr id="5" name="Shape 447">
            <a:extLst>
              <a:ext uri="{FF2B5EF4-FFF2-40B4-BE49-F238E27FC236}">
                <a16:creationId xmlns:a16="http://schemas.microsoft.com/office/drawing/2014/main" id="{9215F4C0-9F85-4AFC-B582-8583C48474F3}"/>
              </a:ext>
            </a:extLst>
          </p:cNvPr>
          <p:cNvSpPr txBox="1"/>
          <p:nvPr/>
        </p:nvSpPr>
        <p:spPr>
          <a:xfrm>
            <a:off x="7459560" y="5917935"/>
            <a:ext cx="4074713" cy="211240"/>
          </a:xfrm>
          <a:prstGeom prst="rect">
            <a:avLst/>
          </a:prstGeom>
          <a:noFill/>
          <a:ln>
            <a:noFill/>
          </a:ln>
        </p:spPr>
        <p:txBody>
          <a:bodyPr lIns="91412" tIns="45693" rIns="91412" bIns="45693" anchor="t" anchorCtr="0">
            <a:noAutofit/>
          </a:bodyPr>
          <a:lstStyle/>
          <a:p>
            <a:pPr>
              <a:buClr>
                <a:srgbClr val="000000"/>
              </a:buClr>
              <a:buSzPct val="25000"/>
            </a:pPr>
            <a:r>
              <a:rPr lang="en" sz="800" dirty="0">
                <a:solidFill>
                  <a:srgbClr val="000000"/>
                </a:solidFill>
                <a:latin typeface="Arial"/>
                <a:ea typeface="Arial"/>
                <a:cs typeface="Arial"/>
                <a:sym typeface="Arial"/>
              </a:rPr>
              <a:t>Source: </a:t>
            </a:r>
            <a:r>
              <a:rPr lang="en-US" sz="800" dirty="0"/>
              <a:t>2019 Container Adoption Survey - Presented by </a:t>
            </a:r>
            <a:r>
              <a:rPr lang="en-US" sz="800" dirty="0" err="1"/>
              <a:t>Portworx</a:t>
            </a:r>
            <a:r>
              <a:rPr lang="en-US" sz="800" dirty="0"/>
              <a:t> and Aqua Security</a:t>
            </a:r>
            <a:endParaRPr lang="en" sz="8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10145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VMs vs Docker Containers</a:t>
            </a:r>
          </a:p>
        </p:txBody>
      </p:sp>
      <p:sp>
        <p:nvSpPr>
          <p:cNvPr id="8" name="Rectangle 7">
            <a:extLst>
              <a:ext uri="{FF2B5EF4-FFF2-40B4-BE49-F238E27FC236}">
                <a16:creationId xmlns:a16="http://schemas.microsoft.com/office/drawing/2014/main" id="{5419AC6D-333E-4D21-98E0-09776996C6B0}"/>
              </a:ext>
            </a:extLst>
          </p:cNvPr>
          <p:cNvSpPr/>
          <p:nvPr/>
        </p:nvSpPr>
        <p:spPr>
          <a:xfrm>
            <a:off x="563189" y="814106"/>
            <a:ext cx="10184324" cy="646331"/>
          </a:xfrm>
          <a:prstGeom prst="rect">
            <a:avLst/>
          </a:prstGeom>
        </p:spPr>
        <p:txBody>
          <a:bodyPr wrap="square">
            <a:spAutoFit/>
          </a:bodyPr>
          <a:lstStyle/>
          <a:p>
            <a:pPr algn="just" fontAlgn="base"/>
            <a:r>
              <a:rPr lang="en-US" dirty="0">
                <a:latin typeface="Corbel" panose="020B0503020204020204" pitchFamily="34" charset="0"/>
              </a:rPr>
              <a:t>The main difference between containers and VMs is in their architectural approach.</a:t>
            </a:r>
          </a:p>
          <a:p>
            <a:pPr algn="just"/>
            <a:endParaRPr lang="en-IN" dirty="0">
              <a:latin typeface="Corbel" panose="020B0503020204020204" pitchFamily="34" charset="0"/>
            </a:endParaRPr>
          </a:p>
        </p:txBody>
      </p:sp>
      <p:pic>
        <p:nvPicPr>
          <p:cNvPr id="2" name="Picture 1">
            <a:extLst>
              <a:ext uri="{FF2B5EF4-FFF2-40B4-BE49-F238E27FC236}">
                <a16:creationId xmlns:a16="http://schemas.microsoft.com/office/drawing/2014/main" id="{63E9E7AD-2AEC-4065-B4D4-0DC1AA4F9F0E}"/>
              </a:ext>
            </a:extLst>
          </p:cNvPr>
          <p:cNvPicPr>
            <a:picLocks noChangeAspect="1"/>
          </p:cNvPicPr>
          <p:nvPr/>
        </p:nvPicPr>
        <p:blipFill>
          <a:blip r:embed="rId3"/>
          <a:stretch>
            <a:fillRect/>
          </a:stretch>
        </p:blipFill>
        <p:spPr>
          <a:xfrm>
            <a:off x="6863838" y="1973096"/>
            <a:ext cx="5095254" cy="2246770"/>
          </a:xfrm>
          <a:prstGeom prst="rect">
            <a:avLst/>
          </a:prstGeom>
        </p:spPr>
      </p:pic>
      <p:pic>
        <p:nvPicPr>
          <p:cNvPr id="7" name="Picture 6">
            <a:extLst>
              <a:ext uri="{FF2B5EF4-FFF2-40B4-BE49-F238E27FC236}">
                <a16:creationId xmlns:a16="http://schemas.microsoft.com/office/drawing/2014/main" id="{D831AFD2-BD51-4809-ABA5-B367F4C6475B}"/>
              </a:ext>
            </a:extLst>
          </p:cNvPr>
          <p:cNvPicPr>
            <a:picLocks noChangeAspect="1"/>
          </p:cNvPicPr>
          <p:nvPr/>
        </p:nvPicPr>
        <p:blipFill>
          <a:blip r:embed="rId4"/>
          <a:stretch>
            <a:fillRect/>
          </a:stretch>
        </p:blipFill>
        <p:spPr>
          <a:xfrm>
            <a:off x="563188" y="1182143"/>
            <a:ext cx="5999331" cy="3396372"/>
          </a:xfrm>
          <a:prstGeom prst="rect">
            <a:avLst/>
          </a:prstGeom>
        </p:spPr>
      </p:pic>
      <p:sp>
        <p:nvSpPr>
          <p:cNvPr id="9" name="TextBox 8">
            <a:extLst>
              <a:ext uri="{FF2B5EF4-FFF2-40B4-BE49-F238E27FC236}">
                <a16:creationId xmlns:a16="http://schemas.microsoft.com/office/drawing/2014/main" id="{4C174286-6EE4-407D-9C75-DBBA51836EA2}"/>
              </a:ext>
            </a:extLst>
          </p:cNvPr>
          <p:cNvSpPr txBox="1"/>
          <p:nvPr/>
        </p:nvSpPr>
        <p:spPr>
          <a:xfrm>
            <a:off x="3562853" y="4531719"/>
            <a:ext cx="3845111" cy="2246769"/>
          </a:xfrm>
          <a:prstGeom prst="rect">
            <a:avLst/>
          </a:prstGeom>
          <a:noFill/>
        </p:spPr>
        <p:txBody>
          <a:bodyPr wrap="square" rtlCol="0">
            <a:spAutoFit/>
          </a:bodyPr>
          <a:lstStyle/>
          <a:p>
            <a:pPr algn="just"/>
            <a:r>
              <a:rPr lang="en-US" sz="1400" dirty="0">
                <a:latin typeface="Myriad Pro"/>
              </a:rPr>
              <a:t>Containers are an abstraction at the app layer that packages code and dependencies together. Multiple containers can run on the same machine and share the OS kernel with other containers, each running as isolated processes in user space. Containers take up less space than VMs (container images are typically tens of MBs in size), can handle more applications and require fewer VMs and Operating systems.</a:t>
            </a:r>
          </a:p>
        </p:txBody>
      </p:sp>
      <p:sp>
        <p:nvSpPr>
          <p:cNvPr id="10" name="TextBox 9">
            <a:extLst>
              <a:ext uri="{FF2B5EF4-FFF2-40B4-BE49-F238E27FC236}">
                <a16:creationId xmlns:a16="http://schemas.microsoft.com/office/drawing/2014/main" id="{9F0E5F55-A998-4BC4-B389-3E54C996F215}"/>
              </a:ext>
            </a:extLst>
          </p:cNvPr>
          <p:cNvSpPr txBox="1"/>
          <p:nvPr/>
        </p:nvSpPr>
        <p:spPr>
          <a:xfrm>
            <a:off x="267706" y="4565263"/>
            <a:ext cx="3295147" cy="2031325"/>
          </a:xfrm>
          <a:prstGeom prst="rect">
            <a:avLst/>
          </a:prstGeom>
          <a:noFill/>
        </p:spPr>
        <p:txBody>
          <a:bodyPr wrap="square" rtlCol="0">
            <a:spAutoFit/>
          </a:bodyPr>
          <a:lstStyle/>
          <a:p>
            <a:pPr algn="just"/>
            <a:r>
              <a:rPr lang="en-US" sz="1400" dirty="0">
                <a:latin typeface="Myriad Pro"/>
              </a:rPr>
              <a:t>Virtual machines (VMs) are an abstraction of physical hardware turning one server into many servers. The hypervisor allows multiple VMs to run on a single machine. Each VM includes a full copy of an operating system, the application, necessary binaries and libraries - taking up tens of GBs. VMs can also be slow to boot.</a:t>
            </a:r>
          </a:p>
        </p:txBody>
      </p:sp>
      <p:sp>
        <p:nvSpPr>
          <p:cNvPr id="11" name="Rectangle 10">
            <a:extLst>
              <a:ext uri="{FF2B5EF4-FFF2-40B4-BE49-F238E27FC236}">
                <a16:creationId xmlns:a16="http://schemas.microsoft.com/office/drawing/2014/main" id="{07C45137-4B9C-43C0-B8BE-C412121D728E}"/>
              </a:ext>
            </a:extLst>
          </p:cNvPr>
          <p:cNvSpPr/>
          <p:nvPr/>
        </p:nvSpPr>
        <p:spPr>
          <a:xfrm>
            <a:off x="7868138" y="4388658"/>
            <a:ext cx="3845110" cy="923330"/>
          </a:xfrm>
          <a:prstGeom prst="rect">
            <a:avLst/>
          </a:prstGeom>
        </p:spPr>
        <p:txBody>
          <a:bodyPr wrap="square">
            <a:spAutoFit/>
          </a:bodyPr>
          <a:lstStyle/>
          <a:p>
            <a:pPr algn="just"/>
            <a:r>
              <a:rPr lang="en-US" b="1" dirty="0">
                <a:latin typeface="Myriad Pro"/>
              </a:rPr>
              <a:t>Containers are isolated,</a:t>
            </a:r>
          </a:p>
          <a:p>
            <a:pPr algn="just"/>
            <a:r>
              <a:rPr lang="en-US" b="1" dirty="0">
                <a:latin typeface="Myriad Pro"/>
              </a:rPr>
              <a:t>but share OS and, where</a:t>
            </a:r>
          </a:p>
          <a:p>
            <a:pPr algn="just"/>
            <a:r>
              <a:rPr lang="en-US" b="1" dirty="0">
                <a:latin typeface="Myriad Pro"/>
              </a:rPr>
              <a:t>appropriate, bins/libraries</a:t>
            </a:r>
          </a:p>
        </p:txBody>
      </p:sp>
      <p:sp>
        <p:nvSpPr>
          <p:cNvPr id="12" name="Rectangle 11">
            <a:extLst>
              <a:ext uri="{FF2B5EF4-FFF2-40B4-BE49-F238E27FC236}">
                <a16:creationId xmlns:a16="http://schemas.microsoft.com/office/drawing/2014/main" id="{0A94342E-7279-4186-9AE0-CB5B0A49C1FA}"/>
              </a:ext>
            </a:extLst>
          </p:cNvPr>
          <p:cNvSpPr/>
          <p:nvPr/>
        </p:nvSpPr>
        <p:spPr>
          <a:xfrm>
            <a:off x="7446047" y="5480780"/>
            <a:ext cx="4267201" cy="830997"/>
          </a:xfrm>
          <a:prstGeom prst="rect">
            <a:avLst/>
          </a:prstGeom>
        </p:spPr>
        <p:txBody>
          <a:bodyPr wrap="square">
            <a:spAutoFit/>
          </a:bodyPr>
          <a:lstStyle/>
          <a:p>
            <a:pPr algn="just"/>
            <a:r>
              <a:rPr lang="en-US" sz="1600" dirty="0">
                <a:latin typeface="Myriad Pro"/>
              </a:rPr>
              <a:t>…result is significantly faster deployment,  much less overhead, easier migration, faster restart</a:t>
            </a:r>
          </a:p>
        </p:txBody>
      </p:sp>
    </p:spTree>
    <p:extLst>
      <p:ext uri="{BB962C8B-B14F-4D97-AF65-F5344CB8AC3E}">
        <p14:creationId xmlns:p14="http://schemas.microsoft.com/office/powerpoint/2010/main" val="2950424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fontScale="90000"/>
          </a:bodyPr>
          <a:lstStyle/>
          <a:p>
            <a:r>
              <a:rPr lang="en-US" sz="4400" b="0" dirty="0">
                <a:latin typeface="Myriad Pro"/>
              </a:rPr>
              <a:t>Why are Docker Containers lightweight ?</a:t>
            </a:r>
          </a:p>
        </p:txBody>
      </p:sp>
      <p:sp>
        <p:nvSpPr>
          <p:cNvPr id="14" name="Rectangle 13">
            <a:extLst>
              <a:ext uri="{FF2B5EF4-FFF2-40B4-BE49-F238E27FC236}">
                <a16:creationId xmlns:a16="http://schemas.microsoft.com/office/drawing/2014/main" id="{FD6B479F-3846-4B14-8C46-CFBB68380811}"/>
              </a:ext>
            </a:extLst>
          </p:cNvPr>
          <p:cNvSpPr/>
          <p:nvPr/>
        </p:nvSpPr>
        <p:spPr>
          <a:xfrm>
            <a:off x="2012732" y="1655967"/>
            <a:ext cx="762400" cy="2604903"/>
          </a:xfrm>
          <a:prstGeom prst="rect">
            <a:avLst/>
          </a:prstGeom>
          <a:solidFill>
            <a:srgbClr val="5B9BD5"/>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DE4AF6AB-D222-4AF3-8E15-87C344A378A5}"/>
              </a:ext>
            </a:extLst>
          </p:cNvPr>
          <p:cNvSpPr/>
          <p:nvPr/>
        </p:nvSpPr>
        <p:spPr>
          <a:xfrm>
            <a:off x="2012732" y="1668667"/>
            <a:ext cx="762400" cy="3261896"/>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D1BA079-4268-49AA-A1C3-C2876AF65363}"/>
              </a:ext>
            </a:extLst>
          </p:cNvPr>
          <p:cNvSpPr/>
          <p:nvPr/>
        </p:nvSpPr>
        <p:spPr>
          <a:xfrm>
            <a:off x="3205663" y="1654234"/>
            <a:ext cx="762400" cy="2316269"/>
          </a:xfrm>
          <a:prstGeom prst="rect">
            <a:avLst/>
          </a:prstGeom>
          <a:solidFill>
            <a:srgbClr val="5B9BD5"/>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F1661512-E448-49A3-A3F3-074373A7BD79}"/>
              </a:ext>
            </a:extLst>
          </p:cNvPr>
          <p:cNvSpPr/>
          <p:nvPr/>
        </p:nvSpPr>
        <p:spPr>
          <a:xfrm>
            <a:off x="3212434" y="3104983"/>
            <a:ext cx="754116" cy="834834"/>
          </a:xfrm>
          <a:prstGeom prst="rect">
            <a:avLst/>
          </a:prstGeom>
          <a:solidFill>
            <a:srgbClr val="7030A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20354E66-C562-455C-B3DC-E3DD8D2C2648}"/>
              </a:ext>
            </a:extLst>
          </p:cNvPr>
          <p:cNvSpPr/>
          <p:nvPr/>
        </p:nvSpPr>
        <p:spPr>
          <a:xfrm>
            <a:off x="3205663" y="1641078"/>
            <a:ext cx="760887" cy="2298739"/>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245B1394-990D-4D65-B04E-07F352F5D023}"/>
              </a:ext>
            </a:extLst>
          </p:cNvPr>
          <p:cNvSpPr txBox="1"/>
          <p:nvPr/>
        </p:nvSpPr>
        <p:spPr>
          <a:xfrm>
            <a:off x="890971" y="5317877"/>
            <a:ext cx="3281796" cy="1015663"/>
          </a:xfrm>
          <a:prstGeom prst="rect">
            <a:avLst/>
          </a:prstGeom>
          <a:noFill/>
        </p:spPr>
        <p:txBody>
          <a:bodyPr wrap="none" rtlCol="0">
            <a:spAutoFit/>
          </a:bodyPr>
          <a:lstStyle/>
          <a:p>
            <a:pPr algn="ctr" defTabSz="914400"/>
            <a:r>
              <a:rPr lang="en-US" b="1" dirty="0">
                <a:solidFill>
                  <a:srgbClr val="394D54"/>
                </a:solidFill>
                <a:latin typeface="Myriad Pro"/>
              </a:rPr>
              <a:t>VMs</a:t>
            </a:r>
          </a:p>
          <a:p>
            <a:pPr defTabSz="914400"/>
            <a:r>
              <a:rPr lang="en-US" sz="1400" dirty="0">
                <a:solidFill>
                  <a:srgbClr val="394D54"/>
                </a:solidFill>
                <a:latin typeface="Myriad Pro"/>
              </a:rPr>
              <a:t>Every app, every copy of an</a:t>
            </a:r>
          </a:p>
          <a:p>
            <a:pPr defTabSz="914400"/>
            <a:r>
              <a:rPr lang="en-US" sz="1400" dirty="0">
                <a:solidFill>
                  <a:srgbClr val="394D54"/>
                </a:solidFill>
                <a:latin typeface="Myriad Pro"/>
              </a:rPr>
              <a:t>app, and every slight modification</a:t>
            </a:r>
          </a:p>
          <a:p>
            <a:pPr defTabSz="914400"/>
            <a:r>
              <a:rPr lang="en-US" sz="1400" dirty="0">
                <a:solidFill>
                  <a:srgbClr val="394D54"/>
                </a:solidFill>
                <a:latin typeface="Myriad Pro"/>
              </a:rPr>
              <a:t>of the app requires a new virtual server</a:t>
            </a:r>
          </a:p>
        </p:txBody>
      </p:sp>
      <p:sp>
        <p:nvSpPr>
          <p:cNvPr id="22" name="Rectangle 21">
            <a:extLst>
              <a:ext uri="{FF2B5EF4-FFF2-40B4-BE49-F238E27FC236}">
                <a16:creationId xmlns:a16="http://schemas.microsoft.com/office/drawing/2014/main" id="{07D284FE-8D9E-48C0-A1C6-7B962F1E8F48}"/>
              </a:ext>
            </a:extLst>
          </p:cNvPr>
          <p:cNvSpPr/>
          <p:nvPr/>
        </p:nvSpPr>
        <p:spPr>
          <a:xfrm>
            <a:off x="869732" y="1668667"/>
            <a:ext cx="762400" cy="2604903"/>
          </a:xfrm>
          <a:prstGeom prst="rect">
            <a:avLst/>
          </a:prstGeom>
          <a:solidFill>
            <a:srgbClr val="5B9BD5"/>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CCC1311A-1F82-4296-B12F-45A9AACED50A}"/>
              </a:ext>
            </a:extLst>
          </p:cNvPr>
          <p:cNvSpPr/>
          <p:nvPr/>
        </p:nvSpPr>
        <p:spPr>
          <a:xfrm>
            <a:off x="876503" y="3132571"/>
            <a:ext cx="754116" cy="2193696"/>
          </a:xfrm>
          <a:prstGeom prst="rect">
            <a:avLst/>
          </a:prstGeom>
          <a:solidFill>
            <a:srgbClr val="7030A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4FC3234A-E42F-432C-B2DB-92170F1AFA06}"/>
              </a:ext>
            </a:extLst>
          </p:cNvPr>
          <p:cNvSpPr/>
          <p:nvPr/>
        </p:nvSpPr>
        <p:spPr>
          <a:xfrm>
            <a:off x="871245" y="2505759"/>
            <a:ext cx="754116" cy="652342"/>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A1726C4D-4D80-4076-BE29-37A2295A0575}"/>
              </a:ext>
            </a:extLst>
          </p:cNvPr>
          <p:cNvSpPr/>
          <p:nvPr/>
        </p:nvSpPr>
        <p:spPr>
          <a:xfrm>
            <a:off x="869732" y="1668667"/>
            <a:ext cx="760887" cy="3274596"/>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6" name="Lightning Bolt 25">
            <a:extLst>
              <a:ext uri="{FF2B5EF4-FFF2-40B4-BE49-F238E27FC236}">
                <a16:creationId xmlns:a16="http://schemas.microsoft.com/office/drawing/2014/main" id="{885593A4-4102-4885-878A-0C3E966087A4}"/>
              </a:ext>
            </a:extLst>
          </p:cNvPr>
          <p:cNvSpPr/>
          <p:nvPr/>
        </p:nvSpPr>
        <p:spPr>
          <a:xfrm rot="18063561">
            <a:off x="765461" y="4229084"/>
            <a:ext cx="924560" cy="508000"/>
          </a:xfrm>
          <a:prstGeom prst="lightningBol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5FEAE981-FB7A-4854-8049-5E660EB210F3}"/>
              </a:ext>
            </a:extLst>
          </p:cNvPr>
          <p:cNvSpPr/>
          <p:nvPr/>
        </p:nvSpPr>
        <p:spPr>
          <a:xfrm>
            <a:off x="2019503" y="3145271"/>
            <a:ext cx="754116" cy="2193696"/>
          </a:xfrm>
          <a:prstGeom prst="rect">
            <a:avLst/>
          </a:prstGeom>
          <a:solidFill>
            <a:srgbClr val="7030A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solidFill>
                <a:schemeClr val="bg1"/>
              </a:solidFill>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solidFill>
                <a:schemeClr val="bg1"/>
              </a:solidFill>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8" name="Lightning Bolt 27">
            <a:extLst>
              <a:ext uri="{FF2B5EF4-FFF2-40B4-BE49-F238E27FC236}">
                <a16:creationId xmlns:a16="http://schemas.microsoft.com/office/drawing/2014/main" id="{E2FB1111-6A00-4F84-865E-84ADD3EF37FA}"/>
              </a:ext>
            </a:extLst>
          </p:cNvPr>
          <p:cNvSpPr/>
          <p:nvPr/>
        </p:nvSpPr>
        <p:spPr>
          <a:xfrm rot="18063561">
            <a:off x="1908461" y="4241784"/>
            <a:ext cx="924560" cy="508000"/>
          </a:xfrm>
          <a:prstGeom prst="lightningBol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324667F7-F4BA-4537-9A60-AD616A42E2DE}"/>
              </a:ext>
            </a:extLst>
          </p:cNvPr>
          <p:cNvSpPr/>
          <p:nvPr/>
        </p:nvSpPr>
        <p:spPr>
          <a:xfrm>
            <a:off x="3213303" y="3145271"/>
            <a:ext cx="754116" cy="2193696"/>
          </a:xfrm>
          <a:prstGeom prst="rect">
            <a:avLst/>
          </a:prstGeom>
          <a:solidFill>
            <a:srgbClr val="7030A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Guest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0" name="Lightning Bolt 29">
            <a:extLst>
              <a:ext uri="{FF2B5EF4-FFF2-40B4-BE49-F238E27FC236}">
                <a16:creationId xmlns:a16="http://schemas.microsoft.com/office/drawing/2014/main" id="{01A5B4DF-23B8-4F26-AA29-DDD5E95CADFA}"/>
              </a:ext>
            </a:extLst>
          </p:cNvPr>
          <p:cNvSpPr/>
          <p:nvPr/>
        </p:nvSpPr>
        <p:spPr>
          <a:xfrm rot="18063561">
            <a:off x="3102261" y="4241784"/>
            <a:ext cx="924560" cy="508000"/>
          </a:xfrm>
          <a:prstGeom prst="lightningBol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AC2CC5B2-BBEB-4248-A4DB-73458CF134D1}"/>
              </a:ext>
            </a:extLst>
          </p:cNvPr>
          <p:cNvSpPr/>
          <p:nvPr/>
        </p:nvSpPr>
        <p:spPr>
          <a:xfrm>
            <a:off x="2015887" y="2505759"/>
            <a:ext cx="754116" cy="652342"/>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C5C2441E-13FE-4F10-A04B-35D2FE09234C}"/>
              </a:ext>
            </a:extLst>
          </p:cNvPr>
          <p:cNvSpPr/>
          <p:nvPr/>
        </p:nvSpPr>
        <p:spPr>
          <a:xfrm>
            <a:off x="3205953" y="2505759"/>
            <a:ext cx="754116" cy="652342"/>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600" dirty="0">
              <a:latin typeface="Corbel" panose="020B05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Corbel" panose="020B05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BF02FB66-88B8-4BCF-85E3-D352A69BECD9}"/>
              </a:ext>
            </a:extLst>
          </p:cNvPr>
          <p:cNvSpPr/>
          <p:nvPr/>
        </p:nvSpPr>
        <p:spPr>
          <a:xfrm>
            <a:off x="6072044" y="2606714"/>
            <a:ext cx="754116" cy="652342"/>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id="{384D9AC8-29C9-4678-B9FC-8DC58CDC91E3}"/>
              </a:ext>
            </a:extLst>
          </p:cNvPr>
          <p:cNvSpPr/>
          <p:nvPr/>
        </p:nvSpPr>
        <p:spPr>
          <a:xfrm>
            <a:off x="6064032" y="1810109"/>
            <a:ext cx="760887" cy="796605"/>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A</a:t>
            </a:r>
          </a:p>
        </p:txBody>
      </p:sp>
      <p:sp>
        <p:nvSpPr>
          <p:cNvPr id="46" name="TextBox 45">
            <a:extLst>
              <a:ext uri="{FF2B5EF4-FFF2-40B4-BE49-F238E27FC236}">
                <a16:creationId xmlns:a16="http://schemas.microsoft.com/office/drawing/2014/main" id="{C87B1010-B7E9-469F-8A56-9C7CAE589D68}"/>
              </a:ext>
            </a:extLst>
          </p:cNvPr>
          <p:cNvSpPr txBox="1"/>
          <p:nvPr/>
        </p:nvSpPr>
        <p:spPr>
          <a:xfrm>
            <a:off x="5550168" y="4414653"/>
            <a:ext cx="1770934" cy="1015663"/>
          </a:xfrm>
          <a:prstGeom prst="rect">
            <a:avLst/>
          </a:prstGeom>
          <a:noFill/>
        </p:spPr>
        <p:txBody>
          <a:bodyPr wrap="none" rtlCol="0">
            <a:spAutoFit/>
          </a:bodyPr>
          <a:lstStyle/>
          <a:p>
            <a:pPr algn="ctr" defTabSz="914400"/>
            <a:r>
              <a:rPr lang="en-US" b="1" dirty="0">
                <a:solidFill>
                  <a:srgbClr val="394D54"/>
                </a:solidFill>
                <a:latin typeface="Myriad Pro"/>
              </a:rPr>
              <a:t>Original App</a:t>
            </a:r>
          </a:p>
          <a:p>
            <a:pPr defTabSz="914400"/>
            <a:r>
              <a:rPr lang="en-US" sz="1400" dirty="0">
                <a:solidFill>
                  <a:srgbClr val="394D54"/>
                </a:solidFill>
                <a:latin typeface="Myriad Pro"/>
              </a:rPr>
              <a:t>(</a:t>
            </a:r>
            <a:r>
              <a:rPr lang="en-US" sz="1400" dirty="0">
                <a:latin typeface="Myriad Pro"/>
              </a:rPr>
              <a:t>No OS to take</a:t>
            </a:r>
          </a:p>
          <a:p>
            <a:pPr defTabSz="914400"/>
            <a:r>
              <a:rPr lang="en-US" sz="1400" dirty="0">
                <a:latin typeface="Myriad Pro"/>
              </a:rPr>
              <a:t>up space, resources,</a:t>
            </a:r>
          </a:p>
          <a:p>
            <a:pPr defTabSz="914400"/>
            <a:r>
              <a:rPr lang="en-US" sz="1400" dirty="0">
                <a:latin typeface="Myriad Pro"/>
              </a:rPr>
              <a:t>or require restart)</a:t>
            </a:r>
          </a:p>
        </p:txBody>
      </p:sp>
      <p:sp>
        <p:nvSpPr>
          <p:cNvPr id="47" name="Rectangle 46">
            <a:extLst>
              <a:ext uri="{FF2B5EF4-FFF2-40B4-BE49-F238E27FC236}">
                <a16:creationId xmlns:a16="http://schemas.microsoft.com/office/drawing/2014/main" id="{9C423326-3C3F-42B2-9F09-0515C61764CC}"/>
              </a:ext>
            </a:extLst>
          </p:cNvPr>
          <p:cNvSpPr/>
          <p:nvPr/>
        </p:nvSpPr>
        <p:spPr>
          <a:xfrm>
            <a:off x="10214340" y="1825632"/>
            <a:ext cx="969094" cy="1454214"/>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D472876B-0DD5-4F5E-A824-031EE2FC67B0}"/>
              </a:ext>
            </a:extLst>
          </p:cNvPr>
          <p:cNvSpPr/>
          <p:nvPr/>
        </p:nvSpPr>
        <p:spPr>
          <a:xfrm rot="5400000">
            <a:off x="10674175" y="2126259"/>
            <a:ext cx="803384" cy="196897"/>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App </a:t>
            </a:r>
            <a:r>
              <a:rPr kumimoji="0" lang="el-GR" sz="1800" b="0" i="0" u="none" strike="noStrike" kern="0" cap="none" spc="0" normalizeH="0" baseline="0" noProof="0" dirty="0">
                <a:ln>
                  <a:noFill/>
                </a:ln>
                <a:solidFill>
                  <a:prstClr val="white"/>
                </a:solidFill>
                <a:effectLst/>
                <a:uLnTx/>
                <a:uFillTx/>
                <a:latin typeface="Corbel" panose="020B0503020204020204" pitchFamily="34" charset="0"/>
              </a:rPr>
              <a:t>Δ</a:t>
            </a: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 </a:t>
            </a:r>
          </a:p>
        </p:txBody>
      </p:sp>
      <p:sp>
        <p:nvSpPr>
          <p:cNvPr id="49" name="Rectangle 48">
            <a:extLst>
              <a:ext uri="{FF2B5EF4-FFF2-40B4-BE49-F238E27FC236}">
                <a16:creationId xmlns:a16="http://schemas.microsoft.com/office/drawing/2014/main" id="{9B961E2F-9AC5-4AA3-9039-88DC9445145B}"/>
              </a:ext>
            </a:extLst>
          </p:cNvPr>
          <p:cNvSpPr/>
          <p:nvPr/>
        </p:nvSpPr>
        <p:spPr>
          <a:xfrm rot="5400000">
            <a:off x="10743984" y="2859833"/>
            <a:ext cx="663766" cy="196898"/>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Bins/</a:t>
            </a:r>
          </a:p>
        </p:txBody>
      </p:sp>
      <p:sp>
        <p:nvSpPr>
          <p:cNvPr id="50" name="TextBox 49">
            <a:extLst>
              <a:ext uri="{FF2B5EF4-FFF2-40B4-BE49-F238E27FC236}">
                <a16:creationId xmlns:a16="http://schemas.microsoft.com/office/drawing/2014/main" id="{94C4EBB1-CFE5-4B00-8A5B-9170E6D0D466}"/>
              </a:ext>
            </a:extLst>
          </p:cNvPr>
          <p:cNvSpPr txBox="1"/>
          <p:nvPr/>
        </p:nvSpPr>
        <p:spPr>
          <a:xfrm>
            <a:off x="9859591" y="4414653"/>
            <a:ext cx="2136466" cy="1661993"/>
          </a:xfrm>
          <a:prstGeom prst="rect">
            <a:avLst/>
          </a:prstGeom>
          <a:noFill/>
        </p:spPr>
        <p:txBody>
          <a:bodyPr wrap="square" rtlCol="0">
            <a:spAutoFit/>
          </a:bodyPr>
          <a:lstStyle/>
          <a:p>
            <a:pPr defTabSz="914400"/>
            <a:r>
              <a:rPr lang="en-US" b="1" dirty="0">
                <a:solidFill>
                  <a:srgbClr val="394D54"/>
                </a:solidFill>
                <a:latin typeface="Myriad Pro"/>
              </a:rPr>
              <a:t>Modified App</a:t>
            </a:r>
          </a:p>
          <a:p>
            <a:pPr defTabSz="914400"/>
            <a:endParaRPr lang="en-US" sz="1400" dirty="0">
              <a:solidFill>
                <a:srgbClr val="394D54"/>
              </a:solidFill>
              <a:latin typeface="Myriad Pro"/>
            </a:endParaRPr>
          </a:p>
          <a:p>
            <a:pPr defTabSz="914400"/>
            <a:r>
              <a:rPr lang="en-US" sz="1400" dirty="0">
                <a:latin typeface="Myriad Pro"/>
              </a:rPr>
              <a:t>Copy on write capabilities allow</a:t>
            </a:r>
          </a:p>
          <a:p>
            <a:pPr defTabSz="914400"/>
            <a:r>
              <a:rPr lang="en-US" sz="1400" dirty="0">
                <a:latin typeface="Myriad Pro"/>
              </a:rPr>
              <a:t>us to only save the diffs</a:t>
            </a:r>
          </a:p>
          <a:p>
            <a:pPr defTabSz="914400"/>
            <a:r>
              <a:rPr lang="en-US" sz="1400" dirty="0">
                <a:latin typeface="Myriad Pro"/>
              </a:rPr>
              <a:t>Between container A and container, A’</a:t>
            </a:r>
            <a:endParaRPr lang="en-US" sz="1600" dirty="0">
              <a:latin typeface="Myriad Pro"/>
            </a:endParaRPr>
          </a:p>
        </p:txBody>
      </p:sp>
      <p:sp>
        <p:nvSpPr>
          <p:cNvPr id="51" name="TextBox 50">
            <a:extLst>
              <a:ext uri="{FF2B5EF4-FFF2-40B4-BE49-F238E27FC236}">
                <a16:creationId xmlns:a16="http://schemas.microsoft.com/office/drawing/2014/main" id="{D47630C6-4174-48C1-9845-1146BD301F0F}"/>
              </a:ext>
            </a:extLst>
          </p:cNvPr>
          <p:cNvSpPr txBox="1"/>
          <p:nvPr/>
        </p:nvSpPr>
        <p:spPr>
          <a:xfrm>
            <a:off x="7985900" y="4436878"/>
            <a:ext cx="1344471" cy="1077218"/>
          </a:xfrm>
          <a:prstGeom prst="rect">
            <a:avLst/>
          </a:prstGeom>
          <a:noFill/>
        </p:spPr>
        <p:txBody>
          <a:bodyPr wrap="none" rtlCol="0">
            <a:spAutoFit/>
          </a:bodyPr>
          <a:lstStyle/>
          <a:p>
            <a:pPr algn="ctr" defTabSz="914400"/>
            <a:r>
              <a:rPr lang="en-US" b="1" dirty="0">
                <a:solidFill>
                  <a:srgbClr val="394D54"/>
                </a:solidFill>
                <a:latin typeface="Myriad Pro"/>
              </a:rPr>
              <a:t>Copy of</a:t>
            </a:r>
          </a:p>
          <a:p>
            <a:pPr algn="ctr" defTabSz="914400"/>
            <a:r>
              <a:rPr lang="en-US" b="1" dirty="0">
                <a:solidFill>
                  <a:srgbClr val="394D54"/>
                </a:solidFill>
                <a:latin typeface="Myriad Pro"/>
              </a:rPr>
              <a:t>App</a:t>
            </a:r>
          </a:p>
          <a:p>
            <a:pPr defTabSz="914400"/>
            <a:r>
              <a:rPr lang="en-US" sz="1400" dirty="0">
                <a:latin typeface="Myriad Pro"/>
              </a:rPr>
              <a:t>No OS. Can</a:t>
            </a:r>
          </a:p>
          <a:p>
            <a:pPr defTabSz="914400"/>
            <a:r>
              <a:rPr lang="en-US" sz="1400" dirty="0">
                <a:latin typeface="Myriad Pro"/>
              </a:rPr>
              <a:t>Share bins/libs</a:t>
            </a:r>
          </a:p>
        </p:txBody>
      </p:sp>
      <p:sp>
        <p:nvSpPr>
          <p:cNvPr id="52" name="Rectangle 51">
            <a:extLst>
              <a:ext uri="{FF2B5EF4-FFF2-40B4-BE49-F238E27FC236}">
                <a16:creationId xmlns:a16="http://schemas.microsoft.com/office/drawing/2014/main" id="{C00EF979-C217-431E-B324-E887099BC114}"/>
              </a:ext>
            </a:extLst>
          </p:cNvPr>
          <p:cNvSpPr/>
          <p:nvPr/>
        </p:nvSpPr>
        <p:spPr>
          <a:xfrm>
            <a:off x="8179165" y="1844682"/>
            <a:ext cx="788879" cy="1454214"/>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9425BC56-FD43-4660-A8CB-350D205C1BED}"/>
              </a:ext>
            </a:extLst>
          </p:cNvPr>
          <p:cNvSpPr/>
          <p:nvPr/>
        </p:nvSpPr>
        <p:spPr>
          <a:xfrm>
            <a:off x="8179165" y="1819321"/>
            <a:ext cx="788879" cy="796605"/>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panose="020B0503020204020204" pitchFamily="34" charset="0"/>
              </a:rPr>
              <a:t>A</a:t>
            </a:r>
          </a:p>
        </p:txBody>
      </p:sp>
      <p:sp>
        <p:nvSpPr>
          <p:cNvPr id="54" name="TextBox 53">
            <a:extLst>
              <a:ext uri="{FF2B5EF4-FFF2-40B4-BE49-F238E27FC236}">
                <a16:creationId xmlns:a16="http://schemas.microsoft.com/office/drawing/2014/main" id="{7B988D24-4130-441E-957A-6D8E48E95480}"/>
              </a:ext>
            </a:extLst>
          </p:cNvPr>
          <p:cNvSpPr txBox="1"/>
          <p:nvPr/>
        </p:nvSpPr>
        <p:spPr>
          <a:xfrm>
            <a:off x="7811568" y="1221614"/>
            <a:ext cx="1524072" cy="461665"/>
          </a:xfrm>
          <a:prstGeom prst="rect">
            <a:avLst/>
          </a:prstGeom>
          <a:noFill/>
        </p:spPr>
        <p:txBody>
          <a:bodyPr wrap="none" rtlCol="0">
            <a:spAutoFit/>
          </a:bodyPr>
          <a:lstStyle/>
          <a:p>
            <a:pPr defTabSz="914400"/>
            <a:r>
              <a:rPr lang="en-US" sz="2400" b="1" dirty="0">
                <a:solidFill>
                  <a:srgbClr val="394D54"/>
                </a:solidFill>
                <a:latin typeface="Corbel Light" panose="020B0303020204020204" pitchFamily="34" charset="0"/>
              </a:rPr>
              <a:t>Containers</a:t>
            </a:r>
          </a:p>
        </p:txBody>
      </p:sp>
      <p:sp>
        <p:nvSpPr>
          <p:cNvPr id="55" name="TextBox 54">
            <a:extLst>
              <a:ext uri="{FF2B5EF4-FFF2-40B4-BE49-F238E27FC236}">
                <a16:creationId xmlns:a16="http://schemas.microsoft.com/office/drawing/2014/main" id="{478CA188-4712-4ACF-9028-733813715157}"/>
              </a:ext>
            </a:extLst>
          </p:cNvPr>
          <p:cNvSpPr txBox="1"/>
          <p:nvPr/>
        </p:nvSpPr>
        <p:spPr>
          <a:xfrm>
            <a:off x="2019503" y="1168491"/>
            <a:ext cx="723275" cy="461665"/>
          </a:xfrm>
          <a:prstGeom prst="rect">
            <a:avLst/>
          </a:prstGeom>
          <a:noFill/>
        </p:spPr>
        <p:txBody>
          <a:bodyPr wrap="none" rtlCol="0">
            <a:spAutoFit/>
          </a:bodyPr>
          <a:lstStyle/>
          <a:p>
            <a:pPr defTabSz="914400"/>
            <a:r>
              <a:rPr lang="en-US" sz="2400" b="1" dirty="0">
                <a:solidFill>
                  <a:srgbClr val="394D54"/>
                </a:solidFill>
                <a:latin typeface="Corbel Light" panose="020B0303020204020204" pitchFamily="34" charset="0"/>
              </a:rPr>
              <a:t>VMs</a:t>
            </a:r>
          </a:p>
        </p:txBody>
      </p:sp>
      <p:cxnSp>
        <p:nvCxnSpPr>
          <p:cNvPr id="4" name="Straight Connector 3">
            <a:extLst>
              <a:ext uri="{FF2B5EF4-FFF2-40B4-BE49-F238E27FC236}">
                <a16:creationId xmlns:a16="http://schemas.microsoft.com/office/drawing/2014/main" id="{2DB9B19C-8DA9-49BB-8506-6AEAE5D2352C}"/>
              </a:ext>
            </a:extLst>
          </p:cNvPr>
          <p:cNvCxnSpPr/>
          <p:nvPr/>
        </p:nvCxnSpPr>
        <p:spPr>
          <a:xfrm>
            <a:off x="4863547" y="1168606"/>
            <a:ext cx="0" cy="5029200"/>
          </a:xfrm>
          <a:prstGeom prst="line">
            <a:avLst/>
          </a:prstGeom>
          <a:ln w="28575">
            <a:solidFill>
              <a:schemeClr val="accent3">
                <a:lumMod val="50000"/>
                <a:lumOff val="50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70017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9BD63D-E39A-42FF-BD8A-08A1E42DDD66}"/>
              </a:ext>
            </a:extLst>
          </p:cNvPr>
          <p:cNvPicPr>
            <a:picLocks noChangeAspect="1"/>
          </p:cNvPicPr>
          <p:nvPr/>
        </p:nvPicPr>
        <p:blipFill>
          <a:blip r:embed="rId3"/>
          <a:stretch>
            <a:fillRect/>
          </a:stretch>
        </p:blipFill>
        <p:spPr>
          <a:xfrm>
            <a:off x="4604085" y="485274"/>
            <a:ext cx="6577262" cy="5887452"/>
          </a:xfrm>
          <a:prstGeom prst="rect">
            <a:avLst/>
          </a:prstGeom>
        </p:spPr>
      </p:pic>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Docker Components</a:t>
            </a:r>
          </a:p>
        </p:txBody>
      </p:sp>
      <p:sp>
        <p:nvSpPr>
          <p:cNvPr id="3" name="Rectangle 2">
            <a:extLst>
              <a:ext uri="{FF2B5EF4-FFF2-40B4-BE49-F238E27FC236}">
                <a16:creationId xmlns:a16="http://schemas.microsoft.com/office/drawing/2014/main" id="{B48D76AF-33CA-42CF-A414-0517EF4FBE27}"/>
              </a:ext>
            </a:extLst>
          </p:cNvPr>
          <p:cNvSpPr/>
          <p:nvPr/>
        </p:nvSpPr>
        <p:spPr>
          <a:xfrm>
            <a:off x="563189" y="1136409"/>
            <a:ext cx="7522032" cy="4455515"/>
          </a:xfrm>
          <a:prstGeom prst="rect">
            <a:avLst/>
          </a:prstGeom>
        </p:spPr>
        <p:txBody>
          <a:bodyPr wrap="square">
            <a:spAutoFit/>
          </a:bodyPr>
          <a:lstStyle/>
          <a:p>
            <a:pPr>
              <a:lnSpc>
                <a:spcPct val="150000"/>
              </a:lnSpc>
            </a:pPr>
            <a:r>
              <a:rPr lang="en-US" sz="2400" dirty="0">
                <a:solidFill>
                  <a:srgbClr val="222635"/>
                </a:solidFill>
                <a:latin typeface="Myriad Pro"/>
              </a:rPr>
              <a:t>Docker is composed of six different components namely:</a:t>
            </a:r>
          </a:p>
          <a:p>
            <a:pPr>
              <a:lnSpc>
                <a:spcPct val="150000"/>
              </a:lnSpc>
              <a:buFont typeface="Arial" panose="020B0604020202020204" pitchFamily="34" charset="0"/>
              <a:buChar char="•"/>
            </a:pPr>
            <a:r>
              <a:rPr lang="en-US" sz="2400" dirty="0">
                <a:solidFill>
                  <a:srgbClr val="222635"/>
                </a:solidFill>
                <a:latin typeface="Myriad Pro"/>
              </a:rPr>
              <a:t>Docker Client;</a:t>
            </a:r>
          </a:p>
          <a:p>
            <a:pPr>
              <a:lnSpc>
                <a:spcPct val="150000"/>
              </a:lnSpc>
              <a:buFont typeface="Arial" panose="020B0604020202020204" pitchFamily="34" charset="0"/>
              <a:buChar char="•"/>
            </a:pPr>
            <a:r>
              <a:rPr lang="en-US" sz="2400" dirty="0">
                <a:solidFill>
                  <a:srgbClr val="222635"/>
                </a:solidFill>
                <a:latin typeface="Myriad Pro"/>
              </a:rPr>
              <a:t>Docker Daemon;</a:t>
            </a:r>
          </a:p>
          <a:p>
            <a:pPr>
              <a:lnSpc>
                <a:spcPct val="150000"/>
              </a:lnSpc>
              <a:buFont typeface="Arial" panose="020B0604020202020204" pitchFamily="34" charset="0"/>
              <a:buChar char="•"/>
            </a:pPr>
            <a:r>
              <a:rPr lang="en-US" sz="2400" dirty="0">
                <a:solidFill>
                  <a:srgbClr val="222635"/>
                </a:solidFill>
                <a:latin typeface="Myriad Pro"/>
              </a:rPr>
              <a:t>Docker Images;</a:t>
            </a:r>
          </a:p>
          <a:p>
            <a:pPr>
              <a:lnSpc>
                <a:spcPct val="150000"/>
              </a:lnSpc>
              <a:buFont typeface="Arial" panose="020B0604020202020204" pitchFamily="34" charset="0"/>
              <a:buChar char="•"/>
            </a:pPr>
            <a:r>
              <a:rPr lang="en-US" sz="2400" dirty="0">
                <a:solidFill>
                  <a:srgbClr val="222635"/>
                </a:solidFill>
                <a:latin typeface="Myriad Pro"/>
              </a:rPr>
              <a:t>Docker Registries;</a:t>
            </a:r>
          </a:p>
          <a:p>
            <a:pPr>
              <a:lnSpc>
                <a:spcPct val="150000"/>
              </a:lnSpc>
              <a:buFont typeface="Arial" panose="020B0604020202020204" pitchFamily="34" charset="0"/>
              <a:buChar char="•"/>
            </a:pPr>
            <a:r>
              <a:rPr lang="en-US" sz="2400" dirty="0">
                <a:solidFill>
                  <a:srgbClr val="222635"/>
                </a:solidFill>
                <a:latin typeface="Myriad Pro"/>
              </a:rPr>
              <a:t>Containers</a:t>
            </a:r>
          </a:p>
          <a:p>
            <a:pPr>
              <a:lnSpc>
                <a:spcPct val="150000"/>
              </a:lnSpc>
              <a:buFont typeface="Arial" panose="020B0604020202020204" pitchFamily="34" charset="0"/>
              <a:buChar char="•"/>
            </a:pPr>
            <a:r>
              <a:rPr lang="en-US" sz="2400" dirty="0">
                <a:solidFill>
                  <a:srgbClr val="222635"/>
                </a:solidFill>
                <a:latin typeface="Myriad Pro"/>
              </a:rPr>
              <a:t>Docker Engine</a:t>
            </a:r>
            <a:endParaRPr lang="en-US" sz="2400" b="0" i="0" dirty="0">
              <a:solidFill>
                <a:srgbClr val="222635"/>
              </a:solidFill>
              <a:effectLst/>
              <a:latin typeface="Myriad Pro"/>
            </a:endParaRPr>
          </a:p>
        </p:txBody>
      </p:sp>
    </p:spTree>
    <p:extLst>
      <p:ext uri="{BB962C8B-B14F-4D97-AF65-F5344CB8AC3E}">
        <p14:creationId xmlns:p14="http://schemas.microsoft.com/office/powerpoint/2010/main" val="2136146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053860" cy="940079"/>
          </a:xfrm>
        </p:spPr>
        <p:txBody>
          <a:bodyPr anchor="t">
            <a:normAutofit fontScale="90000"/>
          </a:bodyPr>
          <a:lstStyle/>
          <a:p>
            <a:r>
              <a:rPr lang="en-US" sz="4400" b="0" dirty="0">
                <a:latin typeface="Myriad Pro"/>
              </a:rPr>
              <a:t>What are the Basics of the Docker Systems ?</a:t>
            </a:r>
          </a:p>
        </p:txBody>
      </p:sp>
      <p:cxnSp>
        <p:nvCxnSpPr>
          <p:cNvPr id="33" name="Straight Connector 32">
            <a:extLst>
              <a:ext uri="{FF2B5EF4-FFF2-40B4-BE49-F238E27FC236}">
                <a16:creationId xmlns:a16="http://schemas.microsoft.com/office/drawing/2014/main" id="{0E2D63DA-2A69-4FA2-9FAC-AA7E41F90088}"/>
              </a:ext>
            </a:extLst>
          </p:cNvPr>
          <p:cNvCxnSpPr/>
          <p:nvPr/>
        </p:nvCxnSpPr>
        <p:spPr>
          <a:xfrm>
            <a:off x="1379035" y="3983548"/>
            <a:ext cx="2741857" cy="15692"/>
          </a:xfrm>
          <a:prstGeom prst="line">
            <a:avLst/>
          </a:prstGeom>
          <a:noFill/>
          <a:ln w="57150" cap="flat" cmpd="sng" algn="ctr">
            <a:solidFill>
              <a:srgbClr val="253232"/>
            </a:solidFill>
            <a:prstDash val="solid"/>
            <a:miter lim="800000"/>
          </a:ln>
          <a:effectLst/>
        </p:spPr>
      </p:cxnSp>
      <p:sp>
        <p:nvSpPr>
          <p:cNvPr id="34" name="Can 4">
            <a:extLst>
              <a:ext uri="{FF2B5EF4-FFF2-40B4-BE49-F238E27FC236}">
                <a16:creationId xmlns:a16="http://schemas.microsoft.com/office/drawing/2014/main" id="{1B5318B9-3C49-48C2-9AA3-5E360CC4628A}"/>
              </a:ext>
            </a:extLst>
          </p:cNvPr>
          <p:cNvSpPr/>
          <p:nvPr/>
        </p:nvSpPr>
        <p:spPr>
          <a:xfrm>
            <a:off x="246175" y="3372948"/>
            <a:ext cx="1195524" cy="2356674"/>
          </a:xfrm>
          <a:prstGeom prst="can">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Source Code Repository</a:t>
            </a:r>
          </a:p>
        </p:txBody>
      </p:sp>
      <p:sp>
        <p:nvSpPr>
          <p:cNvPr id="35" name="Flowchart: Document 34">
            <a:extLst>
              <a:ext uri="{FF2B5EF4-FFF2-40B4-BE49-F238E27FC236}">
                <a16:creationId xmlns:a16="http://schemas.microsoft.com/office/drawing/2014/main" id="{E1994CD8-1144-4095-BE97-8342E72FA65A}"/>
              </a:ext>
            </a:extLst>
          </p:cNvPr>
          <p:cNvSpPr/>
          <p:nvPr/>
        </p:nvSpPr>
        <p:spPr>
          <a:xfrm>
            <a:off x="354519" y="3779456"/>
            <a:ext cx="946595" cy="924460"/>
          </a:xfrm>
          <a:prstGeom prst="flowChartDocumen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err="1">
                <a:ln>
                  <a:noFill/>
                </a:ln>
                <a:solidFill>
                  <a:prstClr val="white"/>
                </a:solidFill>
                <a:effectLst/>
                <a:uLnTx/>
                <a:uFillTx/>
                <a:latin typeface="Corbel Light" panose="020B0303020204020204" pitchFamily="34" charset="0"/>
              </a:rPr>
              <a:t>Dockerfile</a:t>
            </a:r>
            <a:endParaRPr kumimoji="0" lang="en-US" sz="1400" b="1" i="0" u="sng" strike="noStrike" kern="0" cap="none" spc="0" normalizeH="0" baseline="0" noProof="0" dirty="0">
              <a:ln>
                <a:noFill/>
              </a:ln>
              <a:solidFill>
                <a:prstClr val="white"/>
              </a:solidFill>
              <a:effectLst/>
              <a:uLnTx/>
              <a:uFillTx/>
              <a:latin typeface="Corbel Light" panose="020B03030202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orbel Light" panose="020B0303020204020204" pitchFamily="34" charset="0"/>
              </a:rPr>
              <a:t>For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orbel Light" panose="020B0303020204020204" pitchFamily="34" charset="0"/>
              </a:rPr>
              <a:t>A</a:t>
            </a:r>
          </a:p>
        </p:txBody>
      </p:sp>
      <p:sp>
        <p:nvSpPr>
          <p:cNvPr id="36" name="Flowchart: Process 35">
            <a:extLst>
              <a:ext uri="{FF2B5EF4-FFF2-40B4-BE49-F238E27FC236}">
                <a16:creationId xmlns:a16="http://schemas.microsoft.com/office/drawing/2014/main" id="{80927C14-B402-4981-9DBE-ED3FE2A4B8C9}"/>
              </a:ext>
            </a:extLst>
          </p:cNvPr>
          <p:cNvSpPr/>
          <p:nvPr/>
        </p:nvSpPr>
        <p:spPr>
          <a:xfrm>
            <a:off x="3276972" y="4983728"/>
            <a:ext cx="1905040" cy="500943"/>
          </a:xfrm>
          <a:prstGeom prst="flowChartProcess">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Docker Engine</a:t>
            </a:r>
          </a:p>
        </p:txBody>
      </p:sp>
      <p:sp>
        <p:nvSpPr>
          <p:cNvPr id="37" name="Can 11">
            <a:extLst>
              <a:ext uri="{FF2B5EF4-FFF2-40B4-BE49-F238E27FC236}">
                <a16:creationId xmlns:a16="http://schemas.microsoft.com/office/drawing/2014/main" id="{8FB0EA73-2360-43C4-A72C-CC95F6E0C935}"/>
              </a:ext>
            </a:extLst>
          </p:cNvPr>
          <p:cNvSpPr/>
          <p:nvPr/>
        </p:nvSpPr>
        <p:spPr>
          <a:xfrm>
            <a:off x="10407366" y="1030978"/>
            <a:ext cx="1151764" cy="1679181"/>
          </a:xfrm>
          <a:prstGeom prst="can">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Docker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Container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Image Registry</a:t>
            </a:r>
          </a:p>
        </p:txBody>
      </p:sp>
      <p:cxnSp>
        <p:nvCxnSpPr>
          <p:cNvPr id="38" name="Straight Connector 37">
            <a:extLst>
              <a:ext uri="{FF2B5EF4-FFF2-40B4-BE49-F238E27FC236}">
                <a16:creationId xmlns:a16="http://schemas.microsoft.com/office/drawing/2014/main" id="{CDBAA66C-876A-4D10-89E7-DCAAA319592A}"/>
              </a:ext>
            </a:extLst>
          </p:cNvPr>
          <p:cNvCxnSpPr/>
          <p:nvPr/>
        </p:nvCxnSpPr>
        <p:spPr>
          <a:xfrm>
            <a:off x="4120891" y="3182907"/>
            <a:ext cx="0" cy="1800821"/>
          </a:xfrm>
          <a:prstGeom prst="line">
            <a:avLst/>
          </a:prstGeom>
          <a:noFill/>
          <a:ln w="57150" cap="flat" cmpd="sng" algn="ctr">
            <a:solidFill>
              <a:srgbClr val="394D54"/>
            </a:solidFill>
            <a:prstDash val="solid"/>
            <a:miter lim="800000"/>
            <a:headEnd type="stealth"/>
          </a:ln>
          <a:effectLst/>
        </p:spPr>
      </p:cxnSp>
      <p:sp>
        <p:nvSpPr>
          <p:cNvPr id="39" name="TextBox 38">
            <a:extLst>
              <a:ext uri="{FF2B5EF4-FFF2-40B4-BE49-F238E27FC236}">
                <a16:creationId xmlns:a16="http://schemas.microsoft.com/office/drawing/2014/main" id="{EDFDC215-436E-4FEA-B8E4-6629BF8455E4}"/>
              </a:ext>
            </a:extLst>
          </p:cNvPr>
          <p:cNvSpPr txBox="1"/>
          <p:nvPr/>
        </p:nvSpPr>
        <p:spPr>
          <a:xfrm>
            <a:off x="2716060" y="3513162"/>
            <a:ext cx="620683" cy="369332"/>
          </a:xfrm>
          <a:prstGeom prst="rect">
            <a:avLst/>
          </a:prstGeom>
          <a:noFill/>
        </p:spPr>
        <p:txBody>
          <a:bodyPr wrap="none" rtlCol="0">
            <a:spAutoFit/>
          </a:bodyPr>
          <a:lstStyle/>
          <a:p>
            <a:pPr defTabSz="914400"/>
            <a:r>
              <a:rPr lang="en-US" b="1" i="1" dirty="0">
                <a:solidFill>
                  <a:srgbClr val="394D54"/>
                </a:solidFill>
                <a:latin typeface="Corbel Light" panose="020B0303020204020204" pitchFamily="34" charset="0"/>
              </a:rPr>
              <a:t>Build</a:t>
            </a:r>
          </a:p>
        </p:txBody>
      </p:sp>
      <p:sp>
        <p:nvSpPr>
          <p:cNvPr id="40" name="Flowchart: Process 39">
            <a:extLst>
              <a:ext uri="{FF2B5EF4-FFF2-40B4-BE49-F238E27FC236}">
                <a16:creationId xmlns:a16="http://schemas.microsoft.com/office/drawing/2014/main" id="{CB38FB0C-F858-439F-BF5D-B4EA2E39D6FE}"/>
              </a:ext>
            </a:extLst>
          </p:cNvPr>
          <p:cNvSpPr/>
          <p:nvPr/>
        </p:nvSpPr>
        <p:spPr>
          <a:xfrm rot="5400000">
            <a:off x="9778534" y="4794045"/>
            <a:ext cx="1265721" cy="411308"/>
          </a:xfrm>
          <a:prstGeom prst="flowChartProcess">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Docker </a:t>
            </a:r>
          </a:p>
        </p:txBody>
      </p:sp>
      <p:sp>
        <p:nvSpPr>
          <p:cNvPr id="41" name="Flowchart: Process 40">
            <a:extLst>
              <a:ext uri="{FF2B5EF4-FFF2-40B4-BE49-F238E27FC236}">
                <a16:creationId xmlns:a16="http://schemas.microsoft.com/office/drawing/2014/main" id="{581EACF7-1209-4FE3-BFC7-B13439C4C6C0}"/>
              </a:ext>
            </a:extLst>
          </p:cNvPr>
          <p:cNvSpPr/>
          <p:nvPr/>
        </p:nvSpPr>
        <p:spPr>
          <a:xfrm>
            <a:off x="8293472" y="5638657"/>
            <a:ext cx="3099800" cy="374260"/>
          </a:xfrm>
          <a:prstGeom prst="flowChartProcess">
            <a:avLst/>
          </a:prstGeom>
          <a:solidFill>
            <a:srgbClr val="F40C7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Host 2 OS  (Linux)</a:t>
            </a:r>
          </a:p>
        </p:txBody>
      </p:sp>
      <p:sp>
        <p:nvSpPr>
          <p:cNvPr id="42" name="Cube 41">
            <a:extLst>
              <a:ext uri="{FF2B5EF4-FFF2-40B4-BE49-F238E27FC236}">
                <a16:creationId xmlns:a16="http://schemas.microsoft.com/office/drawing/2014/main" id="{5FDCCBA2-31FB-46E5-91CB-2F3D0AB7EF50}"/>
              </a:ext>
            </a:extLst>
          </p:cNvPr>
          <p:cNvSpPr/>
          <p:nvPr/>
        </p:nvSpPr>
        <p:spPr>
          <a:xfrm>
            <a:off x="8293472" y="4403536"/>
            <a:ext cx="509869" cy="1249761"/>
          </a:xfrm>
          <a:prstGeom prst="cube">
            <a:avLst>
              <a:gd name="adj" fmla="val 27120"/>
            </a:avLst>
          </a:prstGeom>
          <a:solidFill>
            <a:srgbClr val="5B9BD5"/>
          </a:solidFill>
          <a:ln w="12700" cap="flat" cmpd="sng" algn="ctr">
            <a:solidFill>
              <a:srgbClr val="5B9BD5">
                <a:shade val="50000"/>
              </a:srgbClr>
            </a:solidFill>
            <a:prstDash val="solid"/>
            <a:miter lim="800000"/>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Container A</a:t>
            </a:r>
          </a:p>
        </p:txBody>
      </p:sp>
      <p:sp>
        <p:nvSpPr>
          <p:cNvPr id="43" name="Cube 42">
            <a:extLst>
              <a:ext uri="{FF2B5EF4-FFF2-40B4-BE49-F238E27FC236}">
                <a16:creationId xmlns:a16="http://schemas.microsoft.com/office/drawing/2014/main" id="{F3F30F05-C806-4A64-9EA2-0ABF2568B370}"/>
              </a:ext>
            </a:extLst>
          </p:cNvPr>
          <p:cNvSpPr/>
          <p:nvPr/>
        </p:nvSpPr>
        <p:spPr>
          <a:xfrm>
            <a:off x="8922326" y="4432675"/>
            <a:ext cx="485913" cy="1190472"/>
          </a:xfrm>
          <a:prstGeom prst="cube">
            <a:avLst/>
          </a:prstGeom>
          <a:solidFill>
            <a:srgbClr val="5B9BD5"/>
          </a:solidFill>
          <a:ln w="12700" cap="flat" cmpd="sng" algn="ctr">
            <a:solidFill>
              <a:srgbClr val="5B9BD5">
                <a:shade val="50000"/>
              </a:srgbClr>
            </a:solidFill>
            <a:prstDash val="solid"/>
            <a:miter lim="800000"/>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Container B</a:t>
            </a:r>
          </a:p>
        </p:txBody>
      </p:sp>
      <p:sp>
        <p:nvSpPr>
          <p:cNvPr id="56" name="Cube 55">
            <a:extLst>
              <a:ext uri="{FF2B5EF4-FFF2-40B4-BE49-F238E27FC236}">
                <a16:creationId xmlns:a16="http://schemas.microsoft.com/office/drawing/2014/main" id="{B51887BF-31EF-44E2-BB31-159E22064537}"/>
              </a:ext>
            </a:extLst>
          </p:cNvPr>
          <p:cNvSpPr/>
          <p:nvPr/>
        </p:nvSpPr>
        <p:spPr>
          <a:xfrm>
            <a:off x="9527224" y="4439033"/>
            <a:ext cx="485913" cy="1190472"/>
          </a:xfrm>
          <a:prstGeom prst="cube">
            <a:avLst/>
          </a:prstGeom>
          <a:solidFill>
            <a:srgbClr val="5B9BD5"/>
          </a:solidFill>
          <a:ln w="12700" cap="flat" cmpd="sng" algn="ctr">
            <a:solidFill>
              <a:srgbClr val="5B9BD5">
                <a:shade val="50000"/>
              </a:srgbClr>
            </a:solidFill>
            <a:prstDash val="solid"/>
            <a:miter lim="800000"/>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Container C</a:t>
            </a:r>
          </a:p>
        </p:txBody>
      </p:sp>
      <p:sp>
        <p:nvSpPr>
          <p:cNvPr id="57" name="Cube 56">
            <a:extLst>
              <a:ext uri="{FF2B5EF4-FFF2-40B4-BE49-F238E27FC236}">
                <a16:creationId xmlns:a16="http://schemas.microsoft.com/office/drawing/2014/main" id="{D9E71024-3108-4888-86BC-CE3699E4D849}"/>
              </a:ext>
            </a:extLst>
          </p:cNvPr>
          <p:cNvSpPr/>
          <p:nvPr/>
        </p:nvSpPr>
        <p:spPr>
          <a:xfrm>
            <a:off x="3924349" y="1146991"/>
            <a:ext cx="499917" cy="1916836"/>
          </a:xfrm>
          <a:prstGeom prst="cube">
            <a:avLst/>
          </a:prstGeom>
          <a:solidFill>
            <a:srgbClr val="5B9BD5"/>
          </a:solidFill>
          <a:ln w="12700" cap="flat" cmpd="sng" algn="ctr">
            <a:solidFill>
              <a:srgbClr val="5B9BD5">
                <a:shade val="50000"/>
              </a:srgbClr>
            </a:solidFill>
            <a:prstDash val="solid"/>
            <a:miter lim="800000"/>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Container A</a:t>
            </a:r>
          </a:p>
        </p:txBody>
      </p:sp>
      <p:cxnSp>
        <p:nvCxnSpPr>
          <p:cNvPr id="58" name="Straight Connector 57">
            <a:extLst>
              <a:ext uri="{FF2B5EF4-FFF2-40B4-BE49-F238E27FC236}">
                <a16:creationId xmlns:a16="http://schemas.microsoft.com/office/drawing/2014/main" id="{0804BE0B-89CF-4902-A5D3-3E7B3A3EEF0F}"/>
              </a:ext>
            </a:extLst>
          </p:cNvPr>
          <p:cNvCxnSpPr/>
          <p:nvPr/>
        </p:nvCxnSpPr>
        <p:spPr>
          <a:xfrm flipH="1">
            <a:off x="4907885" y="2148691"/>
            <a:ext cx="5455099" cy="4237"/>
          </a:xfrm>
          <a:prstGeom prst="line">
            <a:avLst/>
          </a:prstGeom>
          <a:noFill/>
          <a:ln w="57150" cap="flat" cmpd="sng" algn="ctr">
            <a:solidFill>
              <a:srgbClr val="394D54"/>
            </a:solidFill>
            <a:prstDash val="solid"/>
            <a:miter lim="800000"/>
            <a:headEnd type="stealth"/>
          </a:ln>
          <a:effectLst/>
        </p:spPr>
      </p:cxnSp>
      <p:sp>
        <p:nvSpPr>
          <p:cNvPr id="59" name="TextBox 58">
            <a:extLst>
              <a:ext uri="{FF2B5EF4-FFF2-40B4-BE49-F238E27FC236}">
                <a16:creationId xmlns:a16="http://schemas.microsoft.com/office/drawing/2014/main" id="{28EF9401-FB08-4B2B-AA60-36862FECE210}"/>
              </a:ext>
            </a:extLst>
          </p:cNvPr>
          <p:cNvSpPr txBox="1"/>
          <p:nvPr/>
        </p:nvSpPr>
        <p:spPr>
          <a:xfrm>
            <a:off x="7091998" y="1540397"/>
            <a:ext cx="609269" cy="369332"/>
          </a:xfrm>
          <a:prstGeom prst="rect">
            <a:avLst/>
          </a:prstGeom>
          <a:noFill/>
        </p:spPr>
        <p:txBody>
          <a:bodyPr wrap="none" rtlCol="0">
            <a:spAutoFit/>
          </a:bodyPr>
          <a:lstStyle/>
          <a:p>
            <a:pPr defTabSz="914400"/>
            <a:r>
              <a:rPr lang="en-US" b="1" i="1" dirty="0">
                <a:solidFill>
                  <a:srgbClr val="394D54"/>
                </a:solidFill>
                <a:latin typeface="Corbel Light" panose="020B0303020204020204" pitchFamily="34" charset="0"/>
              </a:rPr>
              <a:t>Push</a:t>
            </a:r>
          </a:p>
        </p:txBody>
      </p:sp>
      <p:cxnSp>
        <p:nvCxnSpPr>
          <p:cNvPr id="60" name="Straight Connector 59">
            <a:extLst>
              <a:ext uri="{FF2B5EF4-FFF2-40B4-BE49-F238E27FC236}">
                <a16:creationId xmlns:a16="http://schemas.microsoft.com/office/drawing/2014/main" id="{890FF565-62AD-42E8-A62A-AFD48EC1FF6F}"/>
              </a:ext>
            </a:extLst>
          </p:cNvPr>
          <p:cNvCxnSpPr/>
          <p:nvPr/>
        </p:nvCxnSpPr>
        <p:spPr>
          <a:xfrm>
            <a:off x="10826391" y="2708376"/>
            <a:ext cx="20674" cy="2944920"/>
          </a:xfrm>
          <a:prstGeom prst="line">
            <a:avLst/>
          </a:prstGeom>
          <a:noFill/>
          <a:ln w="57150" cap="flat" cmpd="sng" algn="ctr">
            <a:solidFill>
              <a:srgbClr val="394D54"/>
            </a:solidFill>
            <a:prstDash val="solid"/>
            <a:miter lim="800000"/>
            <a:headEnd type="stealth"/>
          </a:ln>
          <a:effectLst/>
        </p:spPr>
      </p:cxnSp>
      <p:cxnSp>
        <p:nvCxnSpPr>
          <p:cNvPr id="61" name="Straight Connector 60">
            <a:extLst>
              <a:ext uri="{FF2B5EF4-FFF2-40B4-BE49-F238E27FC236}">
                <a16:creationId xmlns:a16="http://schemas.microsoft.com/office/drawing/2014/main" id="{4122D717-C613-45DC-81DC-3DBFFCE5736E}"/>
              </a:ext>
            </a:extLst>
          </p:cNvPr>
          <p:cNvCxnSpPr/>
          <p:nvPr/>
        </p:nvCxnSpPr>
        <p:spPr>
          <a:xfrm flipH="1" flipV="1">
            <a:off x="11129674" y="2780687"/>
            <a:ext cx="29323" cy="2842460"/>
          </a:xfrm>
          <a:prstGeom prst="line">
            <a:avLst/>
          </a:prstGeom>
          <a:noFill/>
          <a:ln w="57150" cap="flat" cmpd="sng" algn="ctr">
            <a:solidFill>
              <a:srgbClr val="394D54"/>
            </a:solidFill>
            <a:prstDash val="solid"/>
            <a:miter lim="800000"/>
            <a:headEnd type="stealth"/>
          </a:ln>
          <a:effectLst/>
        </p:spPr>
      </p:cxnSp>
      <p:sp>
        <p:nvSpPr>
          <p:cNvPr id="62" name="TextBox 61">
            <a:extLst>
              <a:ext uri="{FF2B5EF4-FFF2-40B4-BE49-F238E27FC236}">
                <a16:creationId xmlns:a16="http://schemas.microsoft.com/office/drawing/2014/main" id="{CDB8D9FD-F322-464A-80E2-51954B48BE4A}"/>
              </a:ext>
            </a:extLst>
          </p:cNvPr>
          <p:cNvSpPr txBox="1"/>
          <p:nvPr/>
        </p:nvSpPr>
        <p:spPr>
          <a:xfrm>
            <a:off x="9849832" y="2910546"/>
            <a:ext cx="777777" cy="369332"/>
          </a:xfrm>
          <a:prstGeom prst="rect">
            <a:avLst/>
          </a:prstGeom>
          <a:noFill/>
        </p:spPr>
        <p:txBody>
          <a:bodyPr wrap="none" rtlCol="0">
            <a:spAutoFit/>
          </a:bodyPr>
          <a:lstStyle/>
          <a:p>
            <a:pPr defTabSz="914400"/>
            <a:r>
              <a:rPr lang="en-US" b="1" i="1" dirty="0">
                <a:solidFill>
                  <a:srgbClr val="394D54"/>
                </a:solidFill>
                <a:latin typeface="Corbel Light" panose="020B0303020204020204" pitchFamily="34" charset="0"/>
              </a:rPr>
              <a:t>Search</a:t>
            </a:r>
          </a:p>
        </p:txBody>
      </p:sp>
      <p:sp>
        <p:nvSpPr>
          <p:cNvPr id="63" name="TextBox 62">
            <a:extLst>
              <a:ext uri="{FF2B5EF4-FFF2-40B4-BE49-F238E27FC236}">
                <a16:creationId xmlns:a16="http://schemas.microsoft.com/office/drawing/2014/main" id="{04802F4F-F70A-4730-B795-FED72295B050}"/>
              </a:ext>
            </a:extLst>
          </p:cNvPr>
          <p:cNvSpPr txBox="1"/>
          <p:nvPr/>
        </p:nvSpPr>
        <p:spPr>
          <a:xfrm>
            <a:off x="11192216" y="3018598"/>
            <a:ext cx="505075" cy="369332"/>
          </a:xfrm>
          <a:prstGeom prst="rect">
            <a:avLst/>
          </a:prstGeom>
          <a:noFill/>
        </p:spPr>
        <p:txBody>
          <a:bodyPr wrap="none" rtlCol="0">
            <a:spAutoFit/>
          </a:bodyPr>
          <a:lstStyle/>
          <a:p>
            <a:pPr defTabSz="914400"/>
            <a:r>
              <a:rPr lang="en-US" b="1" i="1" dirty="0">
                <a:solidFill>
                  <a:srgbClr val="394D54"/>
                </a:solidFill>
                <a:latin typeface="Corbel Light" panose="020B0303020204020204" pitchFamily="34" charset="0"/>
              </a:rPr>
              <a:t>Pull</a:t>
            </a:r>
          </a:p>
        </p:txBody>
      </p:sp>
      <p:sp>
        <p:nvSpPr>
          <p:cNvPr id="64" name="TextBox 63">
            <a:extLst>
              <a:ext uri="{FF2B5EF4-FFF2-40B4-BE49-F238E27FC236}">
                <a16:creationId xmlns:a16="http://schemas.microsoft.com/office/drawing/2014/main" id="{F6A477C7-73E4-4835-81AB-A97C07BD675D}"/>
              </a:ext>
            </a:extLst>
          </p:cNvPr>
          <p:cNvSpPr txBox="1"/>
          <p:nvPr/>
        </p:nvSpPr>
        <p:spPr>
          <a:xfrm>
            <a:off x="11223724" y="3438221"/>
            <a:ext cx="534121" cy="369332"/>
          </a:xfrm>
          <a:prstGeom prst="rect">
            <a:avLst/>
          </a:prstGeom>
          <a:noFill/>
        </p:spPr>
        <p:txBody>
          <a:bodyPr wrap="none" rtlCol="0">
            <a:spAutoFit/>
          </a:bodyPr>
          <a:lstStyle/>
          <a:p>
            <a:pPr defTabSz="914400"/>
            <a:r>
              <a:rPr lang="en-US" b="1" i="1" dirty="0">
                <a:solidFill>
                  <a:srgbClr val="394D54"/>
                </a:solidFill>
                <a:latin typeface="Corbel Light" panose="020B0303020204020204" pitchFamily="34" charset="0"/>
              </a:rPr>
              <a:t>Run</a:t>
            </a:r>
          </a:p>
        </p:txBody>
      </p:sp>
      <p:sp>
        <p:nvSpPr>
          <p:cNvPr id="65" name="Flowchart: Process 64">
            <a:extLst>
              <a:ext uri="{FF2B5EF4-FFF2-40B4-BE49-F238E27FC236}">
                <a16:creationId xmlns:a16="http://schemas.microsoft.com/office/drawing/2014/main" id="{8C2A6DC0-2213-43B4-8550-1FECF7BF53D6}"/>
              </a:ext>
            </a:extLst>
          </p:cNvPr>
          <p:cNvSpPr/>
          <p:nvPr/>
        </p:nvSpPr>
        <p:spPr>
          <a:xfrm>
            <a:off x="3276972" y="5457025"/>
            <a:ext cx="1905040" cy="374260"/>
          </a:xfrm>
          <a:prstGeom prst="flowChartProcess">
            <a:avLst/>
          </a:prstGeom>
          <a:solidFill>
            <a:srgbClr val="7030A0"/>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orbel Light" panose="020B0303020204020204" pitchFamily="34" charset="0"/>
              </a:rPr>
              <a:t>Host 1  OS (Linux)</a:t>
            </a:r>
          </a:p>
        </p:txBody>
      </p:sp>
    </p:spTree>
    <p:extLst>
      <p:ext uri="{BB962C8B-B14F-4D97-AF65-F5344CB8AC3E}">
        <p14:creationId xmlns:p14="http://schemas.microsoft.com/office/powerpoint/2010/main" val="250114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anim calcmode="lin" valueType="num">
                                      <p:cBhvr additive="base">
                                        <p:cTn id="11" dur="500" fill="hold"/>
                                        <p:tgtEl>
                                          <p:spTgt spid="65"/>
                                        </p:tgtEl>
                                        <p:attrNameLst>
                                          <p:attrName>ppt_x</p:attrName>
                                        </p:attrNameLst>
                                      </p:cBhvr>
                                      <p:tavLst>
                                        <p:tav tm="0">
                                          <p:val>
                                            <p:strVal val="#ppt_x"/>
                                          </p:val>
                                        </p:tav>
                                        <p:tav tm="100000">
                                          <p:val>
                                            <p:strVal val="#ppt_x"/>
                                          </p:val>
                                        </p:tav>
                                      </p:tavLst>
                                    </p:anim>
                                    <p:anim calcmode="lin" valueType="num">
                                      <p:cBhvr additive="base">
                                        <p:cTn id="12" dur="500" fill="hold"/>
                                        <p:tgtEl>
                                          <p:spTgt spid="6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down)">
                                      <p:cBhvr>
                                        <p:cTn id="36" dur="50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down)">
                                      <p:cBhvr>
                                        <p:cTn id="41" dur="500"/>
                                        <p:tgtEl>
                                          <p:spTgt spid="59"/>
                                        </p:tgtEl>
                                      </p:cBhvr>
                                    </p:animEffect>
                                  </p:childTnLst>
                                </p:cTn>
                              </p:par>
                              <p:par>
                                <p:cTn id="42" presetID="22" presetClass="entr" presetSubtype="4" fill="hold"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down)">
                                      <p:cBhvr>
                                        <p:cTn id="44" dur="500"/>
                                        <p:tgtEl>
                                          <p:spTgt spid="5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ppt_x"/>
                                          </p:val>
                                        </p:tav>
                                        <p:tav tm="100000">
                                          <p:val>
                                            <p:strVal val="#ppt_x"/>
                                          </p:val>
                                        </p:tav>
                                      </p:tavLst>
                                    </p:anim>
                                    <p:anim calcmode="lin" valueType="num">
                                      <p:cBhvr additive="base">
                                        <p:cTn id="56" dur="500" fill="hold"/>
                                        <p:tgtEl>
                                          <p:spTgt spid="4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fill="hold"/>
                                        <p:tgtEl>
                                          <p:spTgt spid="40"/>
                                        </p:tgtEl>
                                        <p:attrNameLst>
                                          <p:attrName>ppt_x</p:attrName>
                                        </p:attrNameLst>
                                      </p:cBhvr>
                                      <p:tavLst>
                                        <p:tav tm="0">
                                          <p:val>
                                            <p:strVal val="#ppt_x"/>
                                          </p:val>
                                        </p:tav>
                                        <p:tav tm="100000">
                                          <p:val>
                                            <p:strVal val="#ppt_x"/>
                                          </p:val>
                                        </p:tav>
                                      </p:tavLst>
                                    </p:anim>
                                    <p:anim calcmode="lin" valueType="num">
                                      <p:cBhvr additive="base">
                                        <p:cTn id="60" dur="500" fill="hold"/>
                                        <p:tgtEl>
                                          <p:spTgt spid="40"/>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additive="base">
                                        <p:cTn id="63" dur="500" fill="hold"/>
                                        <p:tgtEl>
                                          <p:spTgt spid="61"/>
                                        </p:tgtEl>
                                        <p:attrNameLst>
                                          <p:attrName>ppt_x</p:attrName>
                                        </p:attrNameLst>
                                      </p:cBhvr>
                                      <p:tavLst>
                                        <p:tav tm="0">
                                          <p:val>
                                            <p:strVal val="#ppt_x"/>
                                          </p:val>
                                        </p:tav>
                                        <p:tav tm="100000">
                                          <p:val>
                                            <p:strVal val="#ppt_x"/>
                                          </p:val>
                                        </p:tav>
                                      </p:tavLst>
                                    </p:anim>
                                    <p:anim calcmode="lin" valueType="num">
                                      <p:cBhvr additive="base">
                                        <p:cTn id="64" dur="500" fill="hold"/>
                                        <p:tgtEl>
                                          <p:spTgt spid="6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 calcmode="lin" valueType="num">
                                      <p:cBhvr additive="base">
                                        <p:cTn id="67" dur="500" fill="hold"/>
                                        <p:tgtEl>
                                          <p:spTgt spid="63"/>
                                        </p:tgtEl>
                                        <p:attrNameLst>
                                          <p:attrName>ppt_x</p:attrName>
                                        </p:attrNameLst>
                                      </p:cBhvr>
                                      <p:tavLst>
                                        <p:tav tm="0">
                                          <p:val>
                                            <p:strVal val="#ppt_x"/>
                                          </p:val>
                                        </p:tav>
                                        <p:tav tm="100000">
                                          <p:val>
                                            <p:strVal val="#ppt_x"/>
                                          </p:val>
                                        </p:tav>
                                      </p:tavLst>
                                    </p:anim>
                                    <p:anim calcmode="lin" valueType="num">
                                      <p:cBhvr additive="base">
                                        <p:cTn id="68" dur="500" fill="hold"/>
                                        <p:tgtEl>
                                          <p:spTgt spid="6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additive="base">
                                        <p:cTn id="71" dur="500" fill="hold"/>
                                        <p:tgtEl>
                                          <p:spTgt spid="64"/>
                                        </p:tgtEl>
                                        <p:attrNameLst>
                                          <p:attrName>ppt_x</p:attrName>
                                        </p:attrNameLst>
                                      </p:cBhvr>
                                      <p:tavLst>
                                        <p:tav tm="0">
                                          <p:val>
                                            <p:strVal val="#ppt_x"/>
                                          </p:val>
                                        </p:tav>
                                        <p:tav tm="100000">
                                          <p:val>
                                            <p:strVal val="#ppt_x"/>
                                          </p:val>
                                        </p:tav>
                                      </p:tavLst>
                                    </p:anim>
                                    <p:anim calcmode="lin" valueType="num">
                                      <p:cBhvr additive="base">
                                        <p:cTn id="72"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randombar(horizontal)">
                                      <p:cBhvr>
                                        <p:cTn id="77" dur="500"/>
                                        <p:tgtEl>
                                          <p:spTgt spid="42"/>
                                        </p:tgtEl>
                                      </p:cBhvr>
                                    </p:animEffect>
                                  </p:childTnLst>
                                </p:cTn>
                              </p:par>
                              <p:par>
                                <p:cTn id="78" presetID="14" presetClass="entr" presetSubtype="10" fill="hold" grpId="0"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randombar(horizontal)">
                                      <p:cBhvr>
                                        <p:cTn id="80" dur="500"/>
                                        <p:tgtEl>
                                          <p:spTgt spid="43"/>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randombar(horizontal)">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wipe(down)">
                                      <p:cBhvr>
                                        <p:cTn id="88" dur="500"/>
                                        <p:tgtEl>
                                          <p:spTgt spid="62"/>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9" grpId="0"/>
      <p:bldP spid="40" grpId="0" animBg="1"/>
      <p:bldP spid="41" grpId="0" animBg="1"/>
      <p:bldP spid="42" grpId="0" animBg="1"/>
      <p:bldP spid="43" grpId="0" animBg="1"/>
      <p:bldP spid="56" grpId="0" animBg="1"/>
      <p:bldP spid="57" grpId="0" animBg="1"/>
      <p:bldP spid="59" grpId="0"/>
      <p:bldP spid="62" grpId="0"/>
      <p:bldP spid="63" grpId="0"/>
      <p:bldP spid="64" grpId="0"/>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fontScale="90000"/>
          </a:bodyPr>
          <a:lstStyle/>
          <a:p>
            <a:r>
              <a:rPr lang="en-US" sz="4400" b="0" dirty="0">
                <a:latin typeface="Myriad Pro"/>
              </a:rPr>
              <a:t>Changes and Updates to Docker System </a:t>
            </a:r>
          </a:p>
        </p:txBody>
      </p:sp>
      <p:sp>
        <p:nvSpPr>
          <p:cNvPr id="76" name="Rectangle 75">
            <a:extLst>
              <a:ext uri="{FF2B5EF4-FFF2-40B4-BE49-F238E27FC236}">
                <a16:creationId xmlns:a16="http://schemas.microsoft.com/office/drawing/2014/main" id="{BE16B582-AE2E-4D5A-9B60-872841684AF1}"/>
              </a:ext>
            </a:extLst>
          </p:cNvPr>
          <p:cNvSpPr/>
          <p:nvPr/>
        </p:nvSpPr>
        <p:spPr>
          <a:xfrm>
            <a:off x="5627518" y="1263995"/>
            <a:ext cx="758281" cy="1261196"/>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7" name="Flowchart: Process 76">
            <a:extLst>
              <a:ext uri="{FF2B5EF4-FFF2-40B4-BE49-F238E27FC236}">
                <a16:creationId xmlns:a16="http://schemas.microsoft.com/office/drawing/2014/main" id="{588FC39E-DC9B-43A7-9DDE-E3C303E37690}"/>
              </a:ext>
            </a:extLst>
          </p:cNvPr>
          <p:cNvSpPr/>
          <p:nvPr/>
        </p:nvSpPr>
        <p:spPr>
          <a:xfrm>
            <a:off x="3272186" y="5243246"/>
            <a:ext cx="1863837" cy="331335"/>
          </a:xfrm>
          <a:prstGeom prst="flowChartProcess">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Docker Engine</a:t>
            </a:r>
          </a:p>
        </p:txBody>
      </p:sp>
      <p:sp>
        <p:nvSpPr>
          <p:cNvPr id="78" name="Can 11">
            <a:extLst>
              <a:ext uri="{FF2B5EF4-FFF2-40B4-BE49-F238E27FC236}">
                <a16:creationId xmlns:a16="http://schemas.microsoft.com/office/drawing/2014/main" id="{B675E7DC-B970-46D9-9D87-54C93CF135F9}"/>
              </a:ext>
            </a:extLst>
          </p:cNvPr>
          <p:cNvSpPr/>
          <p:nvPr/>
        </p:nvSpPr>
        <p:spPr>
          <a:xfrm>
            <a:off x="10246793" y="1030978"/>
            <a:ext cx="1126853" cy="1629033"/>
          </a:xfrm>
          <a:prstGeom prst="can">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Docker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Container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Image Registry</a:t>
            </a:r>
          </a:p>
        </p:txBody>
      </p:sp>
      <p:sp>
        <p:nvSpPr>
          <p:cNvPr id="79" name="Flowchart: Process 78">
            <a:extLst>
              <a:ext uri="{FF2B5EF4-FFF2-40B4-BE49-F238E27FC236}">
                <a16:creationId xmlns:a16="http://schemas.microsoft.com/office/drawing/2014/main" id="{C0002493-3397-4BBC-85CC-B7C20E1182EA}"/>
              </a:ext>
            </a:extLst>
          </p:cNvPr>
          <p:cNvSpPr/>
          <p:nvPr/>
        </p:nvSpPr>
        <p:spPr>
          <a:xfrm>
            <a:off x="8064649" y="5134965"/>
            <a:ext cx="3032756" cy="363083"/>
          </a:xfrm>
          <a:prstGeom prst="flowChartProcess">
            <a:avLst/>
          </a:prstGeom>
          <a:solidFill>
            <a:srgbClr val="70AD4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Docker Engine</a:t>
            </a:r>
          </a:p>
        </p:txBody>
      </p:sp>
      <p:cxnSp>
        <p:nvCxnSpPr>
          <p:cNvPr id="80" name="Straight Connector 79">
            <a:extLst>
              <a:ext uri="{FF2B5EF4-FFF2-40B4-BE49-F238E27FC236}">
                <a16:creationId xmlns:a16="http://schemas.microsoft.com/office/drawing/2014/main" id="{92B72EB4-3D13-47EA-AE80-F61608D5CD06}"/>
              </a:ext>
            </a:extLst>
          </p:cNvPr>
          <p:cNvCxnSpPr/>
          <p:nvPr/>
        </p:nvCxnSpPr>
        <p:spPr>
          <a:xfrm flipH="1">
            <a:off x="6411105" y="1626026"/>
            <a:ext cx="3691011" cy="21648"/>
          </a:xfrm>
          <a:prstGeom prst="line">
            <a:avLst/>
          </a:prstGeom>
          <a:noFill/>
          <a:ln w="57150" cap="flat" cmpd="sng" algn="ctr">
            <a:solidFill>
              <a:srgbClr val="394D54"/>
            </a:solidFill>
            <a:prstDash val="solid"/>
            <a:miter lim="800000"/>
            <a:headEnd type="stealth"/>
          </a:ln>
          <a:effectLst/>
        </p:spPr>
      </p:cxnSp>
      <p:sp>
        <p:nvSpPr>
          <p:cNvPr id="81" name="TextBox 80">
            <a:extLst>
              <a:ext uri="{FF2B5EF4-FFF2-40B4-BE49-F238E27FC236}">
                <a16:creationId xmlns:a16="http://schemas.microsoft.com/office/drawing/2014/main" id="{E7DE0A0B-771A-4D8F-A6C1-F391B0F56999}"/>
              </a:ext>
            </a:extLst>
          </p:cNvPr>
          <p:cNvSpPr txBox="1"/>
          <p:nvPr/>
        </p:nvSpPr>
        <p:spPr>
          <a:xfrm>
            <a:off x="9177899" y="1274363"/>
            <a:ext cx="569580" cy="338554"/>
          </a:xfrm>
          <a:prstGeom prst="rect">
            <a:avLst/>
          </a:prstGeom>
          <a:noFill/>
        </p:spPr>
        <p:txBody>
          <a:bodyPr wrap="none" rtlCol="0">
            <a:spAutoFit/>
          </a:bodyPr>
          <a:lstStyle/>
          <a:p>
            <a:pPr defTabSz="914400"/>
            <a:r>
              <a:rPr lang="en-US" sz="1600" b="1" i="1" dirty="0">
                <a:solidFill>
                  <a:srgbClr val="394D54"/>
                </a:solidFill>
                <a:latin typeface="Corbel Light" panose="020B0303020204020204" pitchFamily="34" charset="0"/>
              </a:rPr>
              <a:t>Push</a:t>
            </a:r>
          </a:p>
        </p:txBody>
      </p:sp>
      <p:cxnSp>
        <p:nvCxnSpPr>
          <p:cNvPr id="82" name="Straight Connector 81">
            <a:extLst>
              <a:ext uri="{FF2B5EF4-FFF2-40B4-BE49-F238E27FC236}">
                <a16:creationId xmlns:a16="http://schemas.microsoft.com/office/drawing/2014/main" id="{F16537FA-D62E-4FD9-A488-131A15ECEBB3}"/>
              </a:ext>
            </a:extLst>
          </p:cNvPr>
          <p:cNvCxnSpPr>
            <a:stCxn id="99" idx="3"/>
          </p:cNvCxnSpPr>
          <p:nvPr/>
        </p:nvCxnSpPr>
        <p:spPr>
          <a:xfrm flipV="1">
            <a:off x="8799045" y="2728435"/>
            <a:ext cx="2154434" cy="1493331"/>
          </a:xfrm>
          <a:prstGeom prst="line">
            <a:avLst/>
          </a:prstGeom>
          <a:noFill/>
          <a:ln w="57150" cap="flat" cmpd="sng" algn="ctr">
            <a:solidFill>
              <a:srgbClr val="394D54"/>
            </a:solidFill>
            <a:prstDash val="solid"/>
            <a:miter lim="800000"/>
            <a:headEnd type="stealth"/>
          </a:ln>
          <a:effectLst/>
        </p:spPr>
      </p:cxnSp>
      <p:sp>
        <p:nvSpPr>
          <p:cNvPr id="83" name="TextBox 82">
            <a:extLst>
              <a:ext uri="{FF2B5EF4-FFF2-40B4-BE49-F238E27FC236}">
                <a16:creationId xmlns:a16="http://schemas.microsoft.com/office/drawing/2014/main" id="{32C13370-ED9A-4278-AB89-5DEA18C33E9A}"/>
              </a:ext>
            </a:extLst>
          </p:cNvPr>
          <p:cNvSpPr txBox="1"/>
          <p:nvPr/>
        </p:nvSpPr>
        <p:spPr>
          <a:xfrm>
            <a:off x="10233430" y="3228109"/>
            <a:ext cx="761747" cy="338554"/>
          </a:xfrm>
          <a:prstGeom prst="rect">
            <a:avLst/>
          </a:prstGeom>
          <a:noFill/>
        </p:spPr>
        <p:txBody>
          <a:bodyPr wrap="none" rtlCol="0">
            <a:spAutoFit/>
          </a:bodyPr>
          <a:lstStyle/>
          <a:p>
            <a:pPr defTabSz="914400"/>
            <a:r>
              <a:rPr lang="en-US" sz="1600" b="1" i="1" dirty="0">
                <a:solidFill>
                  <a:srgbClr val="394D54"/>
                </a:solidFill>
                <a:latin typeface="Corbel Light" panose="020B0303020204020204" pitchFamily="34" charset="0"/>
              </a:rPr>
              <a:t>Update</a:t>
            </a:r>
          </a:p>
        </p:txBody>
      </p:sp>
      <p:sp>
        <p:nvSpPr>
          <p:cNvPr id="84" name="Rectangle 83">
            <a:extLst>
              <a:ext uri="{FF2B5EF4-FFF2-40B4-BE49-F238E27FC236}">
                <a16:creationId xmlns:a16="http://schemas.microsoft.com/office/drawing/2014/main" id="{195BC589-03C3-475C-AAE7-9CA801337AE4}"/>
              </a:ext>
            </a:extLst>
          </p:cNvPr>
          <p:cNvSpPr/>
          <p:nvPr/>
        </p:nvSpPr>
        <p:spPr>
          <a:xfrm>
            <a:off x="1940920" y="1899168"/>
            <a:ext cx="724866" cy="565757"/>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85" name="Rectangle 84">
            <a:extLst>
              <a:ext uri="{FF2B5EF4-FFF2-40B4-BE49-F238E27FC236}">
                <a16:creationId xmlns:a16="http://schemas.microsoft.com/office/drawing/2014/main" id="{79D1CD12-6DC7-4918-9506-42FCE69378FD}"/>
              </a:ext>
            </a:extLst>
          </p:cNvPr>
          <p:cNvSpPr/>
          <p:nvPr/>
        </p:nvSpPr>
        <p:spPr>
          <a:xfrm>
            <a:off x="1942375" y="1208297"/>
            <a:ext cx="731374" cy="690872"/>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a:t>
            </a:r>
          </a:p>
        </p:txBody>
      </p:sp>
      <p:sp>
        <p:nvSpPr>
          <p:cNvPr id="86" name="Rectangle 85">
            <a:extLst>
              <a:ext uri="{FF2B5EF4-FFF2-40B4-BE49-F238E27FC236}">
                <a16:creationId xmlns:a16="http://schemas.microsoft.com/office/drawing/2014/main" id="{87085B36-6DD8-47CC-9FF6-C1D9715EE0FE}"/>
              </a:ext>
            </a:extLst>
          </p:cNvPr>
          <p:cNvSpPr/>
          <p:nvPr/>
        </p:nvSpPr>
        <p:spPr>
          <a:xfrm>
            <a:off x="3740704" y="1263995"/>
            <a:ext cx="931506" cy="1261196"/>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968C769D-97D5-4041-8F08-965FC70B1752}"/>
              </a:ext>
            </a:extLst>
          </p:cNvPr>
          <p:cNvSpPr/>
          <p:nvPr/>
        </p:nvSpPr>
        <p:spPr>
          <a:xfrm rot="5400000">
            <a:off x="4145638" y="1601714"/>
            <a:ext cx="833645" cy="189260"/>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App A’</a:t>
            </a:r>
            <a:r>
              <a:rPr kumimoji="0" lang="en-US" sz="1800" b="0" i="0" u="none" strike="noStrike" kern="0" cap="none" spc="0" normalizeH="0" baseline="0" noProof="0" dirty="0">
                <a:ln>
                  <a:noFill/>
                </a:ln>
                <a:solidFill>
                  <a:prstClr val="white"/>
                </a:solidFill>
                <a:effectLst/>
                <a:uLnTx/>
                <a:uFillTx/>
                <a:latin typeface="Calibri"/>
                <a:ea typeface="+mn-ea"/>
                <a:cs typeface="+mn-cs"/>
              </a:rPr>
              <a:t> </a:t>
            </a:r>
          </a:p>
        </p:txBody>
      </p:sp>
      <p:sp>
        <p:nvSpPr>
          <p:cNvPr id="88" name="Rectangle 87">
            <a:extLst>
              <a:ext uri="{FF2B5EF4-FFF2-40B4-BE49-F238E27FC236}">
                <a16:creationId xmlns:a16="http://schemas.microsoft.com/office/drawing/2014/main" id="{8C066EC2-17A1-43E2-8BB8-61E017635208}"/>
              </a:ext>
            </a:extLst>
          </p:cNvPr>
          <p:cNvSpPr/>
          <p:nvPr/>
        </p:nvSpPr>
        <p:spPr>
          <a:xfrm rot="5400000">
            <a:off x="6085602" y="2224996"/>
            <a:ext cx="412025" cy="188368"/>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Bins/</a:t>
            </a:r>
          </a:p>
        </p:txBody>
      </p:sp>
      <p:sp>
        <p:nvSpPr>
          <p:cNvPr id="89" name="TextBox 88">
            <a:extLst>
              <a:ext uri="{FF2B5EF4-FFF2-40B4-BE49-F238E27FC236}">
                <a16:creationId xmlns:a16="http://schemas.microsoft.com/office/drawing/2014/main" id="{A2074EDD-1280-4C97-8C15-D9AAA1342223}"/>
              </a:ext>
            </a:extLst>
          </p:cNvPr>
          <p:cNvSpPr txBox="1"/>
          <p:nvPr/>
        </p:nvSpPr>
        <p:spPr>
          <a:xfrm>
            <a:off x="1806262" y="2854414"/>
            <a:ext cx="994184" cy="861774"/>
          </a:xfrm>
          <a:prstGeom prst="rect">
            <a:avLst/>
          </a:prstGeom>
          <a:noFill/>
        </p:spPr>
        <p:txBody>
          <a:bodyPr wrap="none" rtlCol="0">
            <a:spAutoFit/>
          </a:bodyPr>
          <a:lstStyle/>
          <a:p>
            <a:pPr algn="ctr" defTabSz="914400"/>
            <a:r>
              <a:rPr lang="en-US" sz="1600" dirty="0">
                <a:solidFill>
                  <a:srgbClr val="394D54"/>
                </a:solidFill>
                <a:latin typeface="Corbel Light" panose="020B0303020204020204" pitchFamily="34" charset="0"/>
              </a:rPr>
              <a:t>Base </a:t>
            </a:r>
          </a:p>
          <a:p>
            <a:pPr algn="ctr" defTabSz="914400"/>
            <a:r>
              <a:rPr lang="en-US" sz="1600" dirty="0">
                <a:solidFill>
                  <a:srgbClr val="394D54"/>
                </a:solidFill>
                <a:latin typeface="Corbel Light" panose="020B0303020204020204" pitchFamily="34" charset="0"/>
              </a:rPr>
              <a:t>Container</a:t>
            </a:r>
          </a:p>
          <a:p>
            <a:pPr algn="ctr" defTabSz="914400"/>
            <a:r>
              <a:rPr lang="en-US" sz="1600" dirty="0">
                <a:solidFill>
                  <a:srgbClr val="394D54"/>
                </a:solidFill>
                <a:latin typeface="Corbel Light" panose="020B0303020204020204" pitchFamily="34" charset="0"/>
              </a:rPr>
              <a:t>Image</a:t>
            </a:r>
          </a:p>
        </p:txBody>
      </p:sp>
      <p:sp>
        <p:nvSpPr>
          <p:cNvPr id="90" name="TextBox 89">
            <a:extLst>
              <a:ext uri="{FF2B5EF4-FFF2-40B4-BE49-F238E27FC236}">
                <a16:creationId xmlns:a16="http://schemas.microsoft.com/office/drawing/2014/main" id="{16844745-A527-4FC7-ABC5-C20EDE2E9096}"/>
              </a:ext>
            </a:extLst>
          </p:cNvPr>
          <p:cNvSpPr txBox="1"/>
          <p:nvPr/>
        </p:nvSpPr>
        <p:spPr>
          <a:xfrm>
            <a:off x="3279483" y="5543601"/>
            <a:ext cx="2636610" cy="553998"/>
          </a:xfrm>
          <a:prstGeom prst="rect">
            <a:avLst/>
          </a:prstGeom>
          <a:noFill/>
        </p:spPr>
        <p:txBody>
          <a:bodyPr wrap="square" rtlCol="0">
            <a:spAutoFit/>
          </a:bodyPr>
          <a:lstStyle/>
          <a:p>
            <a:pPr defTabSz="914400"/>
            <a:r>
              <a:rPr lang="en-US" sz="1600" dirty="0">
                <a:solidFill>
                  <a:srgbClr val="394D54"/>
                </a:solidFill>
                <a:latin typeface="Corbel Light" panose="020B0303020204020204" pitchFamily="34" charset="0"/>
              </a:rPr>
              <a:t>Host is now running A’’</a:t>
            </a:r>
          </a:p>
          <a:p>
            <a:pPr defTabSz="914400"/>
            <a:endParaRPr lang="en-US" sz="1400" dirty="0">
              <a:solidFill>
                <a:srgbClr val="394D54"/>
              </a:solidFill>
              <a:latin typeface="Calibri"/>
            </a:endParaRPr>
          </a:p>
        </p:txBody>
      </p:sp>
      <p:sp>
        <p:nvSpPr>
          <p:cNvPr id="91" name="TextBox 90">
            <a:extLst>
              <a:ext uri="{FF2B5EF4-FFF2-40B4-BE49-F238E27FC236}">
                <a16:creationId xmlns:a16="http://schemas.microsoft.com/office/drawing/2014/main" id="{D25FFE62-781C-44B7-A7D8-7B801D456E60}"/>
              </a:ext>
            </a:extLst>
          </p:cNvPr>
          <p:cNvSpPr txBox="1"/>
          <p:nvPr/>
        </p:nvSpPr>
        <p:spPr>
          <a:xfrm>
            <a:off x="5516405" y="2885151"/>
            <a:ext cx="1260173" cy="584775"/>
          </a:xfrm>
          <a:prstGeom prst="rect">
            <a:avLst/>
          </a:prstGeom>
          <a:noFill/>
        </p:spPr>
        <p:txBody>
          <a:bodyPr wrap="square" rtlCol="0">
            <a:spAutoFit/>
          </a:bodyPr>
          <a:lstStyle/>
          <a:p>
            <a:pPr defTabSz="914400"/>
            <a:r>
              <a:rPr lang="en-US" sz="1600" dirty="0">
                <a:solidFill>
                  <a:srgbClr val="394D54"/>
                </a:solidFill>
                <a:latin typeface="Corbel Light" panose="020B0303020204020204" pitchFamily="34" charset="0"/>
              </a:rPr>
              <a:t>Container Mod A’’</a:t>
            </a:r>
            <a:endParaRPr lang="en-US" sz="1200" dirty="0">
              <a:solidFill>
                <a:srgbClr val="394D54"/>
              </a:solidFill>
              <a:latin typeface="Corbel Light" panose="020B0303020204020204" pitchFamily="34" charset="0"/>
            </a:endParaRPr>
          </a:p>
        </p:txBody>
      </p:sp>
      <p:cxnSp>
        <p:nvCxnSpPr>
          <p:cNvPr id="92" name="Straight Connector 91">
            <a:extLst>
              <a:ext uri="{FF2B5EF4-FFF2-40B4-BE49-F238E27FC236}">
                <a16:creationId xmlns:a16="http://schemas.microsoft.com/office/drawing/2014/main" id="{C657C598-CC65-4251-B2BE-8EE231FDB636}"/>
              </a:ext>
            </a:extLst>
          </p:cNvPr>
          <p:cNvCxnSpPr/>
          <p:nvPr/>
        </p:nvCxnSpPr>
        <p:spPr>
          <a:xfrm flipH="1" flipV="1">
            <a:off x="2612102" y="2220116"/>
            <a:ext cx="1182287" cy="4720"/>
          </a:xfrm>
          <a:prstGeom prst="line">
            <a:avLst/>
          </a:prstGeom>
          <a:noFill/>
          <a:ln w="57150" cap="flat" cmpd="sng" algn="ctr">
            <a:solidFill>
              <a:srgbClr val="394D54"/>
            </a:solidFill>
            <a:prstDash val="solid"/>
            <a:miter lim="800000"/>
            <a:headEnd type="stealth"/>
          </a:ln>
          <a:effectLst/>
        </p:spPr>
      </p:cxnSp>
      <p:cxnSp>
        <p:nvCxnSpPr>
          <p:cNvPr id="93" name="Straight Connector 92">
            <a:extLst>
              <a:ext uri="{FF2B5EF4-FFF2-40B4-BE49-F238E27FC236}">
                <a16:creationId xmlns:a16="http://schemas.microsoft.com/office/drawing/2014/main" id="{4071EF42-562F-4E62-8A7D-D126B8C69E2E}"/>
              </a:ext>
            </a:extLst>
          </p:cNvPr>
          <p:cNvCxnSpPr/>
          <p:nvPr/>
        </p:nvCxnSpPr>
        <p:spPr>
          <a:xfrm flipH="1" flipV="1">
            <a:off x="4499769" y="2132034"/>
            <a:ext cx="1182287" cy="4720"/>
          </a:xfrm>
          <a:prstGeom prst="line">
            <a:avLst/>
          </a:prstGeom>
          <a:noFill/>
          <a:ln w="57150" cap="flat" cmpd="sng" algn="ctr">
            <a:solidFill>
              <a:srgbClr val="394D54"/>
            </a:solidFill>
            <a:prstDash val="solid"/>
            <a:miter lim="800000"/>
            <a:headEnd type="stealth"/>
          </a:ln>
          <a:effectLst/>
        </p:spPr>
      </p:cxnSp>
      <p:sp>
        <p:nvSpPr>
          <p:cNvPr id="94" name="Rectangle 93">
            <a:extLst>
              <a:ext uri="{FF2B5EF4-FFF2-40B4-BE49-F238E27FC236}">
                <a16:creationId xmlns:a16="http://schemas.microsoft.com/office/drawing/2014/main" id="{BD49C605-C014-4D17-BB35-6D986D2A6B04}"/>
              </a:ext>
            </a:extLst>
          </p:cNvPr>
          <p:cNvSpPr/>
          <p:nvPr/>
        </p:nvSpPr>
        <p:spPr>
          <a:xfrm>
            <a:off x="9223441" y="2911217"/>
            <a:ext cx="931506" cy="1261196"/>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5" name="Rectangle 94">
            <a:extLst>
              <a:ext uri="{FF2B5EF4-FFF2-40B4-BE49-F238E27FC236}">
                <a16:creationId xmlns:a16="http://schemas.microsoft.com/office/drawing/2014/main" id="{6B5F5FF5-FBBF-484B-8240-9E80EA02D1B7}"/>
              </a:ext>
            </a:extLst>
          </p:cNvPr>
          <p:cNvSpPr/>
          <p:nvPr/>
        </p:nvSpPr>
        <p:spPr>
          <a:xfrm rot="5400000">
            <a:off x="9659174" y="3223286"/>
            <a:ext cx="782981" cy="202823"/>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App A’</a:t>
            </a:r>
            <a:r>
              <a:rPr kumimoji="0" lang="en-US" sz="1800" b="0" i="0" u="none" strike="noStrike" kern="0" cap="none" spc="0" normalizeH="0" baseline="0" noProof="0" dirty="0">
                <a:ln>
                  <a:noFill/>
                </a:ln>
                <a:solidFill>
                  <a:prstClr val="white"/>
                </a:solidFill>
                <a:effectLst/>
                <a:uLnTx/>
                <a:uFillTx/>
                <a:latin typeface="Calibri"/>
                <a:ea typeface="+mn-ea"/>
                <a:cs typeface="+mn-cs"/>
              </a:rPr>
              <a:t> </a:t>
            </a:r>
          </a:p>
        </p:txBody>
      </p:sp>
      <p:sp>
        <p:nvSpPr>
          <p:cNvPr id="96" name="Rectangle 95">
            <a:extLst>
              <a:ext uri="{FF2B5EF4-FFF2-40B4-BE49-F238E27FC236}">
                <a16:creationId xmlns:a16="http://schemas.microsoft.com/office/drawing/2014/main" id="{57C49BA4-D65F-4650-9DCB-A192AEB89D03}"/>
              </a:ext>
            </a:extLst>
          </p:cNvPr>
          <p:cNvSpPr/>
          <p:nvPr/>
        </p:nvSpPr>
        <p:spPr>
          <a:xfrm rot="5400000">
            <a:off x="9821612" y="3842890"/>
            <a:ext cx="456224" cy="202823"/>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Bins/</a:t>
            </a:r>
          </a:p>
        </p:txBody>
      </p:sp>
      <p:sp>
        <p:nvSpPr>
          <p:cNvPr id="97" name="Striped Right Arrow 12">
            <a:extLst>
              <a:ext uri="{FF2B5EF4-FFF2-40B4-BE49-F238E27FC236}">
                <a16:creationId xmlns:a16="http://schemas.microsoft.com/office/drawing/2014/main" id="{3EE5E0BF-4A21-4DD3-8A59-4BA1B37D230F}"/>
              </a:ext>
            </a:extLst>
          </p:cNvPr>
          <p:cNvSpPr/>
          <p:nvPr/>
        </p:nvSpPr>
        <p:spPr>
          <a:xfrm rot="10800000">
            <a:off x="6292061" y="4603703"/>
            <a:ext cx="725630" cy="548943"/>
          </a:xfrm>
          <a:prstGeom prst="stripedRightArrow">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98" name="Rectangle 97">
            <a:extLst>
              <a:ext uri="{FF2B5EF4-FFF2-40B4-BE49-F238E27FC236}">
                <a16:creationId xmlns:a16="http://schemas.microsoft.com/office/drawing/2014/main" id="{E12CCC52-CF5E-4C5F-88EE-676E21FAF18E}"/>
              </a:ext>
            </a:extLst>
          </p:cNvPr>
          <p:cNvSpPr/>
          <p:nvPr/>
        </p:nvSpPr>
        <p:spPr>
          <a:xfrm>
            <a:off x="8066216" y="4567202"/>
            <a:ext cx="724866" cy="565757"/>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DDBA0B95-7FC6-4D54-AB1D-10549EEFA829}"/>
              </a:ext>
            </a:extLst>
          </p:cNvPr>
          <p:cNvSpPr/>
          <p:nvPr/>
        </p:nvSpPr>
        <p:spPr>
          <a:xfrm>
            <a:off x="8067670" y="3876330"/>
            <a:ext cx="731374" cy="690872"/>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a:t>
            </a:r>
            <a:endParaRPr kumimoji="0" lang="en-US" sz="1800" b="0" i="0" u="none" strike="noStrike" kern="0" cap="none" spc="0" normalizeH="0" baseline="0" noProof="0" dirty="0">
              <a:ln>
                <a:noFill/>
              </a:ln>
              <a:solidFill>
                <a:prstClr val="white"/>
              </a:solidFill>
              <a:effectLst/>
              <a:uLnTx/>
              <a:uFillTx/>
              <a:latin typeface="Corbel Light" panose="020B0303020204020204" pitchFamily="34" charset="0"/>
            </a:endParaRPr>
          </a:p>
        </p:txBody>
      </p:sp>
      <p:sp>
        <p:nvSpPr>
          <p:cNvPr id="100" name="Rectangle 99">
            <a:extLst>
              <a:ext uri="{FF2B5EF4-FFF2-40B4-BE49-F238E27FC236}">
                <a16:creationId xmlns:a16="http://schemas.microsoft.com/office/drawing/2014/main" id="{4C655251-262F-434D-8822-5D544845DA97}"/>
              </a:ext>
            </a:extLst>
          </p:cNvPr>
          <p:cNvSpPr/>
          <p:nvPr/>
        </p:nvSpPr>
        <p:spPr>
          <a:xfrm>
            <a:off x="3285090" y="3973105"/>
            <a:ext cx="931506" cy="1261196"/>
          </a:xfrm>
          <a:prstGeom prst="rect">
            <a:avLst/>
          </a:prstGeom>
          <a:solidFill>
            <a:sysClr val="window" lastClr="FFFFFF"/>
          </a:solidFill>
          <a:ln w="12700" cap="flat" cmpd="sng" algn="ctr">
            <a:solidFill>
              <a:srgbClr val="394D5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7F28E9B8-8C57-4558-BDAE-4D438A3DAF26}"/>
              </a:ext>
            </a:extLst>
          </p:cNvPr>
          <p:cNvSpPr/>
          <p:nvPr/>
        </p:nvSpPr>
        <p:spPr>
          <a:xfrm rot="5400000">
            <a:off x="3778306" y="4222305"/>
            <a:ext cx="696751" cy="189260"/>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5407A9B8-1425-4982-8F91-BA4A5BD42360}"/>
              </a:ext>
            </a:extLst>
          </p:cNvPr>
          <p:cNvSpPr/>
          <p:nvPr/>
        </p:nvSpPr>
        <p:spPr>
          <a:xfrm rot="5400000">
            <a:off x="3826743" y="4866272"/>
            <a:ext cx="575664" cy="189261"/>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Bins/</a:t>
            </a:r>
          </a:p>
        </p:txBody>
      </p:sp>
      <p:sp>
        <p:nvSpPr>
          <p:cNvPr id="103" name="Rectangle 102">
            <a:extLst>
              <a:ext uri="{FF2B5EF4-FFF2-40B4-BE49-F238E27FC236}">
                <a16:creationId xmlns:a16="http://schemas.microsoft.com/office/drawing/2014/main" id="{89CB3683-9CA9-4884-9799-FF93E8645CC6}"/>
              </a:ext>
            </a:extLst>
          </p:cNvPr>
          <p:cNvSpPr/>
          <p:nvPr/>
        </p:nvSpPr>
        <p:spPr>
          <a:xfrm>
            <a:off x="3279484" y="4675228"/>
            <a:ext cx="724866" cy="565757"/>
          </a:xfrm>
          <a:prstGeom prst="rect">
            <a:avLst/>
          </a:prstGeom>
          <a:solidFill>
            <a:srgbClr val="ED7D31"/>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Bins/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Libs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582C5104-0050-4241-A186-D19ACF1A2B53}"/>
              </a:ext>
            </a:extLst>
          </p:cNvPr>
          <p:cNvSpPr/>
          <p:nvPr/>
        </p:nvSpPr>
        <p:spPr>
          <a:xfrm>
            <a:off x="3284906" y="3971105"/>
            <a:ext cx="731374" cy="690872"/>
          </a:xfrm>
          <a:prstGeom prst="rect">
            <a:avLst/>
          </a:prstGeom>
          <a:solidFill>
            <a:srgbClr val="5B9BD5"/>
          </a:solidFill>
          <a:ln w="1270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App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orbel Light" panose="020B0303020204020204" pitchFamily="34" charset="0"/>
              </a:rPr>
              <a:t>A’’</a:t>
            </a:r>
          </a:p>
        </p:txBody>
      </p:sp>
      <p:sp>
        <p:nvSpPr>
          <p:cNvPr id="105" name="TextBox 104">
            <a:extLst>
              <a:ext uri="{FF2B5EF4-FFF2-40B4-BE49-F238E27FC236}">
                <a16:creationId xmlns:a16="http://schemas.microsoft.com/office/drawing/2014/main" id="{E111F28A-CBF7-47EC-9802-E3D76FA7DDDB}"/>
              </a:ext>
            </a:extLst>
          </p:cNvPr>
          <p:cNvSpPr txBox="1"/>
          <p:nvPr/>
        </p:nvSpPr>
        <p:spPr>
          <a:xfrm>
            <a:off x="7417605" y="5486838"/>
            <a:ext cx="3808709" cy="800219"/>
          </a:xfrm>
          <a:prstGeom prst="rect">
            <a:avLst/>
          </a:prstGeom>
          <a:noFill/>
        </p:spPr>
        <p:txBody>
          <a:bodyPr wrap="square" rtlCol="0">
            <a:spAutoFit/>
          </a:bodyPr>
          <a:lstStyle/>
          <a:p>
            <a:pPr defTabSz="914400"/>
            <a:r>
              <a:rPr lang="en-US" sz="1600" dirty="0">
                <a:solidFill>
                  <a:srgbClr val="394D54"/>
                </a:solidFill>
                <a:latin typeface="Corbel Light" panose="020B0303020204020204" pitchFamily="34" charset="0"/>
              </a:rPr>
              <a:t>Host running A wants to upgrade to A’’. Request's update. Gets only diffs</a:t>
            </a:r>
          </a:p>
          <a:p>
            <a:pPr defTabSz="914400"/>
            <a:endParaRPr lang="en-US" sz="1400" dirty="0">
              <a:solidFill>
                <a:srgbClr val="394D54"/>
              </a:solidFill>
              <a:latin typeface="Calibri"/>
            </a:endParaRPr>
          </a:p>
        </p:txBody>
      </p:sp>
      <p:sp>
        <p:nvSpPr>
          <p:cNvPr id="106" name="TextBox 105">
            <a:extLst>
              <a:ext uri="{FF2B5EF4-FFF2-40B4-BE49-F238E27FC236}">
                <a16:creationId xmlns:a16="http://schemas.microsoft.com/office/drawing/2014/main" id="{1FC1389E-A57A-40FB-A47B-C79B9AF6FE2B}"/>
              </a:ext>
            </a:extLst>
          </p:cNvPr>
          <p:cNvSpPr txBox="1"/>
          <p:nvPr/>
        </p:nvSpPr>
        <p:spPr>
          <a:xfrm>
            <a:off x="3768304" y="2885151"/>
            <a:ext cx="1260173" cy="584775"/>
          </a:xfrm>
          <a:prstGeom prst="rect">
            <a:avLst/>
          </a:prstGeom>
          <a:noFill/>
        </p:spPr>
        <p:txBody>
          <a:bodyPr wrap="square" rtlCol="0">
            <a:spAutoFit/>
          </a:bodyPr>
          <a:lstStyle/>
          <a:p>
            <a:pPr defTabSz="914400"/>
            <a:r>
              <a:rPr lang="en-US" sz="1600" dirty="0">
                <a:solidFill>
                  <a:srgbClr val="394D54"/>
                </a:solidFill>
                <a:latin typeface="Corbel Light" panose="020B0303020204020204" pitchFamily="34" charset="0"/>
              </a:rPr>
              <a:t>Container Mod A’</a:t>
            </a:r>
            <a:endParaRPr lang="en-US" sz="1200" dirty="0">
              <a:solidFill>
                <a:srgbClr val="394D54"/>
              </a:solidFill>
              <a:latin typeface="Corbel Light" panose="020B0303020204020204" pitchFamily="34" charset="0"/>
            </a:endParaRPr>
          </a:p>
        </p:txBody>
      </p:sp>
    </p:spTree>
    <p:extLst>
      <p:ext uri="{BB962C8B-B14F-4D97-AF65-F5344CB8AC3E}">
        <p14:creationId xmlns:p14="http://schemas.microsoft.com/office/powerpoint/2010/main" val="1342077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How to find Docker version</a:t>
            </a:r>
          </a:p>
        </p:txBody>
      </p:sp>
      <p:pic>
        <p:nvPicPr>
          <p:cNvPr id="2" name="Picture 1">
            <a:extLst>
              <a:ext uri="{FF2B5EF4-FFF2-40B4-BE49-F238E27FC236}">
                <a16:creationId xmlns:a16="http://schemas.microsoft.com/office/drawing/2014/main" id="{E7AD225A-6BE9-42F7-B1E3-EB4643B9005E}"/>
              </a:ext>
            </a:extLst>
          </p:cNvPr>
          <p:cNvPicPr>
            <a:picLocks noChangeAspect="1"/>
          </p:cNvPicPr>
          <p:nvPr/>
        </p:nvPicPr>
        <p:blipFill>
          <a:blip r:embed="rId3"/>
          <a:stretch>
            <a:fillRect/>
          </a:stretch>
        </p:blipFill>
        <p:spPr>
          <a:xfrm>
            <a:off x="5423001" y="892629"/>
            <a:ext cx="5952940" cy="5395876"/>
          </a:xfrm>
          <a:prstGeom prst="rect">
            <a:avLst/>
          </a:prstGeom>
        </p:spPr>
      </p:pic>
      <p:sp>
        <p:nvSpPr>
          <p:cNvPr id="3" name="Rectangle 2">
            <a:extLst>
              <a:ext uri="{FF2B5EF4-FFF2-40B4-BE49-F238E27FC236}">
                <a16:creationId xmlns:a16="http://schemas.microsoft.com/office/drawing/2014/main" id="{A7859DEC-B30D-4CE5-9627-663B6435CEEC}"/>
              </a:ext>
            </a:extLst>
          </p:cNvPr>
          <p:cNvSpPr/>
          <p:nvPr/>
        </p:nvSpPr>
        <p:spPr>
          <a:xfrm>
            <a:off x="563189" y="1113636"/>
            <a:ext cx="2416624" cy="1569660"/>
          </a:xfrm>
          <a:prstGeom prst="rect">
            <a:avLst/>
          </a:prstGeom>
        </p:spPr>
        <p:txBody>
          <a:bodyPr wrap="none">
            <a:spAutoFit/>
          </a:bodyPr>
          <a:lstStyle/>
          <a:p>
            <a:r>
              <a:rPr lang="en-US" sz="2400" dirty="0">
                <a:latin typeface="Myriad Pro"/>
              </a:rPr>
              <a:t>$ docker version</a:t>
            </a:r>
          </a:p>
          <a:p>
            <a:endParaRPr lang="en-US" sz="2400" dirty="0">
              <a:latin typeface="Myriad Pro"/>
            </a:endParaRPr>
          </a:p>
          <a:p>
            <a:r>
              <a:rPr lang="en-US" sz="2400" dirty="0">
                <a:latin typeface="Myriad Pro"/>
              </a:rPr>
              <a:t>$ docker -v</a:t>
            </a:r>
          </a:p>
          <a:p>
            <a:endParaRPr lang="en-US" sz="2400" dirty="0">
              <a:latin typeface="Myriad Pro"/>
            </a:endParaRPr>
          </a:p>
        </p:txBody>
      </p:sp>
      <p:pic>
        <p:nvPicPr>
          <p:cNvPr id="7" name="Picture 6">
            <a:extLst>
              <a:ext uri="{FF2B5EF4-FFF2-40B4-BE49-F238E27FC236}">
                <a16:creationId xmlns:a16="http://schemas.microsoft.com/office/drawing/2014/main" id="{12BE4ABA-5B5A-472B-98DB-1AB37FBC4F96}"/>
              </a:ext>
            </a:extLst>
          </p:cNvPr>
          <p:cNvPicPr>
            <a:picLocks noChangeAspect="1"/>
          </p:cNvPicPr>
          <p:nvPr/>
        </p:nvPicPr>
        <p:blipFill>
          <a:blip r:embed="rId4"/>
          <a:stretch>
            <a:fillRect/>
          </a:stretch>
        </p:blipFill>
        <p:spPr>
          <a:xfrm>
            <a:off x="563189" y="3140599"/>
            <a:ext cx="3956408" cy="482776"/>
          </a:xfrm>
          <a:prstGeom prst="rect">
            <a:avLst/>
          </a:prstGeom>
        </p:spPr>
      </p:pic>
    </p:spTree>
    <p:extLst>
      <p:ext uri="{BB962C8B-B14F-4D97-AF65-F5344CB8AC3E}">
        <p14:creationId xmlns:p14="http://schemas.microsoft.com/office/powerpoint/2010/main" val="3039423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How to do “Hello World” in Docker</a:t>
            </a:r>
          </a:p>
        </p:txBody>
      </p:sp>
      <p:sp>
        <p:nvSpPr>
          <p:cNvPr id="3" name="Rectangle 2">
            <a:extLst>
              <a:ext uri="{FF2B5EF4-FFF2-40B4-BE49-F238E27FC236}">
                <a16:creationId xmlns:a16="http://schemas.microsoft.com/office/drawing/2014/main" id="{A7859DEC-B30D-4CE5-9627-663B6435CEEC}"/>
              </a:ext>
            </a:extLst>
          </p:cNvPr>
          <p:cNvSpPr/>
          <p:nvPr/>
        </p:nvSpPr>
        <p:spPr>
          <a:xfrm>
            <a:off x="563189" y="3075057"/>
            <a:ext cx="3377440" cy="707886"/>
          </a:xfrm>
          <a:prstGeom prst="rect">
            <a:avLst/>
          </a:prstGeom>
        </p:spPr>
        <p:txBody>
          <a:bodyPr wrap="square">
            <a:spAutoFit/>
          </a:bodyPr>
          <a:lstStyle/>
          <a:p>
            <a:r>
              <a:rPr lang="en-US" sz="2000" dirty="0">
                <a:latin typeface="Myriad Pro"/>
              </a:rPr>
              <a:t>$ docker run -it hello-world</a:t>
            </a:r>
          </a:p>
          <a:p>
            <a:endParaRPr lang="en-US" sz="2000" dirty="0">
              <a:latin typeface="Myriad Pro"/>
            </a:endParaRPr>
          </a:p>
        </p:txBody>
      </p:sp>
      <p:pic>
        <p:nvPicPr>
          <p:cNvPr id="5" name="Picture 4">
            <a:extLst>
              <a:ext uri="{FF2B5EF4-FFF2-40B4-BE49-F238E27FC236}">
                <a16:creationId xmlns:a16="http://schemas.microsoft.com/office/drawing/2014/main" id="{FC02A52F-6595-4C31-9736-4F62E8AC2550}"/>
              </a:ext>
            </a:extLst>
          </p:cNvPr>
          <p:cNvPicPr>
            <a:picLocks noChangeAspect="1"/>
          </p:cNvPicPr>
          <p:nvPr/>
        </p:nvPicPr>
        <p:blipFill>
          <a:blip r:embed="rId3"/>
          <a:stretch>
            <a:fillRect/>
          </a:stretch>
        </p:blipFill>
        <p:spPr>
          <a:xfrm>
            <a:off x="3886200" y="1108150"/>
            <a:ext cx="8305800" cy="4641700"/>
          </a:xfrm>
          <a:prstGeom prst="rect">
            <a:avLst/>
          </a:prstGeom>
        </p:spPr>
      </p:pic>
    </p:spTree>
    <p:extLst>
      <p:ext uri="{BB962C8B-B14F-4D97-AF65-F5344CB8AC3E}">
        <p14:creationId xmlns:p14="http://schemas.microsoft.com/office/powerpoint/2010/main" val="588442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fontScale="90000"/>
          </a:bodyPr>
          <a:lstStyle/>
          <a:p>
            <a:r>
              <a:rPr lang="en-US" sz="4400" b="0" dirty="0" err="1">
                <a:latin typeface="Myriad Pro"/>
              </a:rPr>
              <a:t>Dockerfile</a:t>
            </a:r>
            <a:r>
              <a:rPr lang="en-US" sz="4400" b="0" dirty="0">
                <a:latin typeface="Myriad Pro"/>
              </a:rPr>
              <a:t> – Methods of Building Images</a:t>
            </a:r>
          </a:p>
        </p:txBody>
      </p:sp>
      <p:sp>
        <p:nvSpPr>
          <p:cNvPr id="5" name="Rectangle 4">
            <a:extLst>
              <a:ext uri="{FF2B5EF4-FFF2-40B4-BE49-F238E27FC236}">
                <a16:creationId xmlns:a16="http://schemas.microsoft.com/office/drawing/2014/main" id="{02D0F293-8821-4621-8DF9-ACDE06458171}"/>
              </a:ext>
            </a:extLst>
          </p:cNvPr>
          <p:cNvSpPr/>
          <p:nvPr/>
        </p:nvSpPr>
        <p:spPr>
          <a:xfrm>
            <a:off x="684178" y="1347326"/>
            <a:ext cx="2492323" cy="523220"/>
          </a:xfrm>
          <a:prstGeom prst="rect">
            <a:avLst/>
          </a:prstGeom>
        </p:spPr>
        <p:txBody>
          <a:bodyPr wrap="square">
            <a:spAutoFit/>
          </a:bodyPr>
          <a:lstStyle/>
          <a:p>
            <a:pPr marL="285750" indent="-285750" algn="just">
              <a:buFont typeface="Arial" panose="020B0604020202020204" pitchFamily="34" charset="0"/>
              <a:buChar char="•"/>
            </a:pPr>
            <a:r>
              <a:rPr lang="en-US" sz="2800" b="1" dirty="0">
                <a:latin typeface="Myriad Pro"/>
              </a:rPr>
              <a:t>Three Ways</a:t>
            </a:r>
          </a:p>
        </p:txBody>
      </p:sp>
      <p:sp>
        <p:nvSpPr>
          <p:cNvPr id="4" name="TextBox 3">
            <a:extLst>
              <a:ext uri="{FF2B5EF4-FFF2-40B4-BE49-F238E27FC236}">
                <a16:creationId xmlns:a16="http://schemas.microsoft.com/office/drawing/2014/main" id="{3DF08EED-2329-4A38-9AF7-2010CB6EED23}"/>
              </a:ext>
            </a:extLst>
          </p:cNvPr>
          <p:cNvSpPr txBox="1"/>
          <p:nvPr/>
        </p:nvSpPr>
        <p:spPr>
          <a:xfrm>
            <a:off x="3176501" y="784819"/>
            <a:ext cx="7879406" cy="1697068"/>
          </a:xfrm>
          <a:prstGeom prst="rect">
            <a:avLst/>
          </a:prstGeom>
          <a:noFill/>
        </p:spPr>
        <p:txBody>
          <a:bodyPr wrap="square" rtlCol="0">
            <a:spAutoFit/>
          </a:bodyPr>
          <a:lstStyle/>
          <a:p>
            <a:pPr marL="285750" indent="-285750" algn="just">
              <a:lnSpc>
                <a:spcPct val="150000"/>
              </a:lnSpc>
              <a:buFontTx/>
              <a:buChar char="-"/>
            </a:pPr>
            <a:r>
              <a:rPr lang="en-US" sz="2400" dirty="0">
                <a:latin typeface="Myriad Pro"/>
              </a:rPr>
              <a:t>Commit changes from a container as a new image</a:t>
            </a:r>
          </a:p>
          <a:p>
            <a:pPr marL="285750" indent="-285750" algn="just">
              <a:lnSpc>
                <a:spcPct val="150000"/>
              </a:lnSpc>
              <a:buFontTx/>
              <a:buChar char="-"/>
            </a:pPr>
            <a:r>
              <a:rPr lang="en-US" sz="2400" dirty="0">
                <a:latin typeface="Myriad Pro"/>
              </a:rPr>
              <a:t>Build from a </a:t>
            </a:r>
            <a:r>
              <a:rPr lang="en-US" sz="2400" dirty="0" err="1">
                <a:latin typeface="Myriad Pro"/>
              </a:rPr>
              <a:t>Dockerfile</a:t>
            </a:r>
            <a:endParaRPr lang="en-US" sz="2400" dirty="0">
              <a:latin typeface="Myriad Pro"/>
            </a:endParaRPr>
          </a:p>
          <a:p>
            <a:pPr marL="285750" indent="-285750" algn="just">
              <a:lnSpc>
                <a:spcPct val="150000"/>
              </a:lnSpc>
              <a:buFontTx/>
              <a:buChar char="-"/>
            </a:pPr>
            <a:r>
              <a:rPr lang="en-US" sz="2400" dirty="0">
                <a:latin typeface="Myriad Pro"/>
              </a:rPr>
              <a:t>Import a </a:t>
            </a:r>
            <a:r>
              <a:rPr lang="en-US" sz="2400" dirty="0" err="1">
                <a:latin typeface="Myriad Pro"/>
              </a:rPr>
              <a:t>tarball</a:t>
            </a:r>
            <a:r>
              <a:rPr lang="en-US" sz="2400" dirty="0">
                <a:latin typeface="Myriad Pro"/>
              </a:rPr>
              <a:t> into Docker as a standalone base layer</a:t>
            </a:r>
          </a:p>
        </p:txBody>
      </p:sp>
      <p:grpSp>
        <p:nvGrpSpPr>
          <p:cNvPr id="7" name="Group 6">
            <a:extLst>
              <a:ext uri="{FF2B5EF4-FFF2-40B4-BE49-F238E27FC236}">
                <a16:creationId xmlns:a16="http://schemas.microsoft.com/office/drawing/2014/main" id="{2DA111BA-B63A-443C-B350-B831E8BAEB37}"/>
              </a:ext>
            </a:extLst>
          </p:cNvPr>
          <p:cNvGrpSpPr/>
          <p:nvPr/>
        </p:nvGrpSpPr>
        <p:grpSpPr>
          <a:xfrm>
            <a:off x="1930339" y="2734429"/>
            <a:ext cx="7660866" cy="3621881"/>
            <a:chOff x="1867710" y="2669753"/>
            <a:chExt cx="7660866" cy="3621881"/>
          </a:xfrm>
        </p:grpSpPr>
        <p:sp>
          <p:nvSpPr>
            <p:cNvPr id="12" name="AutoShape 3">
              <a:extLst>
                <a:ext uri="{FF2B5EF4-FFF2-40B4-BE49-F238E27FC236}">
                  <a16:creationId xmlns:a16="http://schemas.microsoft.com/office/drawing/2014/main" id="{14BDB8FB-CA4A-47F1-8894-341BA71BDC30}"/>
                </a:ext>
              </a:extLst>
            </p:cNvPr>
            <p:cNvSpPr>
              <a:spLocks noChangeArrowheads="1"/>
            </p:cNvSpPr>
            <p:nvPr/>
          </p:nvSpPr>
          <p:spPr bwMode="auto">
            <a:xfrm>
              <a:off x="3031748" y="3122488"/>
              <a:ext cx="2691837" cy="646764"/>
            </a:xfrm>
            <a:prstGeom prst="roundRect">
              <a:avLst>
                <a:gd name="adj" fmla="val 16667"/>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Base Image (</a:t>
              </a:r>
              <a:r>
                <a:rPr kumimoji="0" lang="en-US" sz="1800" b="1" i="1"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Disk</a:t>
              </a:r>
              <a:r>
                <a:rPr kumimoji="0" lang="en-US" sz="1800" b="1" i="0"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a:t>
              </a:r>
            </a:p>
          </p:txBody>
        </p:sp>
        <p:sp>
          <p:nvSpPr>
            <p:cNvPr id="13" name="AutoShape 4">
              <a:extLst>
                <a:ext uri="{FF2B5EF4-FFF2-40B4-BE49-F238E27FC236}">
                  <a16:creationId xmlns:a16="http://schemas.microsoft.com/office/drawing/2014/main" id="{616E3021-5FAB-4205-B55E-560E3CC8C204}"/>
                </a:ext>
              </a:extLst>
            </p:cNvPr>
            <p:cNvSpPr>
              <a:spLocks noChangeArrowheads="1"/>
            </p:cNvSpPr>
            <p:nvPr/>
          </p:nvSpPr>
          <p:spPr bwMode="auto">
            <a:xfrm>
              <a:off x="3031748" y="4286664"/>
              <a:ext cx="2691837" cy="646764"/>
            </a:xfrm>
            <a:prstGeom prst="roundRect">
              <a:avLst>
                <a:gd name="adj" fmla="val 16667"/>
              </a:avLst>
            </a:prstGeom>
            <a:solidFill>
              <a:srgbClr val="EEECE1"/>
            </a:solidFill>
            <a:ln w="9525">
              <a:solidFill>
                <a:sysClr val="windowText" lastClr="000000"/>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Container (</a:t>
              </a:r>
              <a:r>
                <a:rPr kumimoji="0" lang="en-US" sz="1800" b="0" i="1" u="none" strike="noStrike" kern="0" cap="none" spc="0" normalizeH="0" baseline="0" noProof="0">
                  <a:ln>
                    <a:noFill/>
                  </a:ln>
                  <a:solidFill>
                    <a:prstClr val="black"/>
                  </a:solidFill>
                  <a:effectLst/>
                  <a:uLnTx/>
                  <a:uFillTx/>
                  <a:latin typeface="Myriad Pro"/>
                  <a:ea typeface="ＭＳ Ｐゴシック" charset="0"/>
                  <a:cs typeface="ＭＳ Ｐゴシック" charset="0"/>
                </a:rPr>
                <a:t>Memory</a:t>
              </a: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a:t>
              </a:r>
            </a:p>
          </p:txBody>
        </p:sp>
        <p:sp>
          <p:nvSpPr>
            <p:cNvPr id="14" name="AutoShape 5">
              <a:extLst>
                <a:ext uri="{FF2B5EF4-FFF2-40B4-BE49-F238E27FC236}">
                  <a16:creationId xmlns:a16="http://schemas.microsoft.com/office/drawing/2014/main" id="{758E6851-81BE-4BCA-B509-0F3975455376}"/>
                </a:ext>
              </a:extLst>
            </p:cNvPr>
            <p:cNvSpPr>
              <a:spLocks noChangeArrowheads="1"/>
            </p:cNvSpPr>
            <p:nvPr/>
          </p:nvSpPr>
          <p:spPr bwMode="auto">
            <a:xfrm>
              <a:off x="3031748" y="5386164"/>
              <a:ext cx="2691837" cy="646764"/>
            </a:xfrm>
            <a:prstGeom prst="roundRect">
              <a:avLst>
                <a:gd name="adj" fmla="val 16667"/>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white"/>
                  </a:solidFill>
                  <a:effectLst/>
                  <a:uLnTx/>
                  <a:uFillTx/>
                  <a:latin typeface="Myriad Pro"/>
                  <a:ea typeface="ＭＳ Ｐゴシック" charset="0"/>
                  <a:cs typeface="ＭＳ Ｐゴシック" charset="0"/>
                </a:rPr>
                <a:t>New Image (</a:t>
              </a:r>
              <a:r>
                <a:rPr kumimoji="0" lang="en-US" sz="1800" b="1" i="1" u="none" strike="noStrike" kern="0" cap="none" spc="0" normalizeH="0" baseline="0" noProof="0">
                  <a:ln>
                    <a:noFill/>
                  </a:ln>
                  <a:solidFill>
                    <a:prstClr val="white"/>
                  </a:solidFill>
                  <a:effectLst/>
                  <a:uLnTx/>
                  <a:uFillTx/>
                  <a:latin typeface="Myriad Pro"/>
                  <a:ea typeface="ＭＳ Ｐゴシック" charset="0"/>
                  <a:cs typeface="ＭＳ Ｐゴシック" charset="0"/>
                </a:rPr>
                <a:t>Disk</a:t>
              </a:r>
              <a:r>
                <a:rPr kumimoji="0" lang="en-US" sz="1800" b="1" i="0" u="none" strike="noStrike" kern="0" cap="none" spc="0" normalizeH="0" baseline="0" noProof="0">
                  <a:ln>
                    <a:noFill/>
                  </a:ln>
                  <a:solidFill>
                    <a:prstClr val="white"/>
                  </a:solidFill>
                  <a:effectLst/>
                  <a:uLnTx/>
                  <a:uFillTx/>
                  <a:latin typeface="Myriad Pro"/>
                  <a:ea typeface="ＭＳ Ｐゴシック" charset="0"/>
                  <a:cs typeface="ＭＳ Ｐゴシック" charset="0"/>
                </a:rPr>
                <a:t>)</a:t>
              </a:r>
            </a:p>
          </p:txBody>
        </p:sp>
        <p:cxnSp>
          <p:nvCxnSpPr>
            <p:cNvPr id="15" name="AutoShape 6">
              <a:extLst>
                <a:ext uri="{FF2B5EF4-FFF2-40B4-BE49-F238E27FC236}">
                  <a16:creationId xmlns:a16="http://schemas.microsoft.com/office/drawing/2014/main" id="{D75F6834-A346-43CA-833F-88971F5E1E58}"/>
                </a:ext>
              </a:extLst>
            </p:cNvPr>
            <p:cNvCxnSpPr>
              <a:cxnSpLocks noChangeShapeType="1"/>
              <a:stCxn id="12" idx="2"/>
              <a:endCxn id="13" idx="0"/>
            </p:cNvCxnSpPr>
            <p:nvPr/>
          </p:nvCxnSpPr>
          <p:spPr bwMode="auto">
            <a:xfrm>
              <a:off x="4377666" y="3769253"/>
              <a:ext cx="0" cy="517412"/>
            </a:xfrm>
            <a:prstGeom prst="straightConnector1">
              <a:avLst/>
            </a:prstGeom>
            <a:noFill/>
            <a:ln w="9525">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AutoShape 7">
              <a:extLst>
                <a:ext uri="{FF2B5EF4-FFF2-40B4-BE49-F238E27FC236}">
                  <a16:creationId xmlns:a16="http://schemas.microsoft.com/office/drawing/2014/main" id="{14A0C6D3-DF71-43BD-BA18-5F7E79FEDCFD}"/>
                </a:ext>
              </a:extLst>
            </p:cNvPr>
            <p:cNvCxnSpPr>
              <a:cxnSpLocks noChangeShapeType="1"/>
              <a:stCxn id="13" idx="2"/>
              <a:endCxn id="14" idx="0"/>
            </p:cNvCxnSpPr>
            <p:nvPr/>
          </p:nvCxnSpPr>
          <p:spPr bwMode="auto">
            <a:xfrm>
              <a:off x="4377666" y="4933429"/>
              <a:ext cx="0" cy="452735"/>
            </a:xfrm>
            <a:prstGeom prst="straightConnector1">
              <a:avLst/>
            </a:prstGeom>
            <a:noFill/>
            <a:ln w="9525">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7" name="AutoShape 8">
              <a:extLst>
                <a:ext uri="{FF2B5EF4-FFF2-40B4-BE49-F238E27FC236}">
                  <a16:creationId xmlns:a16="http://schemas.microsoft.com/office/drawing/2014/main" id="{DE654354-B23B-4730-8B82-B23C80890348}"/>
                </a:ext>
              </a:extLst>
            </p:cNvPr>
            <p:cNvSpPr>
              <a:spLocks noChangeArrowheads="1"/>
            </p:cNvSpPr>
            <p:nvPr/>
          </p:nvSpPr>
          <p:spPr bwMode="auto">
            <a:xfrm>
              <a:off x="7146803" y="4221988"/>
              <a:ext cx="1600552" cy="711441"/>
            </a:xfrm>
            <a:prstGeom prst="foldedCorner">
              <a:avLst>
                <a:gd name="adj" fmla="val 12500"/>
              </a:avLst>
            </a:prstGeom>
            <a:solidFill>
              <a:sysClr val="window" lastClr="FFFFFF"/>
            </a:solidFill>
            <a:ln w="9525">
              <a:solidFill>
                <a:sysClr val="windowText" lastClr="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1F497D"/>
                  </a:solidFill>
                  <a:effectLst/>
                  <a:uLnTx/>
                  <a:uFillTx/>
                  <a:latin typeface="Myriad Pro"/>
                  <a:ea typeface="ＭＳ Ｐゴシック" charset="0"/>
                  <a:cs typeface="ＭＳ Ｐゴシック" charset="0"/>
                </a:rPr>
                <a:t>Dockerfile</a:t>
              </a:r>
            </a:p>
          </p:txBody>
        </p:sp>
        <p:sp>
          <p:nvSpPr>
            <p:cNvPr id="18" name="Text Box 9">
              <a:extLst>
                <a:ext uri="{FF2B5EF4-FFF2-40B4-BE49-F238E27FC236}">
                  <a16:creationId xmlns:a16="http://schemas.microsoft.com/office/drawing/2014/main" id="{61093244-2D44-42E6-AAEA-D37D94DDFD66}"/>
                </a:ext>
              </a:extLst>
            </p:cNvPr>
            <p:cNvSpPr txBox="1">
              <a:spLocks noChangeArrowheads="1"/>
            </p:cNvSpPr>
            <p:nvPr/>
          </p:nvSpPr>
          <p:spPr bwMode="auto">
            <a:xfrm>
              <a:off x="7947078" y="3833929"/>
              <a:ext cx="68159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Load</a:t>
              </a:r>
            </a:p>
          </p:txBody>
        </p:sp>
        <p:sp>
          <p:nvSpPr>
            <p:cNvPr id="19" name="Text Box 10">
              <a:extLst>
                <a:ext uri="{FF2B5EF4-FFF2-40B4-BE49-F238E27FC236}">
                  <a16:creationId xmlns:a16="http://schemas.microsoft.com/office/drawing/2014/main" id="{03D285AC-4A33-410F-BBED-4FC463E0C2D5}"/>
                </a:ext>
              </a:extLst>
            </p:cNvPr>
            <p:cNvSpPr txBox="1">
              <a:spLocks noChangeArrowheads="1"/>
            </p:cNvSpPr>
            <p:nvPr/>
          </p:nvSpPr>
          <p:spPr bwMode="auto">
            <a:xfrm>
              <a:off x="4359478" y="5010232"/>
              <a:ext cx="99418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Commit</a:t>
              </a:r>
            </a:p>
          </p:txBody>
        </p:sp>
        <p:sp>
          <p:nvSpPr>
            <p:cNvPr id="20" name="Text Box 11">
              <a:extLst>
                <a:ext uri="{FF2B5EF4-FFF2-40B4-BE49-F238E27FC236}">
                  <a16:creationId xmlns:a16="http://schemas.microsoft.com/office/drawing/2014/main" id="{31C81B63-0230-41D9-A240-FCB0DB8FFF8A}"/>
                </a:ext>
              </a:extLst>
            </p:cNvPr>
            <p:cNvSpPr txBox="1">
              <a:spLocks noChangeArrowheads="1"/>
            </p:cNvSpPr>
            <p:nvPr/>
          </p:nvSpPr>
          <p:spPr bwMode="auto">
            <a:xfrm>
              <a:off x="4354931" y="3898605"/>
              <a:ext cx="58221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Run</a:t>
              </a:r>
            </a:p>
          </p:txBody>
        </p:sp>
        <p:sp>
          <p:nvSpPr>
            <p:cNvPr id="21" name="Text Box 12">
              <a:extLst>
                <a:ext uri="{FF2B5EF4-FFF2-40B4-BE49-F238E27FC236}">
                  <a16:creationId xmlns:a16="http://schemas.microsoft.com/office/drawing/2014/main" id="{5D308FDE-E449-4CC8-97FB-4BB874A35192}"/>
                </a:ext>
              </a:extLst>
            </p:cNvPr>
            <p:cNvSpPr txBox="1">
              <a:spLocks noChangeArrowheads="1"/>
            </p:cNvSpPr>
            <p:nvPr/>
          </p:nvSpPr>
          <p:spPr bwMode="auto">
            <a:xfrm>
              <a:off x="1867710" y="4221988"/>
              <a:ext cx="1382295"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Run the</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Installation</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procedure</a:t>
              </a:r>
            </a:p>
          </p:txBody>
        </p:sp>
        <p:sp>
          <p:nvSpPr>
            <p:cNvPr id="22" name="AutoShape 13">
              <a:extLst>
                <a:ext uri="{FF2B5EF4-FFF2-40B4-BE49-F238E27FC236}">
                  <a16:creationId xmlns:a16="http://schemas.microsoft.com/office/drawing/2014/main" id="{379D9BC3-F354-4A07-871D-5A3658D1B79C}"/>
                </a:ext>
              </a:extLst>
            </p:cNvPr>
            <p:cNvSpPr>
              <a:spLocks noChangeArrowheads="1"/>
            </p:cNvSpPr>
            <p:nvPr/>
          </p:nvSpPr>
          <p:spPr bwMode="auto">
            <a:xfrm>
              <a:off x="6596612" y="3122488"/>
              <a:ext cx="2691837" cy="646764"/>
            </a:xfrm>
            <a:prstGeom prst="roundRect">
              <a:avLst>
                <a:gd name="adj" fmla="val 16667"/>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Base Image (</a:t>
              </a:r>
              <a:r>
                <a:rPr kumimoji="0" lang="en-US" sz="1800" b="1" i="1"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Disk</a:t>
              </a:r>
              <a:r>
                <a:rPr kumimoji="0" lang="en-US" sz="1800" b="1" i="0" u="none" strike="noStrike" kern="0" cap="none" spc="0" normalizeH="0" baseline="0" noProof="0" dirty="0">
                  <a:ln>
                    <a:noFill/>
                  </a:ln>
                  <a:solidFill>
                    <a:prstClr val="white"/>
                  </a:solidFill>
                  <a:effectLst/>
                  <a:uLnTx/>
                  <a:uFillTx/>
                  <a:latin typeface="Myriad Pro"/>
                  <a:ea typeface="ＭＳ Ｐゴシック" charset="0"/>
                  <a:cs typeface="ＭＳ Ｐゴシック" charset="0"/>
                </a:rPr>
                <a:t>)</a:t>
              </a:r>
            </a:p>
          </p:txBody>
        </p:sp>
        <p:cxnSp>
          <p:nvCxnSpPr>
            <p:cNvPr id="23" name="AutoShape 14">
              <a:extLst>
                <a:ext uri="{FF2B5EF4-FFF2-40B4-BE49-F238E27FC236}">
                  <a16:creationId xmlns:a16="http://schemas.microsoft.com/office/drawing/2014/main" id="{BCBA18B3-509B-4D3A-904E-0974E7C7A1D8}"/>
                </a:ext>
              </a:extLst>
            </p:cNvPr>
            <p:cNvCxnSpPr>
              <a:cxnSpLocks noChangeShapeType="1"/>
              <a:stCxn id="22" idx="2"/>
              <a:endCxn id="17" idx="0"/>
            </p:cNvCxnSpPr>
            <p:nvPr/>
          </p:nvCxnSpPr>
          <p:spPr bwMode="auto">
            <a:xfrm>
              <a:off x="7942531" y="3769253"/>
              <a:ext cx="4547" cy="452735"/>
            </a:xfrm>
            <a:prstGeom prst="straightConnector1">
              <a:avLst/>
            </a:prstGeom>
            <a:noFill/>
            <a:ln w="9525">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AutoShape 15">
              <a:extLst>
                <a:ext uri="{FF2B5EF4-FFF2-40B4-BE49-F238E27FC236}">
                  <a16:creationId xmlns:a16="http://schemas.microsoft.com/office/drawing/2014/main" id="{4A8B9104-A319-4BD6-8E57-DD2BD1C202E3}"/>
                </a:ext>
              </a:extLst>
            </p:cNvPr>
            <p:cNvSpPr>
              <a:spLocks noChangeArrowheads="1"/>
            </p:cNvSpPr>
            <p:nvPr/>
          </p:nvSpPr>
          <p:spPr bwMode="auto">
            <a:xfrm>
              <a:off x="6596612" y="5386164"/>
              <a:ext cx="2691837" cy="646764"/>
            </a:xfrm>
            <a:prstGeom prst="roundRect">
              <a:avLst>
                <a:gd name="adj" fmla="val 16667"/>
              </a:avLst>
            </a:prstGeom>
            <a:solidFill>
              <a:srgbClr val="4F81BD"/>
            </a:solidFill>
            <a:ln w="9525">
              <a:solidFill>
                <a:sysClr val="windowText" lastClr="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white"/>
                  </a:solidFill>
                  <a:effectLst/>
                  <a:uLnTx/>
                  <a:uFillTx/>
                  <a:latin typeface="Myriad Pro"/>
                  <a:ea typeface="ＭＳ Ｐゴシック" charset="0"/>
                  <a:cs typeface="ＭＳ Ｐゴシック" charset="0"/>
                </a:rPr>
                <a:t>New Image (</a:t>
              </a:r>
              <a:r>
                <a:rPr kumimoji="0" lang="en-US" sz="1800" b="1" i="1" u="none" strike="noStrike" kern="0" cap="none" spc="0" normalizeH="0" baseline="0" noProof="0">
                  <a:ln>
                    <a:noFill/>
                  </a:ln>
                  <a:solidFill>
                    <a:prstClr val="white"/>
                  </a:solidFill>
                  <a:effectLst/>
                  <a:uLnTx/>
                  <a:uFillTx/>
                  <a:latin typeface="Myriad Pro"/>
                  <a:ea typeface="ＭＳ Ｐゴシック" charset="0"/>
                  <a:cs typeface="ＭＳ Ｐゴシック" charset="0"/>
                </a:rPr>
                <a:t>Disk</a:t>
              </a:r>
              <a:r>
                <a:rPr kumimoji="0" lang="en-US" sz="1800" b="1" i="0" u="none" strike="noStrike" kern="0" cap="none" spc="0" normalizeH="0" baseline="0" noProof="0">
                  <a:ln>
                    <a:noFill/>
                  </a:ln>
                  <a:solidFill>
                    <a:prstClr val="white"/>
                  </a:solidFill>
                  <a:effectLst/>
                  <a:uLnTx/>
                  <a:uFillTx/>
                  <a:latin typeface="Myriad Pro"/>
                  <a:ea typeface="ＭＳ Ｐゴシック" charset="0"/>
                  <a:cs typeface="ＭＳ Ｐゴシック" charset="0"/>
                </a:rPr>
                <a:t>)</a:t>
              </a:r>
            </a:p>
          </p:txBody>
        </p:sp>
        <p:sp>
          <p:nvSpPr>
            <p:cNvPr id="25" name="Text Box 16">
              <a:extLst>
                <a:ext uri="{FF2B5EF4-FFF2-40B4-BE49-F238E27FC236}">
                  <a16:creationId xmlns:a16="http://schemas.microsoft.com/office/drawing/2014/main" id="{E5A2C525-8BD1-4FDC-B8DA-A95B81331F16}"/>
                </a:ext>
              </a:extLst>
            </p:cNvPr>
            <p:cNvSpPr txBox="1">
              <a:spLocks noChangeArrowheads="1"/>
            </p:cNvSpPr>
            <p:nvPr/>
          </p:nvSpPr>
          <p:spPr bwMode="auto">
            <a:xfrm>
              <a:off x="7951625" y="4998105"/>
              <a:ext cx="69602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rPr>
                <a:t>Build</a:t>
              </a:r>
            </a:p>
          </p:txBody>
        </p:sp>
        <p:cxnSp>
          <p:nvCxnSpPr>
            <p:cNvPr id="26" name="AutoShape 17">
              <a:extLst>
                <a:ext uri="{FF2B5EF4-FFF2-40B4-BE49-F238E27FC236}">
                  <a16:creationId xmlns:a16="http://schemas.microsoft.com/office/drawing/2014/main" id="{6A6C5A70-F89C-4FB9-B177-D0D3E55193B2}"/>
                </a:ext>
              </a:extLst>
            </p:cNvPr>
            <p:cNvCxnSpPr>
              <a:cxnSpLocks noChangeShapeType="1"/>
              <a:stCxn id="17" idx="2"/>
              <a:endCxn id="24" idx="0"/>
            </p:cNvCxnSpPr>
            <p:nvPr/>
          </p:nvCxnSpPr>
          <p:spPr bwMode="auto">
            <a:xfrm flipH="1">
              <a:off x="7942531" y="4933429"/>
              <a:ext cx="4547" cy="452735"/>
            </a:xfrm>
            <a:prstGeom prst="straightConnector1">
              <a:avLst/>
            </a:prstGeom>
            <a:noFill/>
            <a:ln w="9525">
              <a:solidFill>
                <a:sysClr val="windowText" lastClr="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Line 19">
              <a:extLst>
                <a:ext uri="{FF2B5EF4-FFF2-40B4-BE49-F238E27FC236}">
                  <a16:creationId xmlns:a16="http://schemas.microsoft.com/office/drawing/2014/main" id="{2D43F0CE-2749-485D-8A9E-5B3D6214050D}"/>
                </a:ext>
              </a:extLst>
            </p:cNvPr>
            <p:cNvSpPr>
              <a:spLocks noChangeShapeType="1"/>
            </p:cNvSpPr>
            <p:nvPr/>
          </p:nvSpPr>
          <p:spPr bwMode="auto">
            <a:xfrm>
              <a:off x="6160098" y="2734429"/>
              <a:ext cx="0" cy="3557205"/>
            </a:xfrm>
            <a:prstGeom prst="line">
              <a:avLst/>
            </a:prstGeom>
            <a:noFill/>
            <a:ln w="38100">
              <a:solidFill>
                <a:sysClr val="windowText" lastClr="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Myriad Pro"/>
                <a:ea typeface="ＭＳ Ｐゴシック" charset="0"/>
                <a:cs typeface="ＭＳ Ｐゴシック" charset="0"/>
              </a:endParaRPr>
            </a:p>
          </p:txBody>
        </p:sp>
        <p:sp>
          <p:nvSpPr>
            <p:cNvPr id="28" name="Text Box 20">
              <a:extLst>
                <a:ext uri="{FF2B5EF4-FFF2-40B4-BE49-F238E27FC236}">
                  <a16:creationId xmlns:a16="http://schemas.microsoft.com/office/drawing/2014/main" id="{F8A0C267-EFC9-4D98-824D-4485CC98F035}"/>
                </a:ext>
              </a:extLst>
            </p:cNvPr>
            <p:cNvSpPr txBox="1">
              <a:spLocks noChangeArrowheads="1"/>
            </p:cNvSpPr>
            <p:nvPr/>
          </p:nvSpPr>
          <p:spPr bwMode="auto">
            <a:xfrm>
              <a:off x="3281834" y="2669753"/>
              <a:ext cx="231185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Myriad Pro"/>
                  <a:ea typeface="ＭＳ Ｐゴシック" charset="0"/>
                  <a:cs typeface="ＭＳ Ｐゴシック" charset="0"/>
                </a:rPr>
                <a:t>Interactive building</a:t>
              </a:r>
            </a:p>
          </p:txBody>
        </p:sp>
        <p:sp>
          <p:nvSpPr>
            <p:cNvPr id="29" name="Text Box 21">
              <a:extLst>
                <a:ext uri="{FF2B5EF4-FFF2-40B4-BE49-F238E27FC236}">
                  <a16:creationId xmlns:a16="http://schemas.microsoft.com/office/drawing/2014/main" id="{C4FAB1DE-0895-47DE-B616-B9709962A085}"/>
                </a:ext>
              </a:extLst>
            </p:cNvPr>
            <p:cNvSpPr txBox="1">
              <a:spLocks noChangeArrowheads="1"/>
            </p:cNvSpPr>
            <p:nvPr/>
          </p:nvSpPr>
          <p:spPr bwMode="auto">
            <a:xfrm>
              <a:off x="6378355" y="2669753"/>
              <a:ext cx="315022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Myriad Pro"/>
                  <a:ea typeface="ＭＳ Ｐゴシック" charset="0"/>
                  <a:cs typeface="ＭＳ Ｐゴシック" charset="0"/>
                </a:rPr>
                <a:t>Building from a Docker File</a:t>
              </a:r>
            </a:p>
          </p:txBody>
        </p:sp>
      </p:grpSp>
    </p:spTree>
    <p:extLst>
      <p:ext uri="{BB962C8B-B14F-4D97-AF65-F5344CB8AC3E}">
        <p14:creationId xmlns:p14="http://schemas.microsoft.com/office/powerpoint/2010/main" val="119368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Docker Commit</a:t>
            </a:r>
          </a:p>
        </p:txBody>
      </p:sp>
      <p:sp>
        <p:nvSpPr>
          <p:cNvPr id="9" name="TextBox 8">
            <a:extLst>
              <a:ext uri="{FF2B5EF4-FFF2-40B4-BE49-F238E27FC236}">
                <a16:creationId xmlns:a16="http://schemas.microsoft.com/office/drawing/2014/main" id="{54C3F45D-D370-4010-8E2B-D2878453F448}"/>
              </a:ext>
            </a:extLst>
          </p:cNvPr>
          <p:cNvSpPr txBox="1"/>
          <p:nvPr/>
        </p:nvSpPr>
        <p:spPr>
          <a:xfrm>
            <a:off x="563188" y="922031"/>
            <a:ext cx="11389325" cy="2239524"/>
          </a:xfrm>
          <a:prstGeom prst="rect">
            <a:avLst/>
          </a:prstGeom>
          <a:noFill/>
        </p:spPr>
        <p:txBody>
          <a:bodyPr wrap="square" rtlCol="0">
            <a:spAutoFit/>
          </a:bodyPr>
          <a:lstStyle/>
          <a:p>
            <a:pPr marL="285750" indent="-285750" algn="just">
              <a:lnSpc>
                <a:spcPct val="150000"/>
              </a:lnSpc>
              <a:buFontTx/>
              <a:buChar char="-"/>
            </a:pPr>
            <a:r>
              <a:rPr lang="en-US" sz="2400" dirty="0">
                <a:latin typeface="Myriad Pro"/>
              </a:rPr>
              <a:t>$ docker commit – Command saves changes in container as a new image syntax</a:t>
            </a:r>
          </a:p>
          <a:p>
            <a:pPr marL="285750" indent="-285750" algn="just">
              <a:lnSpc>
                <a:spcPct val="150000"/>
              </a:lnSpc>
              <a:buFontTx/>
              <a:buChar char="-"/>
            </a:pPr>
            <a:r>
              <a:rPr lang="en-US" sz="2400" dirty="0">
                <a:latin typeface="Myriad Pro"/>
              </a:rPr>
              <a:t>$ docker commit  [options] [container ID] [</a:t>
            </a:r>
            <a:r>
              <a:rPr lang="en-US" sz="2400" dirty="0" err="1">
                <a:latin typeface="Myriad Pro"/>
              </a:rPr>
              <a:t>repository:tag</a:t>
            </a:r>
            <a:r>
              <a:rPr lang="en-US" sz="2400" dirty="0">
                <a:latin typeface="Myriad Pro"/>
              </a:rPr>
              <a:t>]</a:t>
            </a:r>
          </a:p>
          <a:p>
            <a:pPr marL="285750" indent="-285750" algn="just">
              <a:lnSpc>
                <a:spcPct val="150000"/>
              </a:lnSpc>
              <a:buFontTx/>
              <a:buChar char="-"/>
            </a:pPr>
            <a:r>
              <a:rPr lang="en-US" sz="2400" dirty="0">
                <a:latin typeface="Myriad Pro"/>
              </a:rPr>
              <a:t>Repository name should be based on username/application</a:t>
            </a:r>
          </a:p>
          <a:p>
            <a:pPr marL="285750" indent="-285750" algn="just">
              <a:lnSpc>
                <a:spcPct val="150000"/>
              </a:lnSpc>
              <a:buFontTx/>
              <a:buChar char="-"/>
            </a:pPr>
            <a:r>
              <a:rPr lang="en-US" sz="2400" dirty="0">
                <a:latin typeface="Myriad Pro"/>
              </a:rPr>
              <a:t>Can reference the container with container name instead of ID</a:t>
            </a:r>
          </a:p>
        </p:txBody>
      </p:sp>
      <p:sp>
        <p:nvSpPr>
          <p:cNvPr id="10" name="Rectangle 9">
            <a:extLst>
              <a:ext uri="{FF2B5EF4-FFF2-40B4-BE49-F238E27FC236}">
                <a16:creationId xmlns:a16="http://schemas.microsoft.com/office/drawing/2014/main" id="{A92E1713-3BBE-4E5B-BC73-250B854335B6}"/>
              </a:ext>
            </a:extLst>
          </p:cNvPr>
          <p:cNvSpPr/>
          <p:nvPr/>
        </p:nvSpPr>
        <p:spPr>
          <a:xfrm>
            <a:off x="2622895" y="4975620"/>
            <a:ext cx="8226355" cy="461665"/>
          </a:xfrm>
          <a:prstGeom prst="rect">
            <a:avLst/>
          </a:prstGeom>
          <a:solidFill>
            <a:schemeClr val="accent3">
              <a:lumMod val="25000"/>
              <a:lumOff val="75000"/>
            </a:schemeClr>
          </a:solidFill>
        </p:spPr>
        <p:txBody>
          <a:bodyPr wrap="none">
            <a:spAutoFit/>
          </a:bodyPr>
          <a:lstStyle/>
          <a:p>
            <a:r>
              <a:rPr lang="en-US" sz="2400" dirty="0">
                <a:latin typeface="Myriad Pro"/>
                <a:cs typeface="Calibri" panose="020F0502020204030204" pitchFamily="34" charset="0"/>
              </a:rPr>
              <a:t>$docker commit 3c2dg5892a12 cbabu85/myapplication:1.0</a:t>
            </a:r>
          </a:p>
        </p:txBody>
      </p:sp>
      <p:pic>
        <p:nvPicPr>
          <p:cNvPr id="11" name="Picture 5" descr="D:\TC\001 - Administrative\001 - organizational\003 - Profile\004\003 - images\QA.jpg">
            <a:extLst>
              <a:ext uri="{FF2B5EF4-FFF2-40B4-BE49-F238E27FC236}">
                <a16:creationId xmlns:a16="http://schemas.microsoft.com/office/drawing/2014/main" id="{E2484864-289C-4A81-BC0E-E207FC8DA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36" y="3647146"/>
            <a:ext cx="2164490" cy="202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5ED7040F-0F02-4F4E-AA63-17A525933D5E}"/>
              </a:ext>
            </a:extLst>
          </p:cNvPr>
          <p:cNvSpPr txBox="1"/>
          <p:nvPr/>
        </p:nvSpPr>
        <p:spPr>
          <a:xfrm>
            <a:off x="2217905" y="3659032"/>
            <a:ext cx="9037923" cy="830997"/>
          </a:xfrm>
          <a:prstGeom prst="rect">
            <a:avLst/>
          </a:prstGeom>
          <a:solidFill>
            <a:schemeClr val="accent3">
              <a:lumMod val="10000"/>
              <a:lumOff val="90000"/>
            </a:schemeClr>
          </a:solidFill>
        </p:spPr>
        <p:txBody>
          <a:bodyPr wrap="square" rtlCol="0">
            <a:spAutoFit/>
          </a:bodyPr>
          <a:lstStyle/>
          <a:p>
            <a:pPr marL="0" indent="0" algn="just">
              <a:buFont typeface="Arial" panose="020B0604020202020204" pitchFamily="34" charset="0"/>
              <a:buNone/>
            </a:pPr>
            <a:r>
              <a:rPr lang="en-US" sz="2400" dirty="0">
                <a:latin typeface="Myriad Pro"/>
              </a:rPr>
              <a:t>Save the container with ID of 3c2dg5892a12 as a new image in the repository cbabu85/</a:t>
            </a:r>
            <a:r>
              <a:rPr lang="en-US" sz="2400" dirty="0" err="1">
                <a:latin typeface="Myriad Pro"/>
              </a:rPr>
              <a:t>myapplication</a:t>
            </a:r>
            <a:r>
              <a:rPr lang="en-US" sz="2400" dirty="0">
                <a:latin typeface="Myriad Pro"/>
              </a:rPr>
              <a:t> . Tag the image as 1.0 </a:t>
            </a:r>
          </a:p>
        </p:txBody>
      </p:sp>
    </p:spTree>
    <p:extLst>
      <p:ext uri="{BB962C8B-B14F-4D97-AF65-F5344CB8AC3E}">
        <p14:creationId xmlns:p14="http://schemas.microsoft.com/office/powerpoint/2010/main" val="276590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descr="http://cdn.softlayer.com/shutterstock_81414991.jpg">
            <a:extLst>
              <a:ext uri="{FF2B5EF4-FFF2-40B4-BE49-F238E27FC236}">
                <a16:creationId xmlns:a16="http://schemas.microsoft.com/office/drawing/2014/main" id="{2081C68C-68FF-4A64-B1FE-1342A4B5A9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794545"/>
            <a:ext cx="9718994" cy="544152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691924" y="105972"/>
            <a:ext cx="9601200" cy="940079"/>
          </a:xfrm>
        </p:spPr>
        <p:txBody>
          <a:bodyPr anchor="t">
            <a:normAutofit/>
          </a:bodyPr>
          <a:lstStyle/>
          <a:p>
            <a:r>
              <a:rPr lang="en-US" sz="4400" b="0" dirty="0">
                <a:latin typeface="Myriad Pro"/>
              </a:rPr>
              <a:t>Getting Started with Containerization</a:t>
            </a:r>
          </a:p>
        </p:txBody>
      </p:sp>
      <p:sp>
        <p:nvSpPr>
          <p:cNvPr id="3" name="Rectangle 2">
            <a:extLst>
              <a:ext uri="{FF2B5EF4-FFF2-40B4-BE49-F238E27FC236}">
                <a16:creationId xmlns:a16="http://schemas.microsoft.com/office/drawing/2014/main" id="{B9BC8418-7EF8-465F-817F-1516D7A39643}"/>
              </a:ext>
            </a:extLst>
          </p:cNvPr>
          <p:cNvSpPr/>
          <p:nvPr/>
        </p:nvSpPr>
        <p:spPr>
          <a:xfrm>
            <a:off x="1729145" y="1539140"/>
            <a:ext cx="9056649" cy="4524315"/>
          </a:xfrm>
          <a:prstGeom prst="rect">
            <a:avLst/>
          </a:prstGeom>
          <a:gradFill>
            <a:gsLst>
              <a:gs pos="0">
                <a:schemeClr val="tx2">
                  <a:lumMod val="20000"/>
                  <a:lumOff val="80000"/>
                  <a:alpha val="50000"/>
                </a:schemeClr>
              </a:gs>
              <a:gs pos="100000">
                <a:schemeClr val="bg1"/>
              </a:gs>
            </a:gsLst>
            <a:lin ang="5400000" scaled="1"/>
          </a:gradFill>
        </p:spPr>
        <p:txBody>
          <a:bodyPr wrap="square">
            <a:spAutoFit/>
          </a:bodyPr>
          <a:lstStyle/>
          <a:p>
            <a:pPr marL="342900" indent="-342900">
              <a:buFont typeface="Wingdings" panose="05000000000000000000" pitchFamily="2" charset="2"/>
              <a:buChar char="§"/>
            </a:pPr>
            <a:r>
              <a:rPr lang="en-US" sz="3200" dirty="0">
                <a:latin typeface="Myriad Pro"/>
              </a:rPr>
              <a:t>What is Docker</a:t>
            </a:r>
          </a:p>
          <a:p>
            <a:pPr marL="342900" indent="-342900">
              <a:buFont typeface="Wingdings" panose="05000000000000000000" pitchFamily="2" charset="2"/>
              <a:buChar char="§"/>
            </a:pPr>
            <a:r>
              <a:rPr lang="en-US" sz="3200" dirty="0">
                <a:latin typeface="Myriad Pro"/>
              </a:rPr>
              <a:t>Need and Usage of Containers</a:t>
            </a:r>
          </a:p>
          <a:p>
            <a:pPr marL="342900" indent="-342900">
              <a:buFont typeface="Wingdings" panose="05000000000000000000" pitchFamily="2" charset="2"/>
              <a:buChar char="§"/>
            </a:pPr>
            <a:r>
              <a:rPr lang="en-US" sz="3200" dirty="0">
                <a:latin typeface="Myriad Pro"/>
              </a:rPr>
              <a:t>Container Images</a:t>
            </a:r>
          </a:p>
          <a:p>
            <a:pPr marL="342900" indent="-342900">
              <a:buFont typeface="Wingdings" panose="05000000000000000000" pitchFamily="2" charset="2"/>
              <a:buChar char="§"/>
            </a:pPr>
            <a:r>
              <a:rPr lang="en-US" sz="3200" dirty="0">
                <a:latin typeface="Myriad Pro"/>
              </a:rPr>
              <a:t>Docker Compose - The Multi-Container Tool</a:t>
            </a:r>
          </a:p>
          <a:p>
            <a:pPr marL="342900" indent="-342900">
              <a:buFont typeface="Wingdings" panose="05000000000000000000" pitchFamily="2" charset="2"/>
              <a:buChar char="§"/>
            </a:pPr>
            <a:r>
              <a:rPr lang="en-US" sz="3200" dirty="0">
                <a:latin typeface="Myriad Pro"/>
              </a:rPr>
              <a:t>Container Registries</a:t>
            </a:r>
          </a:p>
          <a:p>
            <a:pPr marL="342900" indent="-342900">
              <a:buFont typeface="Wingdings" panose="05000000000000000000" pitchFamily="2" charset="2"/>
              <a:buChar char="§"/>
            </a:pPr>
            <a:r>
              <a:rPr lang="en-US" sz="3200" dirty="0">
                <a:latin typeface="Myriad Pro"/>
              </a:rPr>
              <a:t>What and Why Kubernetes</a:t>
            </a:r>
          </a:p>
          <a:p>
            <a:pPr marL="342900" indent="-342900">
              <a:buFont typeface="Wingdings" panose="05000000000000000000" pitchFamily="2" charset="2"/>
              <a:buChar char="§"/>
            </a:pPr>
            <a:r>
              <a:rPr lang="en-US" sz="3200" dirty="0">
                <a:latin typeface="Myriad Pro"/>
              </a:rPr>
              <a:t>Microservices Architecture</a:t>
            </a:r>
          </a:p>
          <a:p>
            <a:pPr marL="342900" indent="-342900">
              <a:buFont typeface="Wingdings" panose="05000000000000000000" pitchFamily="2" charset="2"/>
              <a:buChar char="§"/>
            </a:pPr>
            <a:r>
              <a:rPr lang="en-US" sz="3200" dirty="0">
                <a:latin typeface="Myriad Pro"/>
              </a:rPr>
              <a:t>Deploying Voting App on Kubernetes-Demo</a:t>
            </a:r>
          </a:p>
          <a:p>
            <a:pPr marL="342900" indent="-342900">
              <a:buFont typeface="Wingdings" panose="05000000000000000000" pitchFamily="2" charset="2"/>
              <a:buChar char="§"/>
            </a:pPr>
            <a:r>
              <a:rPr lang="en-US" sz="3200" dirty="0">
                <a:latin typeface="Myriad Pro"/>
              </a:rPr>
              <a:t>Kubernetes on AKS(AWS)- Introduction-Demo</a:t>
            </a:r>
            <a:endParaRPr lang="en-US" sz="3600" dirty="0">
              <a:latin typeface="Myriad Pro"/>
            </a:endParaRPr>
          </a:p>
        </p:txBody>
      </p:sp>
      <p:pic>
        <p:nvPicPr>
          <p:cNvPr id="4" name="Picture 3">
            <a:extLst>
              <a:ext uri="{FF2B5EF4-FFF2-40B4-BE49-F238E27FC236}">
                <a16:creationId xmlns:a16="http://schemas.microsoft.com/office/drawing/2014/main" id="{4A208F02-4046-4F04-A1F6-1E33B3B81891}"/>
              </a:ext>
            </a:extLst>
          </p:cNvPr>
          <p:cNvPicPr>
            <a:picLocks noChangeAspect="1"/>
          </p:cNvPicPr>
          <p:nvPr/>
        </p:nvPicPr>
        <p:blipFill>
          <a:blip r:embed="rId4"/>
          <a:stretch>
            <a:fillRect/>
          </a:stretch>
        </p:blipFill>
        <p:spPr>
          <a:xfrm>
            <a:off x="7945861" y="868479"/>
            <a:ext cx="2782957" cy="1189229"/>
          </a:xfrm>
          <a:prstGeom prst="rect">
            <a:avLst/>
          </a:prstGeom>
        </p:spPr>
      </p:pic>
    </p:spTree>
    <p:extLst>
      <p:ext uri="{BB962C8B-B14F-4D97-AF65-F5344CB8AC3E}">
        <p14:creationId xmlns:p14="http://schemas.microsoft.com/office/powerpoint/2010/main" val="228196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Interactive Building Example : vim and curl</a:t>
            </a:r>
          </a:p>
        </p:txBody>
      </p:sp>
      <p:sp>
        <p:nvSpPr>
          <p:cNvPr id="13" name="Rectangle 3">
            <a:extLst>
              <a:ext uri="{FF2B5EF4-FFF2-40B4-BE49-F238E27FC236}">
                <a16:creationId xmlns:a16="http://schemas.microsoft.com/office/drawing/2014/main" id="{7BA03221-2873-4A46-8A2F-60FAF3C526E3}"/>
              </a:ext>
            </a:extLst>
          </p:cNvPr>
          <p:cNvSpPr>
            <a:spLocks noChangeArrowheads="1"/>
          </p:cNvSpPr>
          <p:nvPr/>
        </p:nvSpPr>
        <p:spPr bwMode="auto">
          <a:xfrm>
            <a:off x="1782388" y="1822974"/>
            <a:ext cx="8733211" cy="577530"/>
          </a:xfrm>
          <a:prstGeom prst="rect">
            <a:avLst/>
          </a:prstGeom>
          <a:solidFill>
            <a:schemeClr val="accent3">
              <a:lumMod val="10000"/>
              <a:lumOff val="90000"/>
            </a:schemeClr>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eaLnBrk="0" hangingPunct="0">
              <a:lnSpc>
                <a:spcPct val="150000"/>
              </a:lnSpc>
              <a:spcBef>
                <a:spcPct val="20000"/>
              </a:spcBef>
              <a:buSzPct val="60000"/>
              <a:buFont typeface="Wingdings" charset="0"/>
              <a:buNone/>
              <a:defRPr/>
            </a:pPr>
            <a:r>
              <a:rPr lang="en-US" sz="2400" b="1" dirty="0">
                <a:latin typeface="Myriad Pro"/>
                <a:ea typeface="ＭＳ Ｐゴシック" charset="0"/>
                <a:cs typeface="ＭＳ Ｐゴシック" charset="0"/>
              </a:rPr>
              <a:t>$ </a:t>
            </a:r>
            <a:r>
              <a:rPr lang="en-US" sz="2400" dirty="0">
                <a:latin typeface="Myriad Pro"/>
                <a:ea typeface="ＭＳ Ｐゴシック" charset="0"/>
                <a:cs typeface="ＭＳ Ｐゴシック" charset="0"/>
              </a:rPr>
              <a:t>docker run -t -</a:t>
            </a:r>
            <a:r>
              <a:rPr lang="en-US" sz="2400" dirty="0" err="1">
                <a:latin typeface="Myriad Pro"/>
                <a:ea typeface="ＭＳ Ｐゴシック" charset="0"/>
                <a:cs typeface="ＭＳ Ｐゴシック" charset="0"/>
              </a:rPr>
              <a:t>i</a:t>
            </a:r>
            <a:r>
              <a:rPr lang="en-US" sz="2400" dirty="0">
                <a:latin typeface="Myriad Pro"/>
                <a:ea typeface="ＭＳ Ｐゴシック" charset="0"/>
                <a:cs typeface="ＭＳ Ｐゴシック" charset="0"/>
              </a:rPr>
              <a:t> ubuntu:14.04</a:t>
            </a:r>
          </a:p>
        </p:txBody>
      </p:sp>
      <p:sp>
        <p:nvSpPr>
          <p:cNvPr id="14" name="Rectangle 4">
            <a:extLst>
              <a:ext uri="{FF2B5EF4-FFF2-40B4-BE49-F238E27FC236}">
                <a16:creationId xmlns:a16="http://schemas.microsoft.com/office/drawing/2014/main" id="{B2AD6FE3-8233-405D-A1BF-E0B49F442C52}"/>
              </a:ext>
            </a:extLst>
          </p:cNvPr>
          <p:cNvSpPr>
            <a:spLocks noChangeArrowheads="1"/>
          </p:cNvSpPr>
          <p:nvPr/>
        </p:nvSpPr>
        <p:spPr bwMode="auto">
          <a:xfrm>
            <a:off x="1782388" y="2445509"/>
            <a:ext cx="8733211" cy="1685526"/>
          </a:xfrm>
          <a:prstGeom prst="rect">
            <a:avLst/>
          </a:prstGeom>
          <a:solidFill>
            <a:schemeClr val="accent3">
              <a:lumMod val="25000"/>
              <a:lumOff val="75000"/>
            </a:schemeClr>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nSpc>
                <a:spcPct val="150000"/>
              </a:lnSpc>
              <a:defRPr/>
            </a:pPr>
            <a:r>
              <a:rPr lang="en-US" sz="2400" b="1" dirty="0">
                <a:latin typeface="Myriad Pro"/>
                <a:ea typeface="ＭＳ Ｐゴシック" charset="0"/>
                <a:cs typeface="ＭＳ Ｐゴシック" charset="0"/>
              </a:rPr>
              <a:t>root@2a896c8cdd83:/# </a:t>
            </a:r>
            <a:r>
              <a:rPr lang="en-US" sz="2400" dirty="0">
                <a:latin typeface="Myriad Pro"/>
                <a:ea typeface="ＭＳ Ｐゴシック" charset="0"/>
                <a:cs typeface="ＭＳ Ｐゴシック" charset="0"/>
              </a:rPr>
              <a:t>apt-get install -y curl</a:t>
            </a:r>
          </a:p>
          <a:p>
            <a:pPr>
              <a:lnSpc>
                <a:spcPct val="150000"/>
              </a:lnSpc>
              <a:defRPr/>
            </a:pPr>
            <a:r>
              <a:rPr lang="en-US" sz="2400" b="1" dirty="0">
                <a:latin typeface="Myriad Pro"/>
                <a:ea typeface="ＭＳ Ｐゴシック" charset="0"/>
                <a:cs typeface="ＭＳ Ｐゴシック" charset="0"/>
              </a:rPr>
              <a:t>root@2a896c8cdd83:/#</a:t>
            </a:r>
            <a:r>
              <a:rPr lang="en-US" sz="2400" dirty="0">
                <a:latin typeface="Myriad Pro"/>
                <a:ea typeface="ＭＳ Ｐゴシック" charset="0"/>
                <a:cs typeface="ＭＳ Ｐゴシック" charset="0"/>
              </a:rPr>
              <a:t> apt-get install -y vim</a:t>
            </a:r>
          </a:p>
          <a:p>
            <a:pPr>
              <a:lnSpc>
                <a:spcPct val="150000"/>
              </a:lnSpc>
              <a:defRPr/>
            </a:pPr>
            <a:r>
              <a:rPr lang="en-US" sz="2400" b="1" dirty="0">
                <a:latin typeface="Myriad Pro"/>
                <a:ea typeface="ＭＳ Ｐゴシック" charset="0"/>
                <a:cs typeface="ＭＳ Ｐゴシック" charset="0"/>
              </a:rPr>
              <a:t>root@2a896c8cdd83:/# </a:t>
            </a:r>
            <a:r>
              <a:rPr lang="en-US" sz="2400" dirty="0">
                <a:latin typeface="Myriad Pro"/>
                <a:ea typeface="ＭＳ Ｐゴシック" charset="0"/>
                <a:cs typeface="ＭＳ Ｐゴシック" charset="0"/>
              </a:rPr>
              <a:t>exit </a:t>
            </a:r>
          </a:p>
        </p:txBody>
      </p:sp>
      <p:sp>
        <p:nvSpPr>
          <p:cNvPr id="15" name="Rectangle 5">
            <a:extLst>
              <a:ext uri="{FF2B5EF4-FFF2-40B4-BE49-F238E27FC236}">
                <a16:creationId xmlns:a16="http://schemas.microsoft.com/office/drawing/2014/main" id="{FD57EBB5-702A-4789-9AE7-2764DDF0ADDE}"/>
              </a:ext>
            </a:extLst>
          </p:cNvPr>
          <p:cNvSpPr>
            <a:spLocks noChangeArrowheads="1"/>
          </p:cNvSpPr>
          <p:nvPr/>
        </p:nvSpPr>
        <p:spPr bwMode="auto">
          <a:xfrm>
            <a:off x="1782388" y="4177503"/>
            <a:ext cx="8733211" cy="574324"/>
          </a:xfrm>
          <a:prstGeom prst="rect">
            <a:avLst/>
          </a:prstGeom>
          <a:solidFill>
            <a:schemeClr val="accent3">
              <a:lumMod val="10000"/>
              <a:lumOff val="90000"/>
            </a:schemeClr>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150000"/>
              </a:lnSpc>
              <a:spcBef>
                <a:spcPct val="20000"/>
              </a:spcBef>
              <a:buSzPct val="60000"/>
              <a:buFont typeface="Wingdings" panose="05000000000000000000" pitchFamily="2" charset="2"/>
              <a:buNone/>
            </a:pPr>
            <a:r>
              <a:rPr lang="en-US" altLang="en-US" b="1" dirty="0">
                <a:latin typeface="Myriad Pro"/>
              </a:rPr>
              <a:t>$</a:t>
            </a:r>
            <a:r>
              <a:rPr lang="en-US" altLang="en-US" dirty="0">
                <a:latin typeface="Myriad Pro"/>
              </a:rPr>
              <a:t> docker commit –m </a:t>
            </a:r>
            <a:r>
              <a:rPr lang="ja-JP" altLang="en-US" dirty="0">
                <a:latin typeface="Myriad Pro"/>
              </a:rPr>
              <a:t>“</a:t>
            </a:r>
            <a:r>
              <a:rPr lang="en-US" altLang="ja-JP" dirty="0">
                <a:latin typeface="Myriad Pro"/>
              </a:rPr>
              <a:t>test</a:t>
            </a:r>
            <a:r>
              <a:rPr lang="ja-JP" altLang="en-US" dirty="0">
                <a:latin typeface="Myriad Pro"/>
              </a:rPr>
              <a:t>”</a:t>
            </a:r>
            <a:r>
              <a:rPr lang="en-US" altLang="ja-JP" dirty="0">
                <a:latin typeface="Myriad Pro"/>
              </a:rPr>
              <a:t> </a:t>
            </a:r>
            <a:r>
              <a:rPr lang="en-US" altLang="ja-JP" b="1" dirty="0">
                <a:solidFill>
                  <a:srgbClr val="FF0000"/>
                </a:solidFill>
                <a:latin typeface="Myriad Pro"/>
              </a:rPr>
              <a:t>2a896c8cdd83</a:t>
            </a:r>
            <a:r>
              <a:rPr lang="en-US" altLang="ja-JP" b="1" dirty="0">
                <a:solidFill>
                  <a:srgbClr val="4A452A"/>
                </a:solidFill>
                <a:latin typeface="Myriad Pro"/>
              </a:rPr>
              <a:t> </a:t>
            </a:r>
            <a:r>
              <a:rPr lang="en-US" altLang="ja-JP" b="1" dirty="0">
                <a:latin typeface="Myriad Pro"/>
              </a:rPr>
              <a:t>cbabu85/test:1.0</a:t>
            </a:r>
            <a:endParaRPr lang="en-US" altLang="en-US" b="1" dirty="0">
              <a:latin typeface="Myriad Pro"/>
            </a:endParaRPr>
          </a:p>
        </p:txBody>
      </p:sp>
    </p:spTree>
    <p:extLst>
      <p:ext uri="{BB962C8B-B14F-4D97-AF65-F5344CB8AC3E}">
        <p14:creationId xmlns:p14="http://schemas.microsoft.com/office/powerpoint/2010/main" val="174495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Intro to </a:t>
            </a:r>
            <a:r>
              <a:rPr lang="en-US" sz="4400" b="0" dirty="0" err="1">
                <a:latin typeface="Myriad Pro"/>
              </a:rPr>
              <a:t>Dockerfile</a:t>
            </a:r>
            <a:endParaRPr lang="en-US" sz="4400" b="0" dirty="0">
              <a:latin typeface="Myriad Pro"/>
            </a:endParaRPr>
          </a:p>
        </p:txBody>
      </p:sp>
      <p:sp>
        <p:nvSpPr>
          <p:cNvPr id="5" name="Rectangle 4">
            <a:extLst>
              <a:ext uri="{FF2B5EF4-FFF2-40B4-BE49-F238E27FC236}">
                <a16:creationId xmlns:a16="http://schemas.microsoft.com/office/drawing/2014/main" id="{02D0F293-8821-4621-8DF9-ACDE06458171}"/>
              </a:ext>
            </a:extLst>
          </p:cNvPr>
          <p:cNvSpPr/>
          <p:nvPr/>
        </p:nvSpPr>
        <p:spPr>
          <a:xfrm>
            <a:off x="563189" y="3011966"/>
            <a:ext cx="10591195" cy="1723549"/>
          </a:xfrm>
          <a:prstGeom prst="rect">
            <a:avLst/>
          </a:prstGeom>
        </p:spPr>
        <p:txBody>
          <a:bodyPr wrap="square">
            <a:spAutoFit/>
          </a:bodyPr>
          <a:lstStyle/>
          <a:p>
            <a:pPr marL="285750" indent="-285750" algn="just">
              <a:lnSpc>
                <a:spcPct val="200000"/>
              </a:lnSpc>
              <a:spcAft>
                <a:spcPts val="1200"/>
              </a:spcAft>
              <a:buFont typeface="Arial" panose="020B0604020202020204" pitchFamily="34" charset="0"/>
              <a:buChar char="•"/>
            </a:pPr>
            <a:r>
              <a:rPr lang="en-US" sz="2400" dirty="0">
                <a:latin typeface="Myriad Pro"/>
              </a:rPr>
              <a:t>Provides more efficient way to build images compared to docker commit</a:t>
            </a:r>
          </a:p>
          <a:p>
            <a:pPr marL="285750" indent="-285750" algn="just">
              <a:buFont typeface="Arial" panose="020B0604020202020204" pitchFamily="34" charset="0"/>
              <a:buChar char="•"/>
            </a:pPr>
            <a:r>
              <a:rPr lang="en-US" sz="2400" dirty="0">
                <a:latin typeface="Myriad Pro"/>
              </a:rPr>
              <a:t>Easily fits into your development workflow and your continuous integration and development process </a:t>
            </a:r>
          </a:p>
        </p:txBody>
      </p:sp>
      <p:sp>
        <p:nvSpPr>
          <p:cNvPr id="8" name="Rectangle: Rounded Corners 7">
            <a:extLst>
              <a:ext uri="{FF2B5EF4-FFF2-40B4-BE49-F238E27FC236}">
                <a16:creationId xmlns:a16="http://schemas.microsoft.com/office/drawing/2014/main" id="{5594F827-E332-4E21-9B6C-F575EB043AD9}"/>
              </a:ext>
            </a:extLst>
          </p:cNvPr>
          <p:cNvSpPr/>
          <p:nvPr/>
        </p:nvSpPr>
        <p:spPr>
          <a:xfrm>
            <a:off x="800402" y="1434954"/>
            <a:ext cx="10116768" cy="1326045"/>
          </a:xfrm>
          <a:prstGeom prst="round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lnSpc>
                <a:spcPct val="150000"/>
              </a:lnSpc>
              <a:buFont typeface="Arial" panose="020B0604020202020204" pitchFamily="34" charset="0"/>
              <a:buNone/>
            </a:pPr>
            <a:r>
              <a:rPr lang="en-US" sz="2800" dirty="0">
                <a:solidFill>
                  <a:srgbClr val="27005E"/>
                </a:solidFill>
                <a:latin typeface="Myriad Pro"/>
              </a:rPr>
              <a:t>A </a:t>
            </a:r>
            <a:r>
              <a:rPr lang="en-US" sz="2800" dirty="0" err="1">
                <a:solidFill>
                  <a:srgbClr val="27005E"/>
                </a:solidFill>
                <a:latin typeface="Myriad Pro"/>
              </a:rPr>
              <a:t>Dockerfile</a:t>
            </a:r>
            <a:r>
              <a:rPr lang="en-US" sz="2800" dirty="0">
                <a:solidFill>
                  <a:srgbClr val="27005E"/>
                </a:solidFill>
                <a:latin typeface="Myriad Pro"/>
              </a:rPr>
              <a:t> is a configuration file that contains instructions for building a Docker image </a:t>
            </a:r>
          </a:p>
        </p:txBody>
      </p:sp>
    </p:spTree>
    <p:extLst>
      <p:ext uri="{BB962C8B-B14F-4D97-AF65-F5344CB8AC3E}">
        <p14:creationId xmlns:p14="http://schemas.microsoft.com/office/powerpoint/2010/main" val="978318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err="1">
                <a:latin typeface="Myriad Pro"/>
              </a:rPr>
              <a:t>Dockerfile</a:t>
            </a:r>
            <a:r>
              <a:rPr lang="en-US" sz="4400" dirty="0">
                <a:latin typeface="Myriad Pro"/>
              </a:rPr>
              <a:t> Instructions</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977449"/>
            <a:ext cx="9212182" cy="2701189"/>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Myriad Pro"/>
              </a:rPr>
              <a:t>Instructions specify what to do when building the image </a:t>
            </a:r>
          </a:p>
          <a:p>
            <a:pPr marL="285750" indent="-285750" algn="just">
              <a:lnSpc>
                <a:spcPct val="150000"/>
              </a:lnSpc>
              <a:spcAft>
                <a:spcPts val="1200"/>
              </a:spcAft>
              <a:buFont typeface="Arial" panose="020B0604020202020204" pitchFamily="34" charset="0"/>
              <a:buChar char="•"/>
            </a:pPr>
            <a:r>
              <a:rPr lang="en-US" sz="2400" dirty="0">
                <a:latin typeface="Myriad Pro"/>
              </a:rPr>
              <a:t>FROM instruction specifies what the base image should be</a:t>
            </a:r>
          </a:p>
          <a:p>
            <a:pPr marL="285750" indent="-285750" algn="just">
              <a:lnSpc>
                <a:spcPct val="150000"/>
              </a:lnSpc>
              <a:spcAft>
                <a:spcPts val="1200"/>
              </a:spcAft>
              <a:buFont typeface="Arial" panose="020B0604020202020204" pitchFamily="34" charset="0"/>
              <a:buChar char="•"/>
            </a:pPr>
            <a:r>
              <a:rPr lang="en-US" sz="2400" dirty="0">
                <a:latin typeface="Myriad Pro"/>
              </a:rPr>
              <a:t>RUN instruction specifies a command to execute </a:t>
            </a:r>
          </a:p>
          <a:p>
            <a:pPr marL="285750" indent="-285750" algn="just">
              <a:lnSpc>
                <a:spcPct val="150000"/>
              </a:lnSpc>
              <a:spcAft>
                <a:spcPts val="1200"/>
              </a:spcAft>
              <a:buFont typeface="Arial" panose="020B0604020202020204" pitchFamily="34" charset="0"/>
              <a:buChar char="•"/>
            </a:pPr>
            <a:r>
              <a:rPr lang="en-US" sz="2400" dirty="0">
                <a:latin typeface="Myriad Pro"/>
              </a:rPr>
              <a:t>Comments starts with “#” </a:t>
            </a:r>
          </a:p>
        </p:txBody>
      </p:sp>
      <p:sp>
        <p:nvSpPr>
          <p:cNvPr id="3" name="Rectangle 2">
            <a:extLst>
              <a:ext uri="{FF2B5EF4-FFF2-40B4-BE49-F238E27FC236}">
                <a16:creationId xmlns:a16="http://schemas.microsoft.com/office/drawing/2014/main" id="{E80D0A58-6689-4DDD-96B3-4C168544CCEE}"/>
              </a:ext>
            </a:extLst>
          </p:cNvPr>
          <p:cNvSpPr/>
          <p:nvPr/>
        </p:nvSpPr>
        <p:spPr>
          <a:xfrm>
            <a:off x="670701" y="3952979"/>
            <a:ext cx="7714542" cy="2399335"/>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lnSpc>
                <a:spcPct val="150000"/>
              </a:lnSpc>
              <a:buFont typeface="Arial" panose="020B0604020202020204" pitchFamily="34" charset="0"/>
              <a:buNone/>
            </a:pPr>
            <a:r>
              <a:rPr lang="en-US" sz="2400" dirty="0">
                <a:solidFill>
                  <a:srgbClr val="27005E"/>
                </a:solidFill>
                <a:latin typeface="Myriad Pro"/>
                <a:cs typeface="Arial" panose="020B0604020202020204" pitchFamily="34" charset="0"/>
              </a:rPr>
              <a:t># Example of a comment</a:t>
            </a:r>
          </a:p>
          <a:p>
            <a:pPr marL="0" indent="0" algn="l">
              <a:lnSpc>
                <a:spcPct val="150000"/>
              </a:lnSpc>
              <a:buFont typeface="Arial" panose="020B0604020202020204" pitchFamily="34" charset="0"/>
              <a:buNone/>
            </a:pPr>
            <a:r>
              <a:rPr lang="en-US" sz="2400" dirty="0">
                <a:solidFill>
                  <a:srgbClr val="27005E"/>
                </a:solidFill>
                <a:latin typeface="Myriad Pro"/>
                <a:cs typeface="Arial" panose="020B0604020202020204" pitchFamily="34" charset="0"/>
              </a:rPr>
              <a:t>FROM ubuntu : 19.04</a:t>
            </a:r>
          </a:p>
          <a:p>
            <a:pPr marL="0" indent="0" algn="l">
              <a:lnSpc>
                <a:spcPct val="150000"/>
              </a:lnSpc>
              <a:buFont typeface="Arial" panose="020B0604020202020204" pitchFamily="34" charset="0"/>
              <a:buNone/>
            </a:pPr>
            <a:r>
              <a:rPr lang="en-US" sz="2400" dirty="0">
                <a:solidFill>
                  <a:srgbClr val="27005E"/>
                </a:solidFill>
                <a:latin typeface="Myriad Pro"/>
                <a:cs typeface="Arial" panose="020B0604020202020204" pitchFamily="34" charset="0"/>
              </a:rPr>
              <a:t>RUN apt-get install vim</a:t>
            </a:r>
          </a:p>
          <a:p>
            <a:pPr marL="0" indent="0" algn="l">
              <a:lnSpc>
                <a:spcPct val="150000"/>
              </a:lnSpc>
              <a:buFont typeface="Arial" panose="020B0604020202020204" pitchFamily="34" charset="0"/>
              <a:buNone/>
            </a:pPr>
            <a:r>
              <a:rPr lang="en-US" sz="2400" dirty="0">
                <a:solidFill>
                  <a:srgbClr val="27005E"/>
                </a:solidFill>
                <a:latin typeface="Myriad Pro"/>
                <a:cs typeface="Arial" panose="020B0604020202020204" pitchFamily="34" charset="0"/>
              </a:rPr>
              <a:t>RUN apt-get install curl </a:t>
            </a:r>
          </a:p>
        </p:txBody>
      </p:sp>
    </p:spTree>
    <p:extLst>
      <p:ext uri="{BB962C8B-B14F-4D97-AF65-F5344CB8AC3E}">
        <p14:creationId xmlns:p14="http://schemas.microsoft.com/office/powerpoint/2010/main" val="921972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fontScale="90000"/>
          </a:bodyPr>
          <a:lstStyle/>
          <a:p>
            <a:r>
              <a:rPr lang="en-US" sz="4400" b="0" dirty="0">
                <a:latin typeface="Myriad Pro"/>
              </a:rPr>
              <a:t>Building a Docker Image from </a:t>
            </a:r>
            <a:r>
              <a:rPr lang="en-US" sz="4400" b="0" dirty="0" err="1">
                <a:latin typeface="Myriad Pro"/>
              </a:rPr>
              <a:t>Dockerfile</a:t>
            </a:r>
            <a:endParaRPr lang="en-US" sz="4400" b="0" dirty="0">
              <a:latin typeface="Myriad Pro"/>
            </a:endParaRPr>
          </a:p>
        </p:txBody>
      </p:sp>
      <p:grpSp>
        <p:nvGrpSpPr>
          <p:cNvPr id="10" name="Group 9">
            <a:extLst>
              <a:ext uri="{FF2B5EF4-FFF2-40B4-BE49-F238E27FC236}">
                <a16:creationId xmlns:a16="http://schemas.microsoft.com/office/drawing/2014/main" id="{24242D98-A429-4AB5-916D-1C3D621A7F68}"/>
              </a:ext>
            </a:extLst>
          </p:cNvPr>
          <p:cNvGrpSpPr/>
          <p:nvPr/>
        </p:nvGrpSpPr>
        <p:grpSpPr>
          <a:xfrm>
            <a:off x="3619292" y="1797590"/>
            <a:ext cx="4953415" cy="3262819"/>
            <a:chOff x="2590800" y="1447800"/>
            <a:chExt cx="3581400" cy="2438400"/>
          </a:xfrm>
        </p:grpSpPr>
        <p:sp>
          <p:nvSpPr>
            <p:cNvPr id="11" name="AutoShape 3">
              <a:extLst>
                <a:ext uri="{FF2B5EF4-FFF2-40B4-BE49-F238E27FC236}">
                  <a16:creationId xmlns:a16="http://schemas.microsoft.com/office/drawing/2014/main" id="{AE767C64-B648-4E11-81F9-62F21239D4C1}"/>
                </a:ext>
              </a:extLst>
            </p:cNvPr>
            <p:cNvSpPr>
              <a:spLocks noChangeArrowheads="1"/>
            </p:cNvSpPr>
            <p:nvPr/>
          </p:nvSpPr>
          <p:spPr bwMode="auto">
            <a:xfrm>
              <a:off x="2590800" y="1447800"/>
              <a:ext cx="3581400" cy="2438400"/>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12" name="AutoShape 4">
              <a:extLst>
                <a:ext uri="{FF2B5EF4-FFF2-40B4-BE49-F238E27FC236}">
                  <a16:creationId xmlns:a16="http://schemas.microsoft.com/office/drawing/2014/main" id="{90CCDBF9-EFDA-4C99-BD6D-9EA74C57F1FB}"/>
                </a:ext>
              </a:extLst>
            </p:cNvPr>
            <p:cNvSpPr>
              <a:spLocks noChangeArrowheads="1"/>
            </p:cNvSpPr>
            <p:nvPr/>
          </p:nvSpPr>
          <p:spPr bwMode="auto">
            <a:xfrm>
              <a:off x="4800600" y="1676400"/>
              <a:ext cx="1143000" cy="914400"/>
            </a:xfrm>
            <a:prstGeom prst="foldedCorner">
              <a:avLst>
                <a:gd name="adj" fmla="val 12500"/>
              </a:avLst>
            </a:prstGeom>
            <a:solidFill>
              <a:schemeClr val="accent3">
                <a:lumMod val="25000"/>
                <a:lumOff val="7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dirty="0" err="1">
                  <a:solidFill>
                    <a:srgbClr val="27005E"/>
                  </a:solidFill>
                  <a:latin typeface="Myriad Pro"/>
                  <a:ea typeface="ＭＳ Ｐゴシック" charset="0"/>
                  <a:cs typeface="ＭＳ Ｐゴシック" charset="0"/>
                </a:rPr>
                <a:t>Dockerfile</a:t>
              </a:r>
              <a:endParaRPr lang="en-US" sz="2400" dirty="0">
                <a:solidFill>
                  <a:srgbClr val="27005E"/>
                </a:solidFill>
                <a:latin typeface="Myriad Pro"/>
                <a:ea typeface="ＭＳ Ｐゴシック" charset="0"/>
                <a:cs typeface="ＭＳ Ｐゴシック" charset="0"/>
              </a:endParaRPr>
            </a:p>
          </p:txBody>
        </p:sp>
        <p:sp>
          <p:nvSpPr>
            <p:cNvPr id="13" name="AutoShape 5">
              <a:extLst>
                <a:ext uri="{FF2B5EF4-FFF2-40B4-BE49-F238E27FC236}">
                  <a16:creationId xmlns:a16="http://schemas.microsoft.com/office/drawing/2014/main" id="{0043722C-1402-4858-B0D3-730837FDB5FD}"/>
                </a:ext>
              </a:extLst>
            </p:cNvPr>
            <p:cNvSpPr>
              <a:spLocks noChangeArrowheads="1"/>
            </p:cNvSpPr>
            <p:nvPr/>
          </p:nvSpPr>
          <p:spPr bwMode="auto">
            <a:xfrm>
              <a:off x="4343400" y="2667000"/>
              <a:ext cx="1600200" cy="914400"/>
            </a:xfrm>
            <a:prstGeom prst="foldedCorner">
              <a:avLst>
                <a:gd name="adj" fmla="val 12500"/>
              </a:avLst>
            </a:prstGeom>
            <a:solidFill>
              <a:schemeClr val="accent3">
                <a:lumMod val="25000"/>
                <a:lumOff val="75000"/>
              </a:schemeClr>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dirty="0">
                  <a:solidFill>
                    <a:srgbClr val="27005E"/>
                  </a:solidFill>
                  <a:latin typeface="Myriad Pro"/>
                  <a:ea typeface="ＭＳ Ｐゴシック" charset="0"/>
                  <a:cs typeface="ＭＳ Ｐゴシック" charset="0"/>
                </a:rPr>
                <a:t>.</a:t>
              </a:r>
              <a:r>
                <a:rPr lang="en-US" sz="2400" dirty="0" err="1">
                  <a:solidFill>
                    <a:srgbClr val="27005E"/>
                  </a:solidFill>
                  <a:latin typeface="Myriad Pro"/>
                  <a:ea typeface="ＭＳ Ｐゴシック" charset="0"/>
                  <a:cs typeface="ＭＳ Ｐゴシック" charset="0"/>
                </a:rPr>
                <a:t>dockerignore</a:t>
              </a:r>
              <a:endParaRPr lang="en-US" sz="2400" dirty="0">
                <a:solidFill>
                  <a:srgbClr val="27005E"/>
                </a:solidFill>
                <a:latin typeface="Myriad Pro"/>
                <a:ea typeface="ＭＳ Ｐゴシック" charset="0"/>
                <a:cs typeface="ＭＳ Ｐゴシック" charset="0"/>
              </a:endParaRPr>
            </a:p>
          </p:txBody>
        </p:sp>
        <p:sp>
          <p:nvSpPr>
            <p:cNvPr id="14" name="AutoShape 6">
              <a:extLst>
                <a:ext uri="{FF2B5EF4-FFF2-40B4-BE49-F238E27FC236}">
                  <a16:creationId xmlns:a16="http://schemas.microsoft.com/office/drawing/2014/main" id="{C4C740B3-A79C-4B73-A35A-B8A20DCD6DA7}"/>
                </a:ext>
              </a:extLst>
            </p:cNvPr>
            <p:cNvSpPr>
              <a:spLocks noChangeArrowheads="1"/>
            </p:cNvSpPr>
            <p:nvPr/>
          </p:nvSpPr>
          <p:spPr bwMode="auto">
            <a:xfrm>
              <a:off x="2743200" y="1905000"/>
              <a:ext cx="914400" cy="914400"/>
            </a:xfrm>
            <a:prstGeom prst="foldedCorner">
              <a:avLst>
                <a:gd name="adj" fmla="val 12500"/>
              </a:avLst>
            </a:prstGeom>
            <a:solidFill>
              <a:srgbClr val="737454"/>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15" name="AutoShape 7">
              <a:extLst>
                <a:ext uri="{FF2B5EF4-FFF2-40B4-BE49-F238E27FC236}">
                  <a16:creationId xmlns:a16="http://schemas.microsoft.com/office/drawing/2014/main" id="{1454EC3B-A5F8-41DB-8686-B9E9EBCF57D0}"/>
                </a:ext>
              </a:extLst>
            </p:cNvPr>
            <p:cNvSpPr>
              <a:spLocks noChangeArrowheads="1"/>
            </p:cNvSpPr>
            <p:nvPr/>
          </p:nvSpPr>
          <p:spPr bwMode="auto">
            <a:xfrm>
              <a:off x="2895600" y="2057400"/>
              <a:ext cx="914400" cy="914400"/>
            </a:xfrm>
            <a:prstGeom prst="foldedCorner">
              <a:avLst>
                <a:gd name="adj" fmla="val 12500"/>
              </a:avLst>
            </a:prstGeom>
            <a:solidFill>
              <a:srgbClr val="737454"/>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16" name="AutoShape 8">
              <a:extLst>
                <a:ext uri="{FF2B5EF4-FFF2-40B4-BE49-F238E27FC236}">
                  <a16:creationId xmlns:a16="http://schemas.microsoft.com/office/drawing/2014/main" id="{7A66CB39-153F-45B4-8F97-CFCA2CD0AFC5}"/>
                </a:ext>
              </a:extLst>
            </p:cNvPr>
            <p:cNvSpPr>
              <a:spLocks noChangeArrowheads="1"/>
            </p:cNvSpPr>
            <p:nvPr/>
          </p:nvSpPr>
          <p:spPr bwMode="auto">
            <a:xfrm>
              <a:off x="3048000" y="2209800"/>
              <a:ext cx="914400" cy="914400"/>
            </a:xfrm>
            <a:prstGeom prst="foldedCorner">
              <a:avLst>
                <a:gd name="adj" fmla="val 12500"/>
              </a:avLst>
            </a:prstGeom>
            <a:solidFill>
              <a:srgbClr val="737454"/>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17" name="AutoShape 9">
              <a:extLst>
                <a:ext uri="{FF2B5EF4-FFF2-40B4-BE49-F238E27FC236}">
                  <a16:creationId xmlns:a16="http://schemas.microsoft.com/office/drawing/2014/main" id="{8D874926-D991-4C3C-B172-D744D61B735E}"/>
                </a:ext>
              </a:extLst>
            </p:cNvPr>
            <p:cNvSpPr>
              <a:spLocks noChangeArrowheads="1"/>
            </p:cNvSpPr>
            <p:nvPr/>
          </p:nvSpPr>
          <p:spPr bwMode="auto">
            <a:xfrm>
              <a:off x="3200400" y="2362200"/>
              <a:ext cx="914400" cy="914400"/>
            </a:xfrm>
            <a:prstGeom prst="foldedCorner">
              <a:avLst>
                <a:gd name="adj" fmla="val 12500"/>
              </a:avLst>
            </a:prstGeom>
            <a:solidFill>
              <a:srgbClr val="737454"/>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400" dirty="0">
                  <a:solidFill>
                    <a:schemeClr val="bg1"/>
                  </a:solidFill>
                  <a:latin typeface="Corbel" panose="020B0503020204020204" pitchFamily="34" charset="0"/>
                  <a:ea typeface="ＭＳ Ｐゴシック" charset="0"/>
                  <a:cs typeface="ＭＳ Ｐゴシック" charset="0"/>
                </a:rPr>
                <a:t>files</a:t>
              </a:r>
            </a:p>
          </p:txBody>
        </p:sp>
      </p:grpSp>
      <p:sp>
        <p:nvSpPr>
          <p:cNvPr id="18" name="Text Box 10">
            <a:extLst>
              <a:ext uri="{FF2B5EF4-FFF2-40B4-BE49-F238E27FC236}">
                <a16:creationId xmlns:a16="http://schemas.microsoft.com/office/drawing/2014/main" id="{8E68AA57-F123-4216-A5E3-12ED6D682D86}"/>
              </a:ext>
            </a:extLst>
          </p:cNvPr>
          <p:cNvSpPr txBox="1">
            <a:spLocks noChangeArrowheads="1"/>
          </p:cNvSpPr>
          <p:nvPr/>
        </p:nvSpPr>
        <p:spPr bwMode="auto">
          <a:xfrm>
            <a:off x="4801414" y="1258017"/>
            <a:ext cx="283462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latin typeface="Myriad Pro"/>
                <a:ea typeface="ＭＳ Ｐゴシック" charset="0"/>
                <a:cs typeface="ＭＳ Ｐゴシック" charset="0"/>
              </a:rPr>
              <a:t>&lt;source-directory&gt;</a:t>
            </a:r>
          </a:p>
        </p:txBody>
      </p:sp>
      <p:sp>
        <p:nvSpPr>
          <p:cNvPr id="19" name="Text Box 11">
            <a:extLst>
              <a:ext uri="{FF2B5EF4-FFF2-40B4-BE49-F238E27FC236}">
                <a16:creationId xmlns:a16="http://schemas.microsoft.com/office/drawing/2014/main" id="{728F0265-A814-408A-B605-6299122898EB}"/>
              </a:ext>
            </a:extLst>
          </p:cNvPr>
          <p:cNvSpPr txBox="1">
            <a:spLocks noChangeArrowheads="1"/>
          </p:cNvSpPr>
          <p:nvPr/>
        </p:nvSpPr>
        <p:spPr bwMode="auto">
          <a:xfrm>
            <a:off x="3438524" y="5122119"/>
            <a:ext cx="676877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latin typeface="Corbel" panose="020B0503020204020204" pitchFamily="34" charset="0"/>
                <a:ea typeface="ＭＳ Ｐゴシック" charset="0"/>
                <a:cs typeface="ＭＳ Ｐゴシック" charset="0"/>
              </a:rPr>
              <a:t>$docker build -t &lt;image-name&gt; &lt;</a:t>
            </a:r>
            <a:r>
              <a:rPr lang="en-US" sz="2400" dirty="0">
                <a:latin typeface="Myriad Pro"/>
                <a:ea typeface="ＭＳ Ｐゴシック" charset="0"/>
                <a:cs typeface="ＭＳ Ｐゴシック" charset="0"/>
              </a:rPr>
              <a:t>source-directory</a:t>
            </a:r>
            <a:r>
              <a:rPr lang="en-US" sz="2400" dirty="0">
                <a:latin typeface="Corbel" panose="020B0503020204020204" pitchFamily="34" charset="0"/>
                <a:ea typeface="ＭＳ Ｐゴシック" charset="0"/>
                <a:cs typeface="ＭＳ Ｐゴシック" charset="0"/>
              </a:rPr>
              <a:t>&gt;</a:t>
            </a:r>
          </a:p>
        </p:txBody>
      </p:sp>
    </p:spTree>
    <p:extLst>
      <p:ext uri="{BB962C8B-B14F-4D97-AF65-F5344CB8AC3E}">
        <p14:creationId xmlns:p14="http://schemas.microsoft.com/office/powerpoint/2010/main" val="2230963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8" y="173557"/>
            <a:ext cx="10701441" cy="940079"/>
          </a:xfrm>
        </p:spPr>
        <p:txBody>
          <a:bodyPr anchor="t">
            <a:normAutofit fontScale="90000"/>
          </a:bodyPr>
          <a:lstStyle/>
          <a:p>
            <a:r>
              <a:rPr lang="en-US" sz="4400" b="0" dirty="0">
                <a:latin typeface="Myriad Pro"/>
              </a:rPr>
              <a:t>Multiple commands in a single RUN Instruction</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884282"/>
            <a:ext cx="11065623" cy="2246769"/>
          </a:xfrm>
          <a:prstGeom prst="rect">
            <a:avLst/>
          </a:prstGeom>
        </p:spPr>
        <p:txBody>
          <a:bodyPr wrap="square">
            <a:spAutoFit/>
          </a:bodyPr>
          <a:lstStyle/>
          <a:p>
            <a:pPr marL="285750" indent="-285750" algn="just">
              <a:spcAft>
                <a:spcPts val="1200"/>
              </a:spcAft>
              <a:buFont typeface="Arial" panose="020B0604020202020204" pitchFamily="34" charset="0"/>
              <a:buChar char="•"/>
            </a:pPr>
            <a:r>
              <a:rPr lang="en-US" sz="2400" dirty="0">
                <a:latin typeface="Myriad Pro"/>
              </a:rPr>
              <a:t>Use shell syntax “&amp;&amp;” to combine multiple commands in a single RUN instruction</a:t>
            </a:r>
          </a:p>
          <a:p>
            <a:pPr marL="285750" indent="-285750" algn="just">
              <a:spcAft>
                <a:spcPts val="1200"/>
              </a:spcAft>
              <a:buFont typeface="Arial" panose="020B0604020202020204" pitchFamily="34" charset="0"/>
              <a:buChar char="•"/>
            </a:pPr>
            <a:r>
              <a:rPr lang="en-US" sz="2400" dirty="0">
                <a:latin typeface="Myriad Pro"/>
              </a:rPr>
              <a:t>Commands will all be run in the same container and committed as a new image at the end </a:t>
            </a:r>
          </a:p>
          <a:p>
            <a:pPr marL="285750" indent="-285750" algn="just">
              <a:spcAft>
                <a:spcPts val="1200"/>
              </a:spcAft>
              <a:buFont typeface="Arial" panose="020B0604020202020204" pitchFamily="34" charset="0"/>
              <a:buChar char="•"/>
            </a:pPr>
            <a:r>
              <a:rPr lang="en-US" sz="2400" dirty="0">
                <a:latin typeface="Myriad Pro"/>
              </a:rPr>
              <a:t>Reduces the number of image layers that are produced  </a:t>
            </a:r>
          </a:p>
        </p:txBody>
      </p:sp>
      <p:sp>
        <p:nvSpPr>
          <p:cNvPr id="3" name="Rectangle 2">
            <a:extLst>
              <a:ext uri="{FF2B5EF4-FFF2-40B4-BE49-F238E27FC236}">
                <a16:creationId xmlns:a16="http://schemas.microsoft.com/office/drawing/2014/main" id="{E80D0A58-6689-4DDD-96B3-4C168544CCEE}"/>
              </a:ext>
            </a:extLst>
          </p:cNvPr>
          <p:cNvSpPr/>
          <p:nvPr/>
        </p:nvSpPr>
        <p:spPr>
          <a:xfrm>
            <a:off x="981986" y="3414876"/>
            <a:ext cx="7714542" cy="2558842"/>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 Example of a comment</a:t>
            </a:r>
          </a:p>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FROM alpine : latest</a:t>
            </a:r>
          </a:p>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RUN </a:t>
            </a:r>
            <a:r>
              <a:rPr lang="en-US" sz="2400" dirty="0" err="1">
                <a:solidFill>
                  <a:srgbClr val="27005E"/>
                </a:solidFill>
                <a:latin typeface="Myriad Pro"/>
                <a:cs typeface="Arial" panose="020B0604020202020204" pitchFamily="34" charset="0"/>
              </a:rPr>
              <a:t>apk</a:t>
            </a:r>
            <a:r>
              <a:rPr lang="en-US" sz="2400" dirty="0">
                <a:solidFill>
                  <a:srgbClr val="27005E"/>
                </a:solidFill>
                <a:latin typeface="Myriad Pro"/>
                <a:cs typeface="Arial" panose="020B0604020202020204" pitchFamily="34" charset="0"/>
              </a:rPr>
              <a:t> update &amp;&amp; </a:t>
            </a:r>
            <a:r>
              <a:rPr lang="en-US" sz="2400" dirty="0" err="1">
                <a:solidFill>
                  <a:srgbClr val="27005E"/>
                </a:solidFill>
                <a:latin typeface="Myriad Pro"/>
                <a:cs typeface="Arial" panose="020B0604020202020204" pitchFamily="34" charset="0"/>
              </a:rPr>
              <a:t>apk</a:t>
            </a:r>
            <a:r>
              <a:rPr lang="en-US" sz="2400" dirty="0">
                <a:solidFill>
                  <a:srgbClr val="27005E"/>
                </a:solidFill>
                <a:latin typeface="Myriad Pro"/>
                <a:cs typeface="Arial" panose="020B0604020202020204" pitchFamily="34" charset="0"/>
              </a:rPr>
              <a:t> install –y\</a:t>
            </a:r>
          </a:p>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curl \</a:t>
            </a:r>
          </a:p>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vim\</a:t>
            </a:r>
          </a:p>
          <a:p>
            <a:pPr marL="0" indent="0" algn="l">
              <a:buFont typeface="Arial" panose="020B0604020202020204" pitchFamily="34" charset="0"/>
              <a:buNone/>
            </a:pPr>
            <a:r>
              <a:rPr lang="en-US" sz="2400" dirty="0">
                <a:solidFill>
                  <a:srgbClr val="27005E"/>
                </a:solidFill>
                <a:latin typeface="Myriad Pro"/>
                <a:cs typeface="Arial" panose="020B0604020202020204" pitchFamily="34" charset="0"/>
              </a:rPr>
              <a:t>openjdk-11-jdk</a:t>
            </a:r>
          </a:p>
        </p:txBody>
      </p:sp>
    </p:spTree>
    <p:extLst>
      <p:ext uri="{BB962C8B-B14F-4D97-AF65-F5344CB8AC3E}">
        <p14:creationId xmlns:p14="http://schemas.microsoft.com/office/powerpoint/2010/main" val="874031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err="1">
                <a:latin typeface="Corbel Light" panose="020B0303020204020204" pitchFamily="34" charset="0"/>
              </a:rPr>
              <a:t>Dockerfile</a:t>
            </a:r>
            <a:r>
              <a:rPr lang="en-US" sz="4400" dirty="0">
                <a:latin typeface="Corbel Light" panose="020B0303020204020204" pitchFamily="34" charset="0"/>
              </a:rPr>
              <a:t> Example – Python Application</a:t>
            </a:r>
          </a:p>
        </p:txBody>
      </p:sp>
      <p:pic>
        <p:nvPicPr>
          <p:cNvPr id="7" name="Content Placeholder 4">
            <a:extLst>
              <a:ext uri="{FF2B5EF4-FFF2-40B4-BE49-F238E27FC236}">
                <a16:creationId xmlns:a16="http://schemas.microsoft.com/office/drawing/2014/main" id="{7679600A-AACC-4C26-BB33-45085A3D68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3189" y="1055882"/>
            <a:ext cx="7175167" cy="4783444"/>
          </a:xfrm>
          <a:prstGeom prst="rect">
            <a:avLst/>
          </a:prstGeom>
        </p:spPr>
      </p:pic>
      <p:sp>
        <p:nvSpPr>
          <p:cNvPr id="5" name="Rectangle 4">
            <a:extLst>
              <a:ext uri="{FF2B5EF4-FFF2-40B4-BE49-F238E27FC236}">
                <a16:creationId xmlns:a16="http://schemas.microsoft.com/office/drawing/2014/main" id="{02D0F293-8821-4621-8DF9-ACDE06458171}"/>
              </a:ext>
            </a:extLst>
          </p:cNvPr>
          <p:cNvSpPr/>
          <p:nvPr/>
        </p:nvSpPr>
        <p:spPr>
          <a:xfrm>
            <a:off x="7930861" y="1338808"/>
            <a:ext cx="4004466" cy="3046988"/>
          </a:xfrm>
          <a:prstGeom prst="rect">
            <a:avLst/>
          </a:prstGeom>
        </p:spPr>
        <p:txBody>
          <a:bodyPr wrap="square">
            <a:spAutoFit/>
          </a:bodyPr>
          <a:lstStyle/>
          <a:p>
            <a:pPr marL="285750" indent="-285750" algn="just">
              <a:buFont typeface="Arial" panose="020B0604020202020204" pitchFamily="34" charset="0"/>
              <a:buChar char="•"/>
            </a:pPr>
            <a:r>
              <a:rPr lang="en-US" sz="2400" dirty="0">
                <a:latin typeface="Corbel" panose="020B0503020204020204" pitchFamily="34" charset="0"/>
              </a:rPr>
              <a:t>Instructions on how to build a Docker image</a:t>
            </a:r>
          </a:p>
          <a:p>
            <a:pPr marL="285750" indent="-285750" algn="just">
              <a:buFont typeface="Arial" panose="020B0604020202020204" pitchFamily="34" charset="0"/>
              <a:buChar char="•"/>
            </a:pPr>
            <a:endParaRPr lang="en-US" sz="2400" dirty="0">
              <a:latin typeface="Corbel" panose="020B0503020204020204" pitchFamily="34" charset="0"/>
            </a:endParaRPr>
          </a:p>
          <a:p>
            <a:pPr marL="285750" indent="-285750" algn="just">
              <a:buFont typeface="Arial" panose="020B0604020202020204" pitchFamily="34" charset="0"/>
              <a:buChar char="•"/>
            </a:pPr>
            <a:r>
              <a:rPr lang="en-US" sz="2400" dirty="0">
                <a:latin typeface="Corbel" panose="020B0503020204020204" pitchFamily="34" charset="0"/>
              </a:rPr>
              <a:t>Looks very similar to “native” commands</a:t>
            </a:r>
          </a:p>
          <a:p>
            <a:pPr marL="285750" indent="-285750" algn="just">
              <a:buFont typeface="Arial" panose="020B0604020202020204" pitchFamily="34" charset="0"/>
              <a:buChar char="•"/>
            </a:pPr>
            <a:endParaRPr lang="en-US" sz="2400" dirty="0">
              <a:latin typeface="Corbel" panose="020B0503020204020204" pitchFamily="34" charset="0"/>
            </a:endParaRPr>
          </a:p>
          <a:p>
            <a:pPr marL="285750" indent="-285750" algn="just">
              <a:buFont typeface="Arial" panose="020B0604020202020204" pitchFamily="34" charset="0"/>
              <a:buChar char="•"/>
            </a:pPr>
            <a:r>
              <a:rPr lang="en-US" sz="2400" dirty="0">
                <a:latin typeface="Corbel" panose="020B0503020204020204" pitchFamily="34" charset="0"/>
              </a:rPr>
              <a:t>Important to optimize your </a:t>
            </a:r>
            <a:r>
              <a:rPr lang="en-US" sz="2400" dirty="0" err="1">
                <a:latin typeface="Corbel" panose="020B0503020204020204" pitchFamily="34" charset="0"/>
              </a:rPr>
              <a:t>Dockerfile</a:t>
            </a:r>
            <a:endParaRPr lang="en-US" sz="2400" dirty="0">
              <a:latin typeface="Corbel" panose="020B0503020204020204" pitchFamily="34" charset="0"/>
            </a:endParaRPr>
          </a:p>
        </p:txBody>
      </p:sp>
    </p:spTree>
    <p:extLst>
      <p:ext uri="{BB962C8B-B14F-4D97-AF65-F5344CB8AC3E}">
        <p14:creationId xmlns:p14="http://schemas.microsoft.com/office/powerpoint/2010/main" val="131235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fontScale="90000"/>
          </a:bodyPr>
          <a:lstStyle/>
          <a:p>
            <a:r>
              <a:rPr lang="en-US" sz="4400" dirty="0">
                <a:latin typeface="Corbel Light" panose="020B0303020204020204" pitchFamily="34" charset="0"/>
              </a:rPr>
              <a:t>Docker Container Architecture – Image Layers</a:t>
            </a:r>
          </a:p>
        </p:txBody>
      </p:sp>
      <p:grpSp>
        <p:nvGrpSpPr>
          <p:cNvPr id="18" name="Shape 1074">
            <a:extLst>
              <a:ext uri="{FF2B5EF4-FFF2-40B4-BE49-F238E27FC236}">
                <a16:creationId xmlns:a16="http://schemas.microsoft.com/office/drawing/2014/main" id="{F530FF2F-9F0A-4048-81F0-1179D5B8BB26}"/>
              </a:ext>
            </a:extLst>
          </p:cNvPr>
          <p:cNvGrpSpPr/>
          <p:nvPr/>
        </p:nvGrpSpPr>
        <p:grpSpPr>
          <a:xfrm>
            <a:off x="3088104" y="1605320"/>
            <a:ext cx="6015792" cy="3438544"/>
            <a:chOff x="1097275" y="748443"/>
            <a:chExt cx="6015792" cy="3438544"/>
          </a:xfrm>
        </p:grpSpPr>
        <p:sp>
          <p:nvSpPr>
            <p:cNvPr id="19" name="Shape 1075">
              <a:extLst>
                <a:ext uri="{FF2B5EF4-FFF2-40B4-BE49-F238E27FC236}">
                  <a16:creationId xmlns:a16="http://schemas.microsoft.com/office/drawing/2014/main" id="{EE96FFDD-4C9B-46DD-8035-98ED7D5C9EF6}"/>
                </a:ext>
              </a:extLst>
            </p:cNvPr>
            <p:cNvSpPr/>
            <p:nvPr/>
          </p:nvSpPr>
          <p:spPr>
            <a:xfrm>
              <a:off x="1097276" y="3609473"/>
              <a:ext cx="6015790" cy="577515"/>
            </a:xfrm>
            <a:prstGeom prst="cube">
              <a:avLst>
                <a:gd name="adj" fmla="val 25000"/>
              </a:avLst>
            </a:prstGeom>
            <a:solidFill>
              <a:schemeClr val="accen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0" name="Shape 1076">
              <a:extLst>
                <a:ext uri="{FF2B5EF4-FFF2-40B4-BE49-F238E27FC236}">
                  <a16:creationId xmlns:a16="http://schemas.microsoft.com/office/drawing/2014/main" id="{172DF153-28F3-4F71-949D-5A9A30A7CD51}"/>
                </a:ext>
              </a:extLst>
            </p:cNvPr>
            <p:cNvSpPr txBox="1"/>
            <p:nvPr/>
          </p:nvSpPr>
          <p:spPr>
            <a:xfrm>
              <a:off x="1183907" y="3817655"/>
              <a:ext cx="5621154" cy="369332"/>
            </a:xfrm>
            <a:prstGeom prst="rect">
              <a:avLst/>
            </a:prstGeom>
            <a:solidFill>
              <a:srgbClr val="FFC000"/>
            </a:solidFill>
            <a:ln>
              <a:noFill/>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Kernel</a:t>
              </a:r>
            </a:p>
          </p:txBody>
        </p:sp>
        <p:sp>
          <p:nvSpPr>
            <p:cNvPr id="21" name="Shape 1077">
              <a:extLst>
                <a:ext uri="{FF2B5EF4-FFF2-40B4-BE49-F238E27FC236}">
                  <a16:creationId xmlns:a16="http://schemas.microsoft.com/office/drawing/2014/main" id="{FED2F775-F623-4F3A-BCBA-1E6C8B97F0FC}"/>
                </a:ext>
              </a:extLst>
            </p:cNvPr>
            <p:cNvSpPr/>
            <p:nvPr/>
          </p:nvSpPr>
          <p:spPr>
            <a:xfrm>
              <a:off x="1097276" y="3136049"/>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2" name="Shape 1078">
              <a:extLst>
                <a:ext uri="{FF2B5EF4-FFF2-40B4-BE49-F238E27FC236}">
                  <a16:creationId xmlns:a16="http://schemas.microsoft.com/office/drawing/2014/main" id="{DC123DE0-98AF-4200-92B4-31B7B5079404}"/>
                </a:ext>
              </a:extLst>
            </p:cNvPr>
            <p:cNvSpPr/>
            <p:nvPr/>
          </p:nvSpPr>
          <p:spPr>
            <a:xfrm>
              <a:off x="1097275" y="2662625"/>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8" name="Shape 1079">
              <a:extLst>
                <a:ext uri="{FF2B5EF4-FFF2-40B4-BE49-F238E27FC236}">
                  <a16:creationId xmlns:a16="http://schemas.microsoft.com/office/drawing/2014/main" id="{78E6FB63-3CB3-4E21-B76A-275650AB42F9}"/>
                </a:ext>
              </a:extLst>
            </p:cNvPr>
            <p:cNvSpPr/>
            <p:nvPr/>
          </p:nvSpPr>
          <p:spPr>
            <a:xfrm>
              <a:off x="1097275" y="2186975"/>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39" name="Shape 1080">
              <a:extLst>
                <a:ext uri="{FF2B5EF4-FFF2-40B4-BE49-F238E27FC236}">
                  <a16:creationId xmlns:a16="http://schemas.microsoft.com/office/drawing/2014/main" id="{BB91E3CD-BBC6-4DB4-8691-8440EC7D4DE3}"/>
                </a:ext>
              </a:extLst>
            </p:cNvPr>
            <p:cNvSpPr/>
            <p:nvPr/>
          </p:nvSpPr>
          <p:spPr>
            <a:xfrm>
              <a:off x="1097275" y="1711326"/>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0" name="Shape 1081">
              <a:extLst>
                <a:ext uri="{FF2B5EF4-FFF2-40B4-BE49-F238E27FC236}">
                  <a16:creationId xmlns:a16="http://schemas.microsoft.com/office/drawing/2014/main" id="{F7CD5536-A4C3-4C80-BCA7-1B2AFB807918}"/>
                </a:ext>
              </a:extLst>
            </p:cNvPr>
            <p:cNvSpPr/>
            <p:nvPr/>
          </p:nvSpPr>
          <p:spPr>
            <a:xfrm>
              <a:off x="1097275" y="1233366"/>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1" name="Shape 1082">
              <a:extLst>
                <a:ext uri="{FF2B5EF4-FFF2-40B4-BE49-F238E27FC236}">
                  <a16:creationId xmlns:a16="http://schemas.microsoft.com/office/drawing/2014/main" id="{26F91918-906C-4B41-8BD7-09EF5F2B3A45}"/>
                </a:ext>
              </a:extLst>
            </p:cNvPr>
            <p:cNvSpPr/>
            <p:nvPr/>
          </p:nvSpPr>
          <p:spPr>
            <a:xfrm>
              <a:off x="1097275" y="748443"/>
              <a:ext cx="6015790" cy="577515"/>
            </a:xfrm>
            <a:prstGeom prst="cube">
              <a:avLst>
                <a:gd name="adj" fmla="val 25000"/>
              </a:avLst>
            </a:prstGeom>
            <a:solidFill>
              <a:schemeClr val="accent2"/>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42" name="Shape 1083">
              <a:extLst>
                <a:ext uri="{FF2B5EF4-FFF2-40B4-BE49-F238E27FC236}">
                  <a16:creationId xmlns:a16="http://schemas.microsoft.com/office/drawing/2014/main" id="{B204E062-ACB9-492D-AA5E-C8D210A03F97}"/>
                </a:ext>
              </a:extLst>
            </p:cNvPr>
            <p:cNvSpPr txBox="1"/>
            <p:nvPr/>
          </p:nvSpPr>
          <p:spPr>
            <a:xfrm>
              <a:off x="1183907" y="3302603"/>
              <a:ext cx="5621154" cy="369332"/>
            </a:xfrm>
            <a:prstGeom prst="rect">
              <a:avLst/>
            </a:prstGeom>
            <a:solidFill>
              <a:schemeClr val="accent4">
                <a:lumMod val="75000"/>
              </a:schemeClr>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Alpine Linux</a:t>
              </a:r>
            </a:p>
          </p:txBody>
        </p:sp>
        <p:sp>
          <p:nvSpPr>
            <p:cNvPr id="43" name="Shape 1084">
              <a:extLst>
                <a:ext uri="{FF2B5EF4-FFF2-40B4-BE49-F238E27FC236}">
                  <a16:creationId xmlns:a16="http://schemas.microsoft.com/office/drawing/2014/main" id="{25520804-9362-46AE-9597-A55FE2E80A70}"/>
                </a:ext>
              </a:extLst>
            </p:cNvPr>
            <p:cNvSpPr txBox="1"/>
            <p:nvPr/>
          </p:nvSpPr>
          <p:spPr>
            <a:xfrm>
              <a:off x="1183907" y="2826952"/>
              <a:ext cx="5621154" cy="369332"/>
            </a:xfrm>
            <a:prstGeom prst="rect">
              <a:avLst/>
            </a:prstGeom>
            <a:solidFill>
              <a:schemeClr val="accent5"/>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Install Python and Pip</a:t>
              </a:r>
            </a:p>
          </p:txBody>
        </p:sp>
        <p:sp>
          <p:nvSpPr>
            <p:cNvPr id="44" name="Shape 1085">
              <a:extLst>
                <a:ext uri="{FF2B5EF4-FFF2-40B4-BE49-F238E27FC236}">
                  <a16:creationId xmlns:a16="http://schemas.microsoft.com/office/drawing/2014/main" id="{587381B1-0BAF-4D61-887B-C2C2F2D03637}"/>
                </a:ext>
              </a:extLst>
            </p:cNvPr>
            <p:cNvSpPr txBox="1"/>
            <p:nvPr/>
          </p:nvSpPr>
          <p:spPr>
            <a:xfrm>
              <a:off x="1183907" y="2353528"/>
              <a:ext cx="5621154" cy="369332"/>
            </a:xfrm>
            <a:prstGeom prst="rect">
              <a:avLst/>
            </a:prstGeom>
            <a:solidFill>
              <a:schemeClr val="accent6">
                <a:lumMod val="60000"/>
                <a:lumOff val="40000"/>
              </a:schemeClr>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Upgrade Pip</a:t>
              </a:r>
            </a:p>
          </p:txBody>
        </p:sp>
        <p:sp>
          <p:nvSpPr>
            <p:cNvPr id="45" name="Shape 1086">
              <a:extLst>
                <a:ext uri="{FF2B5EF4-FFF2-40B4-BE49-F238E27FC236}">
                  <a16:creationId xmlns:a16="http://schemas.microsoft.com/office/drawing/2014/main" id="{EB4A524D-AF70-4943-A00A-B76B1D1D917E}"/>
                </a:ext>
              </a:extLst>
            </p:cNvPr>
            <p:cNvSpPr txBox="1"/>
            <p:nvPr/>
          </p:nvSpPr>
          <p:spPr>
            <a:xfrm>
              <a:off x="1183907" y="1889936"/>
              <a:ext cx="5621100" cy="369300"/>
            </a:xfrm>
            <a:prstGeom prst="rect">
              <a:avLst/>
            </a:prstGeom>
            <a:solidFill>
              <a:srgbClr val="00B0F0"/>
            </a:solidFill>
            <a:ln>
              <a:noFill/>
            </a:ln>
          </p:spPr>
          <p:txBody>
            <a:bodyPr lIns="91425" tIns="45700" rIns="91425" bIns="45700" anchor="t" anchorCtr="0">
              <a:noAutofit/>
            </a:bodyPr>
            <a:lstStyle/>
            <a:p>
              <a:pPr marL="0" marR="0" lvl="0" indent="0" algn="ctr" rtl="0">
                <a:spcBef>
                  <a:spcPts val="0"/>
                </a:spcBef>
                <a:buSzPct val="25000"/>
                <a:buNone/>
              </a:pPr>
              <a:r>
                <a:rPr lang="en-US" sz="1800" dirty="0">
                  <a:solidFill>
                    <a:schemeClr val="dk1"/>
                  </a:solidFill>
                  <a:latin typeface="Arial"/>
                  <a:ea typeface="Arial"/>
                  <a:cs typeface="Arial"/>
                  <a:sym typeface="Arial"/>
                </a:rPr>
                <a:t>Copy Requirements</a:t>
              </a:r>
            </a:p>
          </p:txBody>
        </p:sp>
        <p:sp>
          <p:nvSpPr>
            <p:cNvPr id="46" name="Shape 1087">
              <a:extLst>
                <a:ext uri="{FF2B5EF4-FFF2-40B4-BE49-F238E27FC236}">
                  <a16:creationId xmlns:a16="http://schemas.microsoft.com/office/drawing/2014/main" id="{9E21A71F-28F8-45F4-95A6-A5470E7EBE34}"/>
                </a:ext>
              </a:extLst>
            </p:cNvPr>
            <p:cNvSpPr txBox="1"/>
            <p:nvPr/>
          </p:nvSpPr>
          <p:spPr>
            <a:xfrm>
              <a:off x="1183907" y="1398400"/>
              <a:ext cx="5621154" cy="369332"/>
            </a:xfrm>
            <a:prstGeom prst="rect">
              <a:avLst/>
            </a:prstGeom>
            <a:solidFill>
              <a:srgbClr val="92D050"/>
            </a:solid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Install Requirements</a:t>
              </a:r>
            </a:p>
          </p:txBody>
        </p:sp>
        <p:sp>
          <p:nvSpPr>
            <p:cNvPr id="47" name="Shape 1088">
              <a:extLst>
                <a:ext uri="{FF2B5EF4-FFF2-40B4-BE49-F238E27FC236}">
                  <a16:creationId xmlns:a16="http://schemas.microsoft.com/office/drawing/2014/main" id="{42F6377C-A8AA-4163-A5D3-3CEB7931E797}"/>
                </a:ext>
              </a:extLst>
            </p:cNvPr>
            <p:cNvSpPr txBox="1"/>
            <p:nvPr/>
          </p:nvSpPr>
          <p:spPr>
            <a:xfrm>
              <a:off x="1183907" y="947692"/>
              <a:ext cx="5621154"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a:solidFill>
                    <a:schemeClr val="dk1"/>
                  </a:solidFill>
                  <a:latin typeface="Arial"/>
                  <a:ea typeface="Arial"/>
                  <a:cs typeface="Arial"/>
                  <a:sym typeface="Arial"/>
                </a:rPr>
                <a:t>…</a:t>
              </a:r>
            </a:p>
          </p:txBody>
        </p:sp>
      </p:grpSp>
    </p:spTree>
    <p:extLst>
      <p:ext uri="{BB962C8B-B14F-4D97-AF65-F5344CB8AC3E}">
        <p14:creationId xmlns:p14="http://schemas.microsoft.com/office/powerpoint/2010/main" val="3773112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Viewing Image Layers and History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1296958"/>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 docker history command shows us the layers that make up an image</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See when each layer was created, its size and the command that was run</a:t>
            </a:r>
          </a:p>
        </p:txBody>
      </p:sp>
      <p:pic>
        <p:nvPicPr>
          <p:cNvPr id="2" name="Picture 1">
            <a:extLst>
              <a:ext uri="{FF2B5EF4-FFF2-40B4-BE49-F238E27FC236}">
                <a16:creationId xmlns:a16="http://schemas.microsoft.com/office/drawing/2014/main" id="{C6A64C88-11BA-42A9-BADB-D1F9580D8CFC}"/>
              </a:ext>
            </a:extLst>
          </p:cNvPr>
          <p:cNvPicPr>
            <a:picLocks noChangeAspect="1"/>
          </p:cNvPicPr>
          <p:nvPr/>
        </p:nvPicPr>
        <p:blipFill>
          <a:blip r:embed="rId3"/>
          <a:stretch>
            <a:fillRect/>
          </a:stretch>
        </p:blipFill>
        <p:spPr>
          <a:xfrm>
            <a:off x="510702" y="2809948"/>
            <a:ext cx="11170596" cy="2429222"/>
          </a:xfrm>
          <a:prstGeom prst="rect">
            <a:avLst/>
          </a:prstGeom>
        </p:spPr>
      </p:pic>
    </p:spTree>
    <p:extLst>
      <p:ext uri="{BB962C8B-B14F-4D97-AF65-F5344CB8AC3E}">
        <p14:creationId xmlns:p14="http://schemas.microsoft.com/office/powerpoint/2010/main" val="3433322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MAINTAINER Instruction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2004844"/>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Specifies who wrote the </a:t>
            </a:r>
            <a:r>
              <a:rPr lang="en-US" sz="2400" dirty="0" err="1">
                <a:latin typeface="Corbel" panose="020B0503020204020204" pitchFamily="34" charset="0"/>
              </a:rPr>
              <a:t>Dockerfile</a:t>
            </a:r>
            <a:endParaRPr lang="en-US" sz="2400" dirty="0">
              <a:latin typeface="Corbel" panose="020B0503020204020204" pitchFamily="34" charset="0"/>
            </a:endParaRP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Optional but best practice to include </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Usually placed straight after FROM instruction  </a:t>
            </a:r>
          </a:p>
        </p:txBody>
      </p:sp>
      <p:sp>
        <p:nvSpPr>
          <p:cNvPr id="5" name="Rectangle 4">
            <a:extLst>
              <a:ext uri="{FF2B5EF4-FFF2-40B4-BE49-F238E27FC236}">
                <a16:creationId xmlns:a16="http://schemas.microsoft.com/office/drawing/2014/main" id="{8E0ECDF1-3917-45E1-A6AD-DC9E06459EB0}"/>
              </a:ext>
            </a:extLst>
          </p:cNvPr>
          <p:cNvSpPr/>
          <p:nvPr/>
        </p:nvSpPr>
        <p:spPr>
          <a:xfrm>
            <a:off x="777196" y="3695923"/>
            <a:ext cx="10001050" cy="1790616"/>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buFont typeface="Arial" panose="020B0604020202020204" pitchFamily="34" charset="0"/>
              <a:buNone/>
            </a:pPr>
            <a:r>
              <a:rPr lang="en-US" sz="2400" dirty="0">
                <a:solidFill>
                  <a:srgbClr val="27005E"/>
                </a:solidFill>
                <a:latin typeface="Corbel" panose="020B0503020204020204" pitchFamily="34" charset="0"/>
                <a:cs typeface="Arial" panose="020B0604020202020204" pitchFamily="34" charset="0"/>
              </a:rPr>
              <a:t>Example: </a:t>
            </a:r>
          </a:p>
          <a:p>
            <a:pPr marL="0" indent="0" algn="l">
              <a:lnSpc>
                <a:spcPct val="200000"/>
              </a:lnSpc>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MAINTAINER Containerization Webinar &lt;chittibabuc@virtusa.com&gt; </a:t>
            </a:r>
          </a:p>
        </p:txBody>
      </p:sp>
    </p:spTree>
    <p:extLst>
      <p:ext uri="{BB962C8B-B14F-4D97-AF65-F5344CB8AC3E}">
        <p14:creationId xmlns:p14="http://schemas.microsoft.com/office/powerpoint/2010/main" val="1707041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CMD Instruction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3051285"/>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CMD defines a default command to execute when a container is created </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Shell format and EXEC format</a:t>
            </a:r>
          </a:p>
          <a:p>
            <a:pPr marL="285750" indent="-285750" algn="just">
              <a:spcAft>
                <a:spcPts val="1200"/>
              </a:spcAft>
              <a:buFont typeface="Arial" panose="020B0604020202020204" pitchFamily="34" charset="0"/>
              <a:buChar char="•"/>
            </a:pPr>
            <a:r>
              <a:rPr lang="en-US" sz="2400" dirty="0">
                <a:latin typeface="Corbel" panose="020B0503020204020204" pitchFamily="34" charset="0"/>
              </a:rPr>
              <a:t>Can only be specified once in a </a:t>
            </a:r>
            <a:r>
              <a:rPr lang="en-US" sz="2400" dirty="0" err="1">
                <a:latin typeface="Corbel" panose="020B0503020204020204" pitchFamily="34" charset="0"/>
              </a:rPr>
              <a:t>Dockerfile</a:t>
            </a:r>
            <a:r>
              <a:rPr lang="en-US" sz="2400" dirty="0">
                <a:latin typeface="Corbel" panose="020B0503020204020204" pitchFamily="34" charset="0"/>
              </a:rPr>
              <a:t> </a:t>
            </a:r>
          </a:p>
          <a:p>
            <a:pPr algn="just">
              <a:spcAft>
                <a:spcPts val="1200"/>
              </a:spcAft>
            </a:pPr>
            <a:r>
              <a:rPr lang="en-US" sz="2400" dirty="0">
                <a:latin typeface="Corbel" panose="020B0503020204020204" pitchFamily="34" charset="0"/>
              </a:rPr>
              <a:t>      -  If specified multiple times, the last CMD instruction is executed </a:t>
            </a:r>
          </a:p>
          <a:p>
            <a:pPr marL="342900" indent="-342900" algn="just">
              <a:lnSpc>
                <a:spcPct val="150000"/>
              </a:lnSpc>
              <a:spcAft>
                <a:spcPts val="1200"/>
              </a:spcAft>
              <a:buFont typeface="Arial" panose="020B0604020202020204" pitchFamily="34" charset="0"/>
              <a:buChar char="•"/>
            </a:pPr>
            <a:r>
              <a:rPr lang="en-US" sz="2400" dirty="0">
                <a:latin typeface="Corbel" panose="020B0503020204020204" pitchFamily="34" charset="0"/>
              </a:rPr>
              <a:t>can be overridden by the explicit argument when providing docker run command</a:t>
            </a:r>
          </a:p>
        </p:txBody>
      </p:sp>
      <p:sp>
        <p:nvSpPr>
          <p:cNvPr id="5" name="Rectangle 4">
            <a:extLst>
              <a:ext uri="{FF2B5EF4-FFF2-40B4-BE49-F238E27FC236}">
                <a16:creationId xmlns:a16="http://schemas.microsoft.com/office/drawing/2014/main" id="{8E0ECDF1-3917-45E1-A6AD-DC9E06459EB0}"/>
              </a:ext>
            </a:extLst>
          </p:cNvPr>
          <p:cNvSpPr/>
          <p:nvPr/>
        </p:nvSpPr>
        <p:spPr>
          <a:xfrm>
            <a:off x="971750" y="4162712"/>
            <a:ext cx="7510769" cy="1841923"/>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Shell Format</a:t>
            </a:r>
          </a:p>
          <a:p>
            <a:pPr marL="0" indent="0" algn="l">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CMD ping 127.0.0.1 –c 30 </a:t>
            </a:r>
          </a:p>
          <a:p>
            <a:pPr marL="0" indent="0" algn="l">
              <a:buFont typeface="Arial" panose="020B0604020202020204" pitchFamily="34" charset="0"/>
              <a:buNone/>
            </a:pPr>
            <a:endParaRPr lang="en-US" sz="2000" dirty="0">
              <a:solidFill>
                <a:srgbClr val="27005E"/>
              </a:solidFill>
              <a:latin typeface="Arial" panose="020B0604020202020204" pitchFamily="34" charset="0"/>
              <a:cs typeface="Arial" panose="020B0604020202020204" pitchFamily="34" charset="0"/>
            </a:endParaRPr>
          </a:p>
          <a:p>
            <a:pPr marL="0" indent="0" algn="l">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EXEC format </a:t>
            </a:r>
          </a:p>
          <a:p>
            <a:pPr marL="0" indent="0" algn="l">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CMD [“ping” , “127.0.0.1” , “-c”  , “30”]</a:t>
            </a:r>
          </a:p>
        </p:txBody>
      </p:sp>
    </p:spTree>
    <p:extLst>
      <p:ext uri="{BB962C8B-B14F-4D97-AF65-F5344CB8AC3E}">
        <p14:creationId xmlns:p14="http://schemas.microsoft.com/office/powerpoint/2010/main" val="2928850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Why Docker?</a:t>
            </a:r>
          </a:p>
        </p:txBody>
      </p:sp>
      <p:pic>
        <p:nvPicPr>
          <p:cNvPr id="2" name="Picture 1">
            <a:extLst>
              <a:ext uri="{FF2B5EF4-FFF2-40B4-BE49-F238E27FC236}">
                <a16:creationId xmlns:a16="http://schemas.microsoft.com/office/drawing/2014/main" id="{B530154E-5D35-4687-860B-7D3189547FD0}"/>
              </a:ext>
            </a:extLst>
          </p:cNvPr>
          <p:cNvPicPr>
            <a:picLocks noChangeAspect="1"/>
          </p:cNvPicPr>
          <p:nvPr/>
        </p:nvPicPr>
        <p:blipFill>
          <a:blip r:embed="rId3"/>
          <a:stretch>
            <a:fillRect/>
          </a:stretch>
        </p:blipFill>
        <p:spPr>
          <a:xfrm>
            <a:off x="563189" y="1107902"/>
            <a:ext cx="6977297" cy="4642196"/>
          </a:xfrm>
          <a:prstGeom prst="rect">
            <a:avLst/>
          </a:prstGeom>
        </p:spPr>
      </p:pic>
      <p:sp>
        <p:nvSpPr>
          <p:cNvPr id="4" name="TextBox 3">
            <a:extLst>
              <a:ext uri="{FF2B5EF4-FFF2-40B4-BE49-F238E27FC236}">
                <a16:creationId xmlns:a16="http://schemas.microsoft.com/office/drawing/2014/main" id="{089A7828-21E6-4CBD-A4EF-3FC310F6687B}"/>
              </a:ext>
            </a:extLst>
          </p:cNvPr>
          <p:cNvSpPr txBox="1"/>
          <p:nvPr/>
        </p:nvSpPr>
        <p:spPr>
          <a:xfrm>
            <a:off x="7540487" y="1113636"/>
            <a:ext cx="4571999" cy="1969770"/>
          </a:xfrm>
          <a:prstGeom prst="rect">
            <a:avLst/>
          </a:prstGeom>
          <a:noFill/>
        </p:spPr>
        <p:txBody>
          <a:bodyPr wrap="square" rtlCol="0">
            <a:spAutoFit/>
          </a:bodyPr>
          <a:lstStyle/>
          <a:p>
            <a:pPr marL="0" indent="0" algn="l">
              <a:buFont typeface="Arial" panose="020B0604020202020204" pitchFamily="34" charset="0"/>
              <a:buNone/>
            </a:pPr>
            <a:r>
              <a:rPr lang="en-US" dirty="0">
                <a:latin typeface="Myriad Pro"/>
              </a:rPr>
              <a:t>Build</a:t>
            </a:r>
            <a:r>
              <a:rPr lang="en-US" dirty="0">
                <a:latin typeface="Corbel" panose="020B0503020204020204" pitchFamily="34" charset="0"/>
              </a:rPr>
              <a:t>: Package your application in a container </a:t>
            </a:r>
          </a:p>
          <a:p>
            <a:pPr marL="0" indent="0" algn="l">
              <a:buFont typeface="Arial" panose="020B0604020202020204" pitchFamily="34" charset="0"/>
              <a:buNone/>
            </a:pP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Ship: Move that container from one machine to another.</a:t>
            </a:r>
          </a:p>
          <a:p>
            <a:pPr marL="0" indent="0" algn="l">
              <a:buFont typeface="Arial" panose="020B0604020202020204" pitchFamily="34" charset="0"/>
              <a:buNone/>
            </a:pP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Run: Execute Container (i.e., Your Application)</a:t>
            </a:r>
          </a:p>
          <a:p>
            <a:pPr marL="0" indent="0" algn="l">
              <a:buFont typeface="Arial" panose="020B0604020202020204" pitchFamily="34" charset="0"/>
              <a:buNone/>
            </a:pPr>
            <a:r>
              <a:rPr lang="en-US" sz="1400" dirty="0"/>
              <a:t> </a:t>
            </a:r>
          </a:p>
        </p:txBody>
      </p:sp>
    </p:spTree>
    <p:extLst>
      <p:ext uri="{BB962C8B-B14F-4D97-AF65-F5344CB8AC3E}">
        <p14:creationId xmlns:p14="http://schemas.microsoft.com/office/powerpoint/2010/main" val="1222237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ENTRYPOINT Instruction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2897396"/>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Defines the command that will run when a container is executed </a:t>
            </a:r>
          </a:p>
          <a:p>
            <a:pPr marL="285750" indent="-285750" algn="just">
              <a:spcAft>
                <a:spcPts val="1200"/>
              </a:spcAft>
              <a:buFont typeface="Arial" panose="020B0604020202020204" pitchFamily="34" charset="0"/>
              <a:buChar char="•"/>
            </a:pPr>
            <a:r>
              <a:rPr lang="en-US" sz="2400" dirty="0">
                <a:latin typeface="Corbel" panose="020B0503020204020204" pitchFamily="34" charset="0"/>
              </a:rPr>
              <a:t>Run time arguments and CMD instruction are passed as parameters to ENTRYPOINT instruction</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Shell and EXEC format</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Containers essentially runs as an executable </a:t>
            </a:r>
          </a:p>
        </p:txBody>
      </p:sp>
      <p:sp>
        <p:nvSpPr>
          <p:cNvPr id="5" name="Rectangle 4">
            <a:extLst>
              <a:ext uri="{FF2B5EF4-FFF2-40B4-BE49-F238E27FC236}">
                <a16:creationId xmlns:a16="http://schemas.microsoft.com/office/drawing/2014/main" id="{8E0ECDF1-3917-45E1-A6AD-DC9E06459EB0}"/>
              </a:ext>
            </a:extLst>
          </p:cNvPr>
          <p:cNvSpPr/>
          <p:nvPr/>
        </p:nvSpPr>
        <p:spPr>
          <a:xfrm>
            <a:off x="971750" y="4162712"/>
            <a:ext cx="7510769" cy="767073"/>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ENTRYPOINT [“PING”]</a:t>
            </a:r>
          </a:p>
        </p:txBody>
      </p:sp>
    </p:spTree>
    <p:extLst>
      <p:ext uri="{BB962C8B-B14F-4D97-AF65-F5344CB8AC3E}">
        <p14:creationId xmlns:p14="http://schemas.microsoft.com/office/powerpoint/2010/main" val="3100468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err="1">
                <a:latin typeface="Corbel Light" panose="020B0303020204020204" pitchFamily="34" charset="0"/>
              </a:rPr>
              <a:t>Overridding</a:t>
            </a:r>
            <a:r>
              <a:rPr lang="en-US" sz="4400" dirty="0">
                <a:latin typeface="Corbel Light" panose="020B0303020204020204" pitchFamily="34" charset="0"/>
              </a:rPr>
              <a:t> ENTRYPOINT Instruction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2558842"/>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Specifying parameter during docker run will result in your parameters being used as arguments for the ENTRY POINT Command </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To override the command specified by ENTRYPOINT, use the –</a:t>
            </a:r>
            <a:r>
              <a:rPr lang="en-US" sz="2400" dirty="0" err="1">
                <a:latin typeface="Corbel" panose="020B0503020204020204" pitchFamily="34" charset="0"/>
              </a:rPr>
              <a:t>entrypoint</a:t>
            </a:r>
            <a:r>
              <a:rPr lang="en-US" sz="2400" dirty="0">
                <a:latin typeface="Corbel" panose="020B0503020204020204" pitchFamily="34" charset="0"/>
              </a:rPr>
              <a:t> flag</a:t>
            </a:r>
          </a:p>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Useful for troubleshooting your images   </a:t>
            </a:r>
          </a:p>
        </p:txBody>
      </p:sp>
      <p:sp>
        <p:nvSpPr>
          <p:cNvPr id="5" name="Rectangle 4">
            <a:extLst>
              <a:ext uri="{FF2B5EF4-FFF2-40B4-BE49-F238E27FC236}">
                <a16:creationId xmlns:a16="http://schemas.microsoft.com/office/drawing/2014/main" id="{8E0ECDF1-3917-45E1-A6AD-DC9E06459EB0}"/>
              </a:ext>
            </a:extLst>
          </p:cNvPr>
          <p:cNvSpPr/>
          <p:nvPr/>
        </p:nvSpPr>
        <p:spPr>
          <a:xfrm>
            <a:off x="777196" y="3695923"/>
            <a:ext cx="10001050" cy="1790616"/>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buFont typeface="Arial" panose="020B0604020202020204" pitchFamily="34" charset="0"/>
              <a:buNone/>
            </a:pPr>
            <a:r>
              <a:rPr lang="en-US" sz="2400" dirty="0">
                <a:solidFill>
                  <a:srgbClr val="27005E"/>
                </a:solidFill>
                <a:latin typeface="Corbel" panose="020B0503020204020204" pitchFamily="34" charset="0"/>
                <a:cs typeface="Arial" panose="020B0604020202020204" pitchFamily="34" charset="0"/>
              </a:rPr>
              <a:t>Run a container using the image “</a:t>
            </a:r>
            <a:r>
              <a:rPr lang="en-US" sz="2400" dirty="0" err="1">
                <a:solidFill>
                  <a:srgbClr val="27005E"/>
                </a:solidFill>
                <a:latin typeface="Corbel" panose="020B0503020204020204" pitchFamily="34" charset="0"/>
                <a:cs typeface="Arial" panose="020B0604020202020204" pitchFamily="34" charset="0"/>
              </a:rPr>
              <a:t>myimage</a:t>
            </a:r>
            <a:r>
              <a:rPr lang="en-US" sz="2400" dirty="0">
                <a:solidFill>
                  <a:srgbClr val="27005E"/>
                </a:solidFill>
                <a:latin typeface="Corbel" panose="020B0503020204020204" pitchFamily="34" charset="0"/>
                <a:cs typeface="Arial" panose="020B0604020202020204" pitchFamily="34" charset="0"/>
              </a:rPr>
              <a:t>” and specify to run a bash terminal instead of the program specified in the image ENTRYPOINT instruction </a:t>
            </a:r>
          </a:p>
          <a:p>
            <a:pPr marL="0" indent="0" algn="l">
              <a:lnSpc>
                <a:spcPct val="200000"/>
              </a:lnSpc>
              <a:buFont typeface="Arial" panose="020B0604020202020204" pitchFamily="34" charset="0"/>
              <a:buNone/>
            </a:pPr>
            <a:r>
              <a:rPr lang="en-US" sz="2000" dirty="0">
                <a:solidFill>
                  <a:srgbClr val="27005E"/>
                </a:solidFill>
                <a:latin typeface="Arial" panose="020B0604020202020204" pitchFamily="34" charset="0"/>
                <a:cs typeface="Arial" panose="020B0604020202020204" pitchFamily="34" charset="0"/>
              </a:rPr>
              <a:t>$ docker run –it –</a:t>
            </a:r>
            <a:r>
              <a:rPr lang="en-US" sz="2000" dirty="0" err="1">
                <a:solidFill>
                  <a:srgbClr val="27005E"/>
                </a:solidFill>
                <a:latin typeface="Arial" panose="020B0604020202020204" pitchFamily="34" charset="0"/>
                <a:cs typeface="Arial" panose="020B0604020202020204" pitchFamily="34" charset="0"/>
              </a:rPr>
              <a:t>entrypoint</a:t>
            </a:r>
            <a:r>
              <a:rPr lang="en-US" sz="2000" dirty="0">
                <a:solidFill>
                  <a:srgbClr val="27005E"/>
                </a:solidFill>
                <a:latin typeface="Arial" panose="020B0604020202020204" pitchFamily="34" charset="0"/>
                <a:cs typeface="Arial" panose="020B0604020202020204" pitchFamily="34" charset="0"/>
              </a:rPr>
              <a:t> bash </a:t>
            </a:r>
            <a:r>
              <a:rPr lang="en-US" sz="2000" dirty="0" err="1">
                <a:solidFill>
                  <a:srgbClr val="27005E"/>
                </a:solidFill>
                <a:latin typeface="Arial" panose="020B0604020202020204" pitchFamily="34" charset="0"/>
                <a:cs typeface="Arial" panose="020B0604020202020204" pitchFamily="34" charset="0"/>
              </a:rPr>
              <a:t>myimage</a:t>
            </a:r>
            <a:endParaRPr lang="en-US" sz="2000" dirty="0">
              <a:solidFill>
                <a:srgbClr val="27005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2806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Mount a Volume </a:t>
            </a:r>
          </a:p>
        </p:txBody>
      </p:sp>
      <p:sp>
        <p:nvSpPr>
          <p:cNvPr id="20" name="Rectangle 19">
            <a:extLst>
              <a:ext uri="{FF2B5EF4-FFF2-40B4-BE49-F238E27FC236}">
                <a16:creationId xmlns:a16="http://schemas.microsoft.com/office/drawing/2014/main" id="{AFC01CCA-55B7-4CD2-AA69-6A24F3D43A29}"/>
              </a:ext>
            </a:extLst>
          </p:cNvPr>
          <p:cNvSpPr/>
          <p:nvPr/>
        </p:nvSpPr>
        <p:spPr>
          <a:xfrm>
            <a:off x="563189" y="1102973"/>
            <a:ext cx="10701441" cy="2954655"/>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en-US" sz="2400" dirty="0">
                <a:latin typeface="Corbel" panose="020B0503020204020204" pitchFamily="34" charset="0"/>
              </a:rPr>
              <a:t>Volumes can be mounted when running a container </a:t>
            </a:r>
          </a:p>
          <a:p>
            <a:pPr marL="285750" indent="-285750" algn="just">
              <a:buFont typeface="Arial" panose="020B0604020202020204" pitchFamily="34" charset="0"/>
              <a:buChar char="•"/>
            </a:pPr>
            <a:r>
              <a:rPr lang="en-US" sz="2400" dirty="0">
                <a:latin typeface="Corbel" panose="020B0503020204020204" pitchFamily="34" charset="0"/>
              </a:rPr>
              <a:t>Use the –v option on docker run command and specify the name of the volume and the mount path </a:t>
            </a:r>
          </a:p>
          <a:p>
            <a:pPr algn="just"/>
            <a:r>
              <a:rPr lang="en-US" sz="2400" dirty="0">
                <a:latin typeface="Corbel" panose="020B0503020204020204" pitchFamily="34" charset="0"/>
              </a:rPr>
              <a:t>     Syntax--&gt;  docker run –v &lt;name&gt;:&lt;path&gt; ..</a:t>
            </a:r>
          </a:p>
          <a:p>
            <a:pPr marL="342900" indent="-342900" algn="just">
              <a:spcBef>
                <a:spcPts val="1200"/>
              </a:spcBef>
              <a:buFont typeface="Arial" panose="020B0604020202020204" pitchFamily="34" charset="0"/>
              <a:buChar char="•"/>
            </a:pPr>
            <a:r>
              <a:rPr lang="en-US" sz="2400" dirty="0">
                <a:latin typeface="Corbel" panose="020B0503020204020204" pitchFamily="34" charset="0"/>
              </a:rPr>
              <a:t>Path is the container folder where you want to mount the volume </a:t>
            </a:r>
          </a:p>
          <a:p>
            <a:pPr marL="342900" indent="-342900" algn="just">
              <a:spcBef>
                <a:spcPts val="1200"/>
              </a:spcBef>
              <a:buFont typeface="Arial" panose="020B0604020202020204" pitchFamily="34" charset="0"/>
              <a:buChar char="•"/>
            </a:pPr>
            <a:r>
              <a:rPr lang="en-US" sz="2400" dirty="0">
                <a:latin typeface="Corbel" panose="020B0503020204020204" pitchFamily="34" charset="0"/>
              </a:rPr>
              <a:t>Can mount multiple volumes by using the –v option multiple times </a:t>
            </a:r>
          </a:p>
        </p:txBody>
      </p:sp>
      <p:sp>
        <p:nvSpPr>
          <p:cNvPr id="5" name="Rectangle 4">
            <a:extLst>
              <a:ext uri="{FF2B5EF4-FFF2-40B4-BE49-F238E27FC236}">
                <a16:creationId xmlns:a16="http://schemas.microsoft.com/office/drawing/2014/main" id="{8E0ECDF1-3917-45E1-A6AD-DC9E06459EB0}"/>
              </a:ext>
            </a:extLst>
          </p:cNvPr>
          <p:cNvSpPr/>
          <p:nvPr/>
        </p:nvSpPr>
        <p:spPr>
          <a:xfrm>
            <a:off x="777196" y="4115770"/>
            <a:ext cx="10001050" cy="2109932"/>
          </a:xfrm>
          <a:prstGeom prst="rect">
            <a:avLst/>
          </a:prstGeom>
          <a:solidFill>
            <a:schemeClr val="accent3">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just">
              <a:lnSpc>
                <a:spcPct val="150000"/>
              </a:lnSpc>
              <a:buFont typeface="Arial" panose="020B0604020202020204" pitchFamily="34" charset="0"/>
              <a:buNone/>
            </a:pPr>
            <a:r>
              <a:rPr lang="en-US" sz="2400" dirty="0">
                <a:solidFill>
                  <a:srgbClr val="27005E"/>
                </a:solidFill>
                <a:latin typeface="Corbel" panose="020B0503020204020204" pitchFamily="34" charset="0"/>
                <a:cs typeface="Arial" panose="020B0604020202020204" pitchFamily="34" charset="0"/>
              </a:rPr>
              <a:t>Execute a new container and mount the volume test1 in the folder /new/test1</a:t>
            </a:r>
          </a:p>
          <a:p>
            <a:pPr>
              <a:lnSpc>
                <a:spcPct val="150000"/>
              </a:lnSpc>
            </a:pPr>
            <a:r>
              <a:rPr lang="en-US" sz="2000" dirty="0">
                <a:solidFill>
                  <a:srgbClr val="27005E"/>
                </a:solidFill>
                <a:latin typeface="Arial" panose="020B0604020202020204" pitchFamily="34" charset="0"/>
                <a:cs typeface="Arial" panose="020B0604020202020204" pitchFamily="34" charset="0"/>
              </a:rPr>
              <a:t>$ docker run –it –v test1:/new/test1 ubuntu : 19.04</a:t>
            </a:r>
          </a:p>
          <a:p>
            <a:pPr>
              <a:lnSpc>
                <a:spcPct val="150000"/>
              </a:lnSpc>
            </a:pPr>
            <a:r>
              <a:rPr lang="en-US" sz="2400" dirty="0">
                <a:solidFill>
                  <a:srgbClr val="27005E"/>
                </a:solidFill>
                <a:latin typeface="Corbel" panose="020B0503020204020204" pitchFamily="34" charset="0"/>
                <a:cs typeface="Arial" panose="020B0604020202020204" pitchFamily="34" charset="0"/>
              </a:rPr>
              <a:t>Example of mounting multiple volumes </a:t>
            </a:r>
          </a:p>
          <a:p>
            <a:pPr>
              <a:lnSpc>
                <a:spcPct val="150000"/>
              </a:lnSpc>
            </a:pPr>
            <a:r>
              <a:rPr lang="en-US" sz="2000" dirty="0">
                <a:solidFill>
                  <a:srgbClr val="27005E"/>
                </a:solidFill>
                <a:latin typeface="Arial" panose="020B0604020202020204" pitchFamily="34" charset="0"/>
                <a:cs typeface="Arial" panose="020B0604020202020204" pitchFamily="34" charset="0"/>
              </a:rPr>
              <a:t>$ docker run –it –v test1:/new/test1 –v test2:/new/test2 </a:t>
            </a:r>
            <a:r>
              <a:rPr lang="en-US" sz="2000" dirty="0" err="1">
                <a:solidFill>
                  <a:srgbClr val="27005E"/>
                </a:solidFill>
                <a:latin typeface="Arial" panose="020B0604020202020204" pitchFamily="34" charset="0"/>
                <a:cs typeface="Arial" panose="020B0604020202020204" pitchFamily="34" charset="0"/>
              </a:rPr>
              <a:t>ngnix</a:t>
            </a:r>
            <a:endParaRPr lang="en-US" sz="2000" dirty="0">
              <a:solidFill>
                <a:srgbClr val="27005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7834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Some Docker Basic Commands</a:t>
            </a:r>
          </a:p>
        </p:txBody>
      </p:sp>
      <p:sp>
        <p:nvSpPr>
          <p:cNvPr id="10" name="Content Placeholder 2">
            <a:extLst>
              <a:ext uri="{FF2B5EF4-FFF2-40B4-BE49-F238E27FC236}">
                <a16:creationId xmlns:a16="http://schemas.microsoft.com/office/drawing/2014/main" id="{FCC6C8F7-6B28-400B-AED3-8B40CB65D8F3}"/>
              </a:ext>
            </a:extLst>
          </p:cNvPr>
          <p:cNvSpPr>
            <a:spLocks noGrp="1"/>
          </p:cNvSpPr>
          <p:nvPr>
            <p:ph idx="1"/>
          </p:nvPr>
        </p:nvSpPr>
        <p:spPr>
          <a:xfrm>
            <a:off x="698689" y="911191"/>
            <a:ext cx="10794622" cy="5554924"/>
          </a:xfrm>
          <a:prstGeom prst="rect">
            <a:avLst/>
          </a:prstGeom>
        </p:spPr>
        <p:txBody>
          <a:bodyPr>
            <a:noAutofit/>
          </a:bodyPr>
          <a:lstStyle/>
          <a:p>
            <a:pPr marL="0" indent="0">
              <a:lnSpc>
                <a:spcPct val="200000"/>
              </a:lnSpc>
              <a:buNone/>
            </a:pPr>
            <a:r>
              <a:rPr lang="en-US" sz="1800" dirty="0">
                <a:latin typeface="Corbel" panose="020B0503020204020204" pitchFamily="34" charset="0"/>
                <a:ea typeface="Consolas" charset="0"/>
                <a:cs typeface="Consolas" charset="0"/>
              </a:rPr>
              <a:t>$ </a:t>
            </a:r>
            <a:r>
              <a:rPr lang="en-US" sz="1800" dirty="0">
                <a:latin typeface="Corbel" panose="020B0503020204020204" pitchFamily="34" charset="0"/>
              </a:rPr>
              <a:t>docker pull mikegcoleman/catweb:1.0</a:t>
            </a:r>
            <a:br>
              <a:rPr lang="en-US" sz="1800" dirty="0">
                <a:latin typeface="Corbel" panose="020B0503020204020204" pitchFamily="34" charset="0"/>
              </a:rPr>
            </a:br>
            <a:r>
              <a:rPr lang="en-US" sz="1800" dirty="0">
                <a:latin typeface="Corbel" panose="020B0503020204020204" pitchFamily="34" charset="0"/>
              </a:rPr>
              <a:t>$ docker images</a:t>
            </a:r>
            <a:br>
              <a:rPr lang="en-US" sz="1800" dirty="0">
                <a:latin typeface="Corbel" panose="020B0503020204020204" pitchFamily="34" charset="0"/>
              </a:rPr>
            </a:br>
            <a:r>
              <a:rPr lang="en-US" sz="1800" dirty="0">
                <a:latin typeface="Corbel" panose="020B0503020204020204" pitchFamily="34" charset="0"/>
              </a:rPr>
              <a:t>$ docker run –d –p 5000:5000 –-name catweb mikegcoleman/</a:t>
            </a:r>
            <a:r>
              <a:rPr lang="en-US" sz="1800" dirty="0" err="1">
                <a:latin typeface="Corbel" panose="020B0503020204020204" pitchFamily="34" charset="0"/>
              </a:rPr>
              <a:t>catweb:latest</a:t>
            </a:r>
            <a:br>
              <a:rPr lang="en-US" sz="1800" dirty="0">
                <a:latin typeface="Corbel" panose="020B0503020204020204" pitchFamily="34" charset="0"/>
              </a:rPr>
            </a:br>
            <a:r>
              <a:rPr lang="en-US" sz="1800" dirty="0">
                <a:latin typeface="Corbel" panose="020B0503020204020204" pitchFamily="34" charset="0"/>
              </a:rPr>
              <a:t>$ docker </a:t>
            </a:r>
            <a:r>
              <a:rPr lang="en-US" sz="1800" dirty="0" err="1">
                <a:latin typeface="Corbel" panose="020B0503020204020204" pitchFamily="34" charset="0"/>
              </a:rPr>
              <a:t>ps</a:t>
            </a:r>
            <a:r>
              <a:rPr lang="en-US" sz="1800" dirty="0">
                <a:latin typeface="Corbel" panose="020B0503020204020204" pitchFamily="34" charset="0"/>
              </a:rPr>
              <a:t> -a</a:t>
            </a:r>
            <a:br>
              <a:rPr lang="en-US" sz="1800" dirty="0">
                <a:latin typeface="Corbel" panose="020B0503020204020204" pitchFamily="34" charset="0"/>
              </a:rPr>
            </a:br>
            <a:r>
              <a:rPr lang="en-US" sz="1800" dirty="0">
                <a:latin typeface="Corbel" panose="020B0503020204020204" pitchFamily="34" charset="0"/>
              </a:rPr>
              <a:t>$ docker stop catweb (or &lt;container id&gt;)</a:t>
            </a:r>
            <a:br>
              <a:rPr lang="en-US" sz="1800" dirty="0">
                <a:latin typeface="Corbel" panose="020B0503020204020204" pitchFamily="34" charset="0"/>
              </a:rPr>
            </a:br>
            <a:r>
              <a:rPr lang="en-US" sz="1800" dirty="0">
                <a:latin typeface="Corbel" panose="020B0503020204020204" pitchFamily="34" charset="0"/>
              </a:rPr>
              <a:t>$ docker rm catweb (or &lt;container id&gt;)</a:t>
            </a:r>
            <a:br>
              <a:rPr lang="en-US" sz="1800" dirty="0">
                <a:latin typeface="Corbel" panose="020B0503020204020204" pitchFamily="34" charset="0"/>
              </a:rPr>
            </a:br>
            <a:r>
              <a:rPr lang="en-US" sz="1800" dirty="0">
                <a:latin typeface="Corbel" panose="020B0503020204020204" pitchFamily="34" charset="0"/>
              </a:rPr>
              <a:t>$ docker </a:t>
            </a:r>
            <a:r>
              <a:rPr lang="en-US" sz="1800" dirty="0" err="1">
                <a:latin typeface="Corbel" panose="020B0503020204020204" pitchFamily="34" charset="0"/>
              </a:rPr>
              <a:t>rmi</a:t>
            </a:r>
            <a:r>
              <a:rPr lang="en-US" sz="1800" dirty="0">
                <a:latin typeface="Corbel" panose="020B0503020204020204" pitchFamily="34" charset="0"/>
              </a:rPr>
              <a:t> mikegcoleman/</a:t>
            </a:r>
            <a:r>
              <a:rPr lang="en-US" sz="1800" dirty="0" err="1">
                <a:latin typeface="Corbel" panose="020B0503020204020204" pitchFamily="34" charset="0"/>
              </a:rPr>
              <a:t>catweb:latest</a:t>
            </a:r>
            <a:r>
              <a:rPr lang="en-US" sz="1800" dirty="0">
                <a:latin typeface="Corbel" panose="020B0503020204020204" pitchFamily="34" charset="0"/>
              </a:rPr>
              <a:t> (or &lt;image id&gt;)</a:t>
            </a:r>
            <a:br>
              <a:rPr lang="en-US" sz="1800" dirty="0">
                <a:latin typeface="Corbel" panose="020B0503020204020204" pitchFamily="34" charset="0"/>
              </a:rPr>
            </a:br>
            <a:r>
              <a:rPr lang="en-US" sz="1800" dirty="0">
                <a:latin typeface="Corbel" panose="020B0503020204020204" pitchFamily="34" charset="0"/>
              </a:rPr>
              <a:t>$ docker build –t mikegcoleman/catweb:2.0 . </a:t>
            </a:r>
            <a:br>
              <a:rPr lang="en-US" sz="1800" dirty="0">
                <a:latin typeface="Corbel" panose="020B0503020204020204" pitchFamily="34" charset="0"/>
              </a:rPr>
            </a:br>
            <a:r>
              <a:rPr lang="en-US" sz="1800" dirty="0">
                <a:latin typeface="Corbel" panose="020B0503020204020204" pitchFamily="34" charset="0"/>
              </a:rPr>
              <a:t>$ docker push mikegcoleman/catweb:2.0</a:t>
            </a:r>
          </a:p>
        </p:txBody>
      </p:sp>
    </p:spTree>
    <p:extLst>
      <p:ext uri="{BB962C8B-B14F-4D97-AF65-F5344CB8AC3E}">
        <p14:creationId xmlns:p14="http://schemas.microsoft.com/office/powerpoint/2010/main" val="2059041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Manage &amp;  Inspect Containers</a:t>
            </a:r>
          </a:p>
        </p:txBody>
      </p:sp>
      <p:sp>
        <p:nvSpPr>
          <p:cNvPr id="7" name="Rectangle 3">
            <a:extLst>
              <a:ext uri="{FF2B5EF4-FFF2-40B4-BE49-F238E27FC236}">
                <a16:creationId xmlns:a16="http://schemas.microsoft.com/office/drawing/2014/main" id="{CF7527CD-1224-4E55-AE52-D27A32C95399}"/>
              </a:ext>
            </a:extLst>
          </p:cNvPr>
          <p:cNvSpPr txBox="1">
            <a:spLocks/>
          </p:cNvSpPr>
          <p:nvPr/>
        </p:nvSpPr>
        <p:spPr bwMode="auto">
          <a:xfrm>
            <a:off x="563189" y="811052"/>
            <a:ext cx="9601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create &lt;Container ID&gt;		</a:t>
            </a:r>
            <a:r>
              <a:rPr lang="en-AU" altLang="en-US" sz="2000" dirty="0">
                <a:solidFill>
                  <a:schemeClr val="accent2"/>
                </a:solidFill>
                <a:latin typeface="Myriad Pro"/>
              </a:rPr>
              <a:t># creates a container but does not start it.</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run &lt;Container ID&gt;    		</a:t>
            </a:r>
            <a:r>
              <a:rPr lang="en-AU" altLang="en-US" sz="2000" dirty="0">
                <a:solidFill>
                  <a:schemeClr val="accent2"/>
                </a:solidFill>
                <a:latin typeface="Myriad Pro"/>
              </a:rPr>
              <a:t># creates and starts a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stop &lt;Container ID&gt;   		</a:t>
            </a:r>
            <a:r>
              <a:rPr lang="en-AU" altLang="en-US" sz="2000" dirty="0">
                <a:solidFill>
                  <a:schemeClr val="accent2"/>
                </a:solidFill>
                <a:latin typeface="Myriad Pro"/>
              </a:rPr>
              <a:t># stops it.</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start &lt;Container ID&gt;  		</a:t>
            </a:r>
            <a:r>
              <a:rPr lang="en-AU" altLang="en-US" sz="2000" dirty="0">
                <a:solidFill>
                  <a:schemeClr val="accent2"/>
                </a:solidFill>
                <a:latin typeface="Myriad Pro"/>
              </a:rPr>
              <a:t># will start it again.</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restart &lt;Container ID&gt; 		</a:t>
            </a:r>
            <a:r>
              <a:rPr lang="en-AU" altLang="en-US" sz="2000" dirty="0">
                <a:solidFill>
                  <a:schemeClr val="accent2"/>
                </a:solidFill>
                <a:latin typeface="Myriad Pro"/>
              </a:rPr>
              <a:t># restarts a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rm &lt;Container ID&gt;      		</a:t>
            </a:r>
            <a:r>
              <a:rPr lang="en-AU" altLang="en-US" sz="2000" dirty="0">
                <a:solidFill>
                  <a:schemeClr val="accent2"/>
                </a:solidFill>
                <a:latin typeface="Myriad Pro"/>
              </a:rPr>
              <a:t># deletes a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kill &lt;Container ID&gt; 		</a:t>
            </a:r>
            <a:r>
              <a:rPr lang="en-AU" altLang="en-US" sz="2000" dirty="0">
                <a:solidFill>
                  <a:schemeClr val="accent2"/>
                </a:solidFill>
                <a:latin typeface="Myriad Pro"/>
              </a:rPr>
              <a:t># sends a SIGKILL to a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attach &lt;Container ID&gt; 		</a:t>
            </a:r>
            <a:r>
              <a:rPr lang="en-AU" altLang="en-US" sz="2000" dirty="0">
                <a:solidFill>
                  <a:schemeClr val="accent2"/>
                </a:solidFill>
                <a:latin typeface="Myriad Pro"/>
              </a:rPr>
              <a:t># will connect to a running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wait &lt;Container ID&gt;    		</a:t>
            </a:r>
            <a:r>
              <a:rPr lang="en-AU" altLang="en-US" sz="2000" dirty="0">
                <a:solidFill>
                  <a:schemeClr val="accent2"/>
                </a:solidFill>
                <a:latin typeface="Myriad Pro"/>
              </a:rPr>
              <a:t># blocks until container stops.</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exec &lt;Container ID&gt;   		</a:t>
            </a:r>
            <a:r>
              <a:rPr lang="en-AU" altLang="en-US" sz="2000" dirty="0">
                <a:solidFill>
                  <a:schemeClr val="accent2"/>
                </a:solidFill>
                <a:latin typeface="Myriad Pro"/>
              </a:rPr>
              <a:t># runs a command in a running container.</a:t>
            </a:r>
          </a:p>
        </p:txBody>
      </p:sp>
      <p:sp>
        <p:nvSpPr>
          <p:cNvPr id="4" name="Rectangle 3">
            <a:extLst>
              <a:ext uri="{FF2B5EF4-FFF2-40B4-BE49-F238E27FC236}">
                <a16:creationId xmlns:a16="http://schemas.microsoft.com/office/drawing/2014/main" id="{E0BB63DB-3275-47E7-8B91-22374DADFE6C}"/>
              </a:ext>
            </a:extLst>
          </p:cNvPr>
          <p:cNvSpPr txBox="1">
            <a:spLocks/>
          </p:cNvSpPr>
          <p:nvPr/>
        </p:nvSpPr>
        <p:spPr bwMode="auto">
          <a:xfrm>
            <a:off x="563189" y="4114800"/>
            <a:ext cx="9601200" cy="277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a:t>
            </a:r>
            <a:r>
              <a:rPr lang="en-AU" altLang="en-US" sz="2000" dirty="0" err="1">
                <a:solidFill>
                  <a:srgbClr val="4A452A"/>
                </a:solidFill>
                <a:latin typeface="Myriad Pro"/>
              </a:rPr>
              <a:t>ps</a:t>
            </a:r>
            <a:r>
              <a:rPr lang="en-AU" altLang="en-US" sz="2000" dirty="0">
                <a:solidFill>
                  <a:srgbClr val="4A452A"/>
                </a:solidFill>
                <a:latin typeface="Myriad Pro"/>
              </a:rPr>
              <a:t> &lt;Container ID&gt; </a:t>
            </a:r>
            <a:r>
              <a:rPr lang="en-AU" altLang="en-US" sz="2000" dirty="0">
                <a:solidFill>
                  <a:srgbClr val="FF0000"/>
                </a:solidFill>
                <a:latin typeface="Myriad Pro"/>
              </a:rPr>
              <a:t> 	</a:t>
            </a:r>
            <a:r>
              <a:rPr lang="en-AU" altLang="en-US" sz="2000" dirty="0">
                <a:solidFill>
                  <a:schemeClr val="accent2"/>
                </a:solidFill>
                <a:latin typeface="Myriad Pro"/>
              </a:rPr>
              <a:t>	# shows running containers.</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inspect &lt;Container ID&gt; 	</a:t>
            </a:r>
            <a:r>
              <a:rPr lang="en-AU" altLang="en-US" sz="2000" dirty="0">
                <a:solidFill>
                  <a:schemeClr val="accent2"/>
                </a:solidFill>
                <a:latin typeface="Myriad Pro"/>
              </a:rPr>
              <a:t># info on a container (incl. IP address).</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logs &lt;Container ID&gt;   		</a:t>
            </a:r>
            <a:r>
              <a:rPr lang="en-AU" altLang="en-US" sz="2000" dirty="0">
                <a:solidFill>
                  <a:schemeClr val="accent2"/>
                </a:solidFill>
                <a:latin typeface="Myriad Pro"/>
              </a:rPr>
              <a:t># gets logs from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events &lt;Container ID&gt;  	</a:t>
            </a:r>
            <a:r>
              <a:rPr lang="en-AU" altLang="en-US" sz="2000" dirty="0">
                <a:solidFill>
                  <a:schemeClr val="accent2"/>
                </a:solidFill>
                <a:latin typeface="Myriad Pro"/>
              </a:rPr>
              <a:t># gets events from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port &lt;Container ID&gt;    </a:t>
            </a:r>
            <a:r>
              <a:rPr lang="en-AU" altLang="en-US" sz="2000" dirty="0">
                <a:solidFill>
                  <a:schemeClr val="accent2"/>
                </a:solidFill>
                <a:latin typeface="Myriad Pro"/>
              </a:rPr>
              <a:t>		# shows public facing port of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top &lt;Container ID&gt; 	    	</a:t>
            </a:r>
            <a:r>
              <a:rPr lang="en-AU" altLang="en-US" sz="2000" dirty="0">
                <a:solidFill>
                  <a:schemeClr val="accent2"/>
                </a:solidFill>
                <a:latin typeface="Myriad Pro"/>
              </a:rPr>
              <a:t># shows running processes in container.</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diff &lt;Container ID&gt;  		</a:t>
            </a:r>
            <a:r>
              <a:rPr lang="en-AU" altLang="en-US" sz="2000" dirty="0">
                <a:solidFill>
                  <a:schemeClr val="accent2"/>
                </a:solidFill>
                <a:latin typeface="Myriad Pro"/>
              </a:rPr>
              <a:t># shows changed files in container's FS.</a:t>
            </a:r>
          </a:p>
          <a:p>
            <a:pPr>
              <a:lnSpc>
                <a:spcPct val="90000"/>
              </a:lnSpc>
              <a:spcBef>
                <a:spcPct val="20000"/>
              </a:spcBef>
              <a:buSzPct val="60000"/>
              <a:buFont typeface="Wingdings" panose="05000000000000000000" pitchFamily="2" charset="2"/>
              <a:buNone/>
            </a:pPr>
            <a:r>
              <a:rPr lang="en-AU" altLang="en-US" sz="2000" dirty="0">
                <a:solidFill>
                  <a:srgbClr val="4A452A"/>
                </a:solidFill>
                <a:latin typeface="Myriad Pro"/>
              </a:rPr>
              <a:t>$ docker stats &lt;Container ID&gt;	  	</a:t>
            </a:r>
            <a:r>
              <a:rPr lang="en-AU" altLang="en-US" sz="2000" dirty="0">
                <a:solidFill>
                  <a:schemeClr val="accent2"/>
                </a:solidFill>
                <a:latin typeface="Myriad Pro"/>
              </a:rPr>
              <a:t># shows metrics, memory, </a:t>
            </a:r>
            <a:r>
              <a:rPr lang="en-AU" altLang="en-US" sz="2000" dirty="0" err="1">
                <a:solidFill>
                  <a:schemeClr val="accent2"/>
                </a:solidFill>
                <a:latin typeface="Myriad Pro"/>
              </a:rPr>
              <a:t>cpu</a:t>
            </a:r>
            <a:r>
              <a:rPr lang="en-AU" altLang="en-US" sz="2000" dirty="0">
                <a:solidFill>
                  <a:schemeClr val="accent2"/>
                </a:solidFill>
                <a:latin typeface="Myriad Pro"/>
              </a:rPr>
              <a:t>, </a:t>
            </a:r>
            <a:r>
              <a:rPr lang="en-AU" altLang="en-US" sz="2000" dirty="0" err="1">
                <a:solidFill>
                  <a:schemeClr val="accent2"/>
                </a:solidFill>
                <a:latin typeface="Myriad Pro"/>
              </a:rPr>
              <a:t>filsystem</a:t>
            </a:r>
            <a:endParaRPr lang="en-AU" altLang="en-US" sz="2000" dirty="0">
              <a:solidFill>
                <a:schemeClr val="accent2"/>
              </a:solidFill>
              <a:latin typeface="Myriad Pro"/>
            </a:endParaRPr>
          </a:p>
        </p:txBody>
      </p:sp>
    </p:spTree>
    <p:extLst>
      <p:ext uri="{BB962C8B-B14F-4D97-AF65-F5344CB8AC3E}">
        <p14:creationId xmlns:p14="http://schemas.microsoft.com/office/powerpoint/2010/main" val="86819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Containers</a:t>
            </a:r>
          </a:p>
        </p:txBody>
      </p:sp>
      <p:sp>
        <p:nvSpPr>
          <p:cNvPr id="5" name="Rectangle 3">
            <a:extLst>
              <a:ext uri="{FF2B5EF4-FFF2-40B4-BE49-F238E27FC236}">
                <a16:creationId xmlns:a16="http://schemas.microsoft.com/office/drawing/2014/main" id="{479EC8A7-30B7-448C-93A4-3447ED3714E9}"/>
              </a:ext>
            </a:extLst>
          </p:cNvPr>
          <p:cNvSpPr txBox="1">
            <a:spLocks/>
          </p:cNvSpPr>
          <p:nvPr/>
        </p:nvSpPr>
        <p:spPr bwMode="auto">
          <a:xfrm>
            <a:off x="563189" y="990600"/>
            <a:ext cx="11065622" cy="5234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Run a container interactively</a:t>
            </a:r>
          </a:p>
          <a:p>
            <a:pPr>
              <a:lnSpc>
                <a:spcPct val="90000"/>
              </a:lnSpc>
              <a:spcAft>
                <a:spcPts val="600"/>
              </a:spcAft>
              <a:buSzPct val="60000"/>
              <a:buFont typeface="Wingdings" panose="05000000000000000000" pitchFamily="2" charset="2"/>
              <a:buNone/>
            </a:pPr>
            <a:r>
              <a:rPr lang="en-AU" altLang="en-US" dirty="0">
                <a:latin typeface="Myriad Pro"/>
              </a:rPr>
              <a:t>$ docker run -it --rm ubuntu</a:t>
            </a:r>
          </a:p>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Run a container in the background</a:t>
            </a:r>
          </a:p>
          <a:p>
            <a:pPr>
              <a:lnSpc>
                <a:spcPct val="90000"/>
              </a:lnSpc>
              <a:spcAft>
                <a:spcPts val="600"/>
              </a:spcAft>
              <a:buSzPct val="60000"/>
              <a:buFont typeface="Wingdings" panose="05000000000000000000" pitchFamily="2" charset="2"/>
              <a:buNone/>
            </a:pPr>
            <a:r>
              <a:rPr lang="en-AU" altLang="en-US" dirty="0">
                <a:latin typeface="Myriad Pro"/>
              </a:rPr>
              <a:t>$ docker run -d </a:t>
            </a:r>
            <a:r>
              <a:rPr lang="en-AU" altLang="en-US" dirty="0" err="1">
                <a:latin typeface="Myriad Pro"/>
              </a:rPr>
              <a:t>hadoop</a:t>
            </a:r>
            <a:endParaRPr lang="en-AU" altLang="en-US" dirty="0">
              <a:latin typeface="Myriad Pro"/>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Publish container port 80 on a random port on the Host</a:t>
            </a:r>
          </a:p>
          <a:p>
            <a:pPr>
              <a:lnSpc>
                <a:spcPct val="90000"/>
              </a:lnSpc>
              <a:spcAft>
                <a:spcPts val="600"/>
              </a:spcAft>
              <a:buSzPct val="60000"/>
            </a:pPr>
            <a:r>
              <a:rPr lang="en-AU" altLang="en-US" dirty="0">
                <a:latin typeface="Myriad Pro"/>
              </a:rPr>
              <a:t>$ docker run -p 80 </a:t>
            </a:r>
            <a:r>
              <a:rPr lang="en-AU" altLang="en-US" dirty="0" err="1">
                <a:latin typeface="Myriad Pro"/>
              </a:rPr>
              <a:t>nginx</a:t>
            </a:r>
            <a:endParaRPr lang="en-AU" altLang="en-US" dirty="0">
              <a:latin typeface="Myriad Pro"/>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Publish container port 80 on port 8080 on the Host</a:t>
            </a:r>
          </a:p>
          <a:p>
            <a:pPr>
              <a:lnSpc>
                <a:spcPct val="90000"/>
              </a:lnSpc>
              <a:spcAft>
                <a:spcPts val="600"/>
              </a:spcAft>
              <a:buSzPct val="60000"/>
              <a:buFont typeface="Wingdings" panose="05000000000000000000" pitchFamily="2" charset="2"/>
              <a:buNone/>
            </a:pPr>
            <a:r>
              <a:rPr lang="en-AU" altLang="en-US" dirty="0">
                <a:latin typeface="Myriad Pro"/>
              </a:rPr>
              <a:t>$ docker run -p 8080:80 </a:t>
            </a:r>
            <a:r>
              <a:rPr lang="en-AU" altLang="en-US" dirty="0" err="1">
                <a:latin typeface="Myriad Pro"/>
              </a:rPr>
              <a:t>nginx</a:t>
            </a:r>
            <a:endParaRPr lang="en-AU" altLang="en-US" dirty="0">
              <a:latin typeface="Myriad Pro"/>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Publish container port 80 on port 8080 on the localhost interface on the Host</a:t>
            </a:r>
          </a:p>
          <a:p>
            <a:pPr>
              <a:lnSpc>
                <a:spcPct val="90000"/>
              </a:lnSpc>
              <a:spcAft>
                <a:spcPts val="600"/>
              </a:spcAft>
              <a:buSzPct val="60000"/>
            </a:pPr>
            <a:r>
              <a:rPr lang="en-AU" altLang="en-US" dirty="0">
                <a:latin typeface="Myriad Pro"/>
              </a:rPr>
              <a:t>$ docker run -p 127.0.0.1:8080:80 </a:t>
            </a:r>
            <a:r>
              <a:rPr lang="en-AU" altLang="en-US" dirty="0" err="1">
                <a:latin typeface="Myriad Pro"/>
              </a:rPr>
              <a:t>nginx</a:t>
            </a:r>
            <a:endParaRPr lang="en-AU" altLang="en-US" dirty="0">
              <a:latin typeface="Myriad Pro"/>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Corbel" panose="020B0503020204020204" pitchFamily="34" charset="0"/>
              </a:rPr>
              <a:t># Publish all </a:t>
            </a:r>
            <a:r>
              <a:rPr lang="en-AU" altLang="en-US" dirty="0" err="1">
                <a:solidFill>
                  <a:schemeClr val="accent2"/>
                </a:solidFill>
                <a:latin typeface="Corbel" panose="020B0503020204020204" pitchFamily="34" charset="0"/>
              </a:rPr>
              <a:t>EXPOSEd</a:t>
            </a:r>
            <a:r>
              <a:rPr lang="en-AU" altLang="en-US" dirty="0">
                <a:solidFill>
                  <a:schemeClr val="accent2"/>
                </a:solidFill>
                <a:latin typeface="Corbel" panose="020B0503020204020204" pitchFamily="34" charset="0"/>
              </a:rPr>
              <a:t> ports from the container on random ports on the Host</a:t>
            </a:r>
          </a:p>
          <a:p>
            <a:pPr>
              <a:lnSpc>
                <a:spcPct val="90000"/>
              </a:lnSpc>
              <a:spcAft>
                <a:spcPts val="600"/>
              </a:spcAft>
              <a:buSzPct val="60000"/>
              <a:buFont typeface="Wingdings" panose="05000000000000000000" pitchFamily="2" charset="2"/>
              <a:buNone/>
            </a:pPr>
            <a:r>
              <a:rPr lang="en-AU" altLang="en-US" dirty="0">
                <a:latin typeface="Myriad Pro"/>
              </a:rPr>
              <a:t>$ docker run -P </a:t>
            </a:r>
            <a:r>
              <a:rPr lang="en-AU" altLang="en-US" dirty="0" err="1">
                <a:latin typeface="Myriad Pro"/>
              </a:rPr>
              <a:t>nginx</a:t>
            </a:r>
            <a:endParaRPr lang="en-AU" altLang="en-US" dirty="0">
              <a:latin typeface="Myriad Pro"/>
            </a:endParaRPr>
          </a:p>
          <a:p>
            <a:pPr>
              <a:lnSpc>
                <a:spcPct val="90000"/>
              </a:lnSpc>
              <a:spcBef>
                <a:spcPct val="20000"/>
              </a:spcBef>
              <a:buSzPct val="60000"/>
              <a:buFont typeface="Wingdings" panose="05000000000000000000" pitchFamily="2" charset="2"/>
              <a:buNone/>
            </a:pPr>
            <a:endParaRPr lang="en-AU" altLang="en-US" dirty="0">
              <a:latin typeface="Corbel" panose="020B0503020204020204" pitchFamily="34" charset="0"/>
            </a:endParaRPr>
          </a:p>
        </p:txBody>
      </p:sp>
    </p:spTree>
    <p:extLst>
      <p:ext uri="{BB962C8B-B14F-4D97-AF65-F5344CB8AC3E}">
        <p14:creationId xmlns:p14="http://schemas.microsoft.com/office/powerpoint/2010/main" val="645690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Containers</a:t>
            </a:r>
          </a:p>
        </p:txBody>
      </p:sp>
      <p:sp>
        <p:nvSpPr>
          <p:cNvPr id="2" name="Rectangle 1">
            <a:extLst>
              <a:ext uri="{FF2B5EF4-FFF2-40B4-BE49-F238E27FC236}">
                <a16:creationId xmlns:a16="http://schemas.microsoft.com/office/drawing/2014/main" id="{D602E485-6C60-49E9-8B71-95BCDEFD4764}"/>
              </a:ext>
            </a:extLst>
          </p:cNvPr>
          <p:cNvSpPr/>
          <p:nvPr/>
        </p:nvSpPr>
        <p:spPr>
          <a:xfrm>
            <a:off x="563188" y="1113636"/>
            <a:ext cx="9952411" cy="3268587"/>
          </a:xfrm>
          <a:prstGeom prst="rect">
            <a:avLst/>
          </a:prstGeom>
        </p:spPr>
        <p:txBody>
          <a:bodyPr wrap="square">
            <a:spAutoFit/>
          </a:bodyPr>
          <a:lstStyle/>
          <a:p>
            <a:pPr>
              <a:lnSpc>
                <a:spcPct val="90000"/>
              </a:lnSpc>
              <a:spcBef>
                <a:spcPct val="20000"/>
              </a:spcBef>
              <a:buSzPct val="60000"/>
              <a:buFont typeface="Wingdings" panose="05000000000000000000" pitchFamily="2" charset="2"/>
              <a:buNone/>
            </a:pPr>
            <a:r>
              <a:rPr lang="en-AU" altLang="en-US" sz="2400" dirty="0">
                <a:solidFill>
                  <a:schemeClr val="accent2"/>
                </a:solidFill>
                <a:latin typeface="Corbel" panose="020B0503020204020204" pitchFamily="34" charset="0"/>
              </a:rPr>
              <a:t># Limit the amount of memory</a:t>
            </a:r>
          </a:p>
          <a:p>
            <a:pPr>
              <a:lnSpc>
                <a:spcPct val="90000"/>
              </a:lnSpc>
              <a:spcBef>
                <a:spcPct val="20000"/>
              </a:spcBef>
              <a:buSzPct val="60000"/>
              <a:buFont typeface="Wingdings" panose="05000000000000000000" pitchFamily="2" charset="2"/>
              <a:buNone/>
            </a:pPr>
            <a:r>
              <a:rPr lang="en-AU" altLang="en-US" sz="2400" dirty="0">
                <a:latin typeface="Myriad Pro" pitchFamily="2" charset="0"/>
                <a:ea typeface="MS PGothic" panose="020B0600070205080204" pitchFamily="34" charset="-128"/>
              </a:rPr>
              <a:t>$ docker run -m 256m </a:t>
            </a:r>
            <a:r>
              <a:rPr lang="en-AU" altLang="en-US" sz="2400" dirty="0" err="1">
                <a:latin typeface="Myriad Pro" pitchFamily="2" charset="0"/>
                <a:ea typeface="MS PGothic" panose="020B0600070205080204" pitchFamily="34" charset="-128"/>
              </a:rPr>
              <a:t>yourapp</a:t>
            </a:r>
            <a:endParaRPr lang="en-AU" altLang="en-US" sz="2400" dirty="0">
              <a:latin typeface="Myriad Pro" pitchFamily="2" charset="0"/>
              <a:ea typeface="MS PGothic" panose="020B0600070205080204" pitchFamily="34" charset="-128"/>
            </a:endParaRPr>
          </a:p>
          <a:p>
            <a:pPr>
              <a:lnSpc>
                <a:spcPct val="90000"/>
              </a:lnSpc>
              <a:spcBef>
                <a:spcPct val="20000"/>
              </a:spcBef>
              <a:buSzPct val="60000"/>
              <a:buFont typeface="Wingdings" panose="05000000000000000000" pitchFamily="2" charset="2"/>
              <a:buNone/>
            </a:pPr>
            <a:endParaRPr lang="en-AU" altLang="en-US" sz="2400" dirty="0">
              <a:solidFill>
                <a:srgbClr val="FF0000"/>
              </a:solidFill>
              <a:latin typeface="Corbel" panose="020B0503020204020204" pitchFamily="34" charset="0"/>
            </a:endParaRPr>
          </a:p>
          <a:p>
            <a:pPr>
              <a:lnSpc>
                <a:spcPct val="90000"/>
              </a:lnSpc>
              <a:spcBef>
                <a:spcPct val="20000"/>
              </a:spcBef>
              <a:buSzPct val="60000"/>
              <a:buFont typeface="Wingdings" panose="05000000000000000000" pitchFamily="2" charset="2"/>
              <a:buNone/>
            </a:pPr>
            <a:r>
              <a:rPr lang="en-AU" altLang="en-US" sz="2400" dirty="0">
                <a:solidFill>
                  <a:schemeClr val="accent2"/>
                </a:solidFill>
                <a:latin typeface="Corbel" panose="020B0503020204020204" pitchFamily="34" charset="0"/>
              </a:rPr>
              <a:t># Limit the number of shares of the CPU this process uses (out of 1024)</a:t>
            </a:r>
          </a:p>
          <a:p>
            <a:pPr>
              <a:lnSpc>
                <a:spcPct val="90000"/>
              </a:lnSpc>
              <a:spcBef>
                <a:spcPct val="20000"/>
              </a:spcBef>
              <a:buSzPct val="60000"/>
            </a:pPr>
            <a:r>
              <a:rPr lang="en-AU" altLang="en-US" sz="2400" dirty="0">
                <a:latin typeface="Myriad Pro" pitchFamily="2" charset="0"/>
                <a:ea typeface="MS PGothic" panose="020B0600070205080204" pitchFamily="34" charset="-128"/>
              </a:rPr>
              <a:t>$ docker run --</a:t>
            </a:r>
            <a:r>
              <a:rPr lang="en-AU" altLang="en-US" sz="2400" dirty="0" err="1">
                <a:latin typeface="Myriad Pro" pitchFamily="2" charset="0"/>
                <a:ea typeface="MS PGothic" panose="020B0600070205080204" pitchFamily="34" charset="-128"/>
              </a:rPr>
              <a:t>cpu</a:t>
            </a:r>
            <a:r>
              <a:rPr lang="en-AU" altLang="en-US" sz="2400" dirty="0">
                <a:latin typeface="Myriad Pro" pitchFamily="2" charset="0"/>
                <a:ea typeface="MS PGothic" panose="020B0600070205080204" pitchFamily="34" charset="-128"/>
              </a:rPr>
              <a:t>-shares 512 </a:t>
            </a:r>
            <a:r>
              <a:rPr lang="en-AU" altLang="en-US" sz="2400" dirty="0" err="1">
                <a:latin typeface="Myriad Pro" pitchFamily="2" charset="0"/>
                <a:ea typeface="MS PGothic" panose="020B0600070205080204" pitchFamily="34" charset="-128"/>
              </a:rPr>
              <a:t>mypp</a:t>
            </a:r>
            <a:endParaRPr lang="en-AU" altLang="en-US" sz="2400" dirty="0">
              <a:latin typeface="Myriad Pro" pitchFamily="2" charset="0"/>
              <a:ea typeface="MS PGothic" panose="020B0600070205080204" pitchFamily="34" charset="-128"/>
            </a:endParaRPr>
          </a:p>
          <a:p>
            <a:pPr>
              <a:lnSpc>
                <a:spcPct val="90000"/>
              </a:lnSpc>
              <a:spcBef>
                <a:spcPct val="20000"/>
              </a:spcBef>
              <a:buSzPct val="60000"/>
              <a:buFont typeface="Wingdings" panose="05000000000000000000" pitchFamily="2" charset="2"/>
              <a:buNone/>
            </a:pPr>
            <a:endParaRPr lang="en-AU" altLang="en-US" sz="2400" dirty="0">
              <a:solidFill>
                <a:srgbClr val="FF0000"/>
              </a:solidFill>
              <a:latin typeface="Corbel" panose="020B0503020204020204" pitchFamily="34" charset="0"/>
            </a:endParaRPr>
          </a:p>
          <a:p>
            <a:pPr>
              <a:lnSpc>
                <a:spcPct val="90000"/>
              </a:lnSpc>
              <a:spcBef>
                <a:spcPct val="20000"/>
              </a:spcBef>
              <a:buSzPct val="60000"/>
              <a:buFont typeface="Wingdings" panose="05000000000000000000" pitchFamily="2" charset="2"/>
              <a:buNone/>
            </a:pPr>
            <a:r>
              <a:rPr lang="en-AU" altLang="en-US" sz="2400" dirty="0">
                <a:solidFill>
                  <a:schemeClr val="accent2"/>
                </a:solidFill>
                <a:latin typeface="Corbel" panose="020B0503020204020204" pitchFamily="34" charset="0"/>
              </a:rPr>
              <a:t># Change the user for the process to www instead of root (good for security)</a:t>
            </a:r>
          </a:p>
          <a:p>
            <a:pPr eaLnBrk="0" fontAlgn="base" hangingPunct="0">
              <a:lnSpc>
                <a:spcPct val="90000"/>
              </a:lnSpc>
              <a:spcBef>
                <a:spcPct val="20000"/>
              </a:spcBef>
              <a:spcAft>
                <a:spcPct val="0"/>
              </a:spcAft>
              <a:buSzPct val="60000"/>
            </a:pPr>
            <a:r>
              <a:rPr lang="en-AU" altLang="en-US" sz="2400" dirty="0">
                <a:latin typeface="Myriad Pro" pitchFamily="2" charset="0"/>
                <a:ea typeface="MS PGothic" panose="020B0600070205080204" pitchFamily="34" charset="-128"/>
              </a:rPr>
              <a:t>$ docker run -u=www </a:t>
            </a:r>
            <a:r>
              <a:rPr lang="en-AU" altLang="en-US" sz="2400" dirty="0" err="1">
                <a:latin typeface="Myriad Pro" pitchFamily="2" charset="0"/>
                <a:ea typeface="MS PGothic" panose="020B0600070205080204" pitchFamily="34" charset="-128"/>
              </a:rPr>
              <a:t>nginx</a:t>
            </a:r>
            <a:endParaRPr lang="en-AU" altLang="en-US" sz="2400" dirty="0">
              <a:latin typeface="Myriad Pro" pitchFamily="2" charset="0"/>
              <a:ea typeface="MS PGothic" panose="020B0600070205080204" pitchFamily="34" charset="-128"/>
            </a:endParaRPr>
          </a:p>
        </p:txBody>
      </p:sp>
    </p:spTree>
    <p:extLst>
      <p:ext uri="{BB962C8B-B14F-4D97-AF65-F5344CB8AC3E}">
        <p14:creationId xmlns:p14="http://schemas.microsoft.com/office/powerpoint/2010/main" val="3919937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Volumes</a:t>
            </a:r>
          </a:p>
        </p:txBody>
      </p:sp>
      <p:sp>
        <p:nvSpPr>
          <p:cNvPr id="4" name="Rectangle 3">
            <a:extLst>
              <a:ext uri="{FF2B5EF4-FFF2-40B4-BE49-F238E27FC236}">
                <a16:creationId xmlns:a16="http://schemas.microsoft.com/office/drawing/2014/main" id="{F4D79FA7-4FB0-4718-A743-9AE6626145ED}"/>
              </a:ext>
            </a:extLst>
          </p:cNvPr>
          <p:cNvSpPr txBox="1">
            <a:spLocks/>
          </p:cNvSpPr>
          <p:nvPr/>
        </p:nvSpPr>
        <p:spPr bwMode="auto">
          <a:xfrm>
            <a:off x="563188" y="1131221"/>
            <a:ext cx="1127125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90000"/>
              </a:lnSpc>
              <a:spcBef>
                <a:spcPct val="20000"/>
              </a:spcBef>
              <a:buSzPct val="60000"/>
              <a:buFont typeface="Wingdings" panose="05000000000000000000" pitchFamily="2" charset="2"/>
              <a:buNone/>
            </a:pPr>
            <a:r>
              <a:rPr lang="en-AU" altLang="en-US" dirty="0">
                <a:solidFill>
                  <a:schemeClr val="accent2"/>
                </a:solidFill>
                <a:latin typeface="Myriad Pro" pitchFamily="2" charset="0"/>
              </a:rPr>
              <a:t># Start a new </a:t>
            </a:r>
            <a:r>
              <a:rPr lang="en-AU" altLang="en-US" dirty="0" err="1">
                <a:solidFill>
                  <a:schemeClr val="accent2"/>
                </a:solidFill>
                <a:latin typeface="Myriad Pro" pitchFamily="2" charset="0"/>
              </a:rPr>
              <a:t>nginx</a:t>
            </a:r>
            <a:r>
              <a:rPr lang="en-AU" altLang="en-US" dirty="0">
                <a:solidFill>
                  <a:schemeClr val="accent2"/>
                </a:solidFill>
                <a:latin typeface="Myriad Pro" pitchFamily="2" charset="0"/>
              </a:rPr>
              <a:t> container with /var/log as a volume (created)</a:t>
            </a:r>
          </a:p>
          <a:p>
            <a:pPr>
              <a:lnSpc>
                <a:spcPct val="90000"/>
              </a:lnSpc>
              <a:spcBef>
                <a:spcPct val="20000"/>
              </a:spcBef>
              <a:buSzPct val="60000"/>
              <a:buFont typeface="Wingdings" panose="05000000000000000000" pitchFamily="2" charset="2"/>
              <a:buNone/>
            </a:pPr>
            <a:r>
              <a:rPr lang="en-AU" altLang="en-US" dirty="0">
                <a:latin typeface="Myriad Pro" pitchFamily="2" charset="0"/>
              </a:rPr>
              <a:t>$ docker run  -v /var/log </a:t>
            </a:r>
            <a:r>
              <a:rPr lang="en-AU" altLang="en-US" dirty="0" err="1">
                <a:latin typeface="Myriad Pro" pitchFamily="2" charset="0"/>
              </a:rPr>
              <a:t>nginx</a:t>
            </a:r>
            <a:endParaRPr lang="en-AU" altLang="en-US" dirty="0">
              <a:latin typeface="Myriad Pro" pitchFamily="2" charset="0"/>
            </a:endParaRPr>
          </a:p>
          <a:p>
            <a:pPr>
              <a:lnSpc>
                <a:spcPct val="90000"/>
              </a:lnSpc>
              <a:spcBef>
                <a:spcPct val="20000"/>
              </a:spcBef>
              <a:buSzPct val="60000"/>
              <a:buFont typeface="Wingdings" panose="05000000000000000000" pitchFamily="2" charset="2"/>
              <a:buNone/>
            </a:pPr>
            <a:endParaRPr lang="en-AU" altLang="en-US" dirty="0">
              <a:latin typeface="Myriad Pro" pitchFamily="2" charset="0"/>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Myriad Pro" pitchFamily="2" charset="0"/>
              </a:rPr>
              <a:t># Start a new </a:t>
            </a:r>
            <a:r>
              <a:rPr lang="en-AU" altLang="en-US" dirty="0" err="1">
                <a:solidFill>
                  <a:schemeClr val="accent2"/>
                </a:solidFill>
                <a:latin typeface="Myriad Pro" pitchFamily="2" charset="0"/>
              </a:rPr>
              <a:t>nginx</a:t>
            </a:r>
            <a:r>
              <a:rPr lang="en-AU" altLang="en-US" dirty="0">
                <a:solidFill>
                  <a:schemeClr val="accent2"/>
                </a:solidFill>
                <a:latin typeface="Myriad Pro" pitchFamily="2" charset="0"/>
              </a:rPr>
              <a:t> container with /var/log as a volume mapped to /</a:t>
            </a:r>
            <a:r>
              <a:rPr lang="en-AU" altLang="en-US" dirty="0" err="1">
                <a:solidFill>
                  <a:schemeClr val="accent2"/>
                </a:solidFill>
                <a:latin typeface="Myriad Pro" pitchFamily="2" charset="0"/>
              </a:rPr>
              <a:t>tmp</a:t>
            </a:r>
            <a:r>
              <a:rPr lang="en-AU" altLang="en-US" dirty="0">
                <a:solidFill>
                  <a:schemeClr val="accent2"/>
                </a:solidFill>
                <a:latin typeface="Myriad Pro" pitchFamily="2" charset="0"/>
              </a:rPr>
              <a:t> on Host</a:t>
            </a:r>
          </a:p>
          <a:p>
            <a:pPr>
              <a:lnSpc>
                <a:spcPct val="90000"/>
              </a:lnSpc>
              <a:spcBef>
                <a:spcPct val="20000"/>
              </a:spcBef>
              <a:buSzPct val="60000"/>
              <a:buFont typeface="Wingdings" panose="05000000000000000000" pitchFamily="2" charset="2"/>
              <a:buNone/>
            </a:pPr>
            <a:r>
              <a:rPr lang="en-AU" altLang="en-US" dirty="0">
                <a:solidFill>
                  <a:srgbClr val="000000"/>
                </a:solidFill>
                <a:latin typeface="Myriad Pro" pitchFamily="2" charset="0"/>
              </a:rPr>
              <a:t>$ docker run -v /</a:t>
            </a:r>
            <a:r>
              <a:rPr lang="en-AU" altLang="en-US" dirty="0" err="1">
                <a:solidFill>
                  <a:srgbClr val="000000"/>
                </a:solidFill>
                <a:latin typeface="Myriad Pro" pitchFamily="2" charset="0"/>
              </a:rPr>
              <a:t>tmp</a:t>
            </a:r>
            <a:r>
              <a:rPr lang="en-AU" altLang="en-US" dirty="0">
                <a:solidFill>
                  <a:srgbClr val="000000"/>
                </a:solidFill>
                <a:latin typeface="Myriad Pro" pitchFamily="2" charset="0"/>
              </a:rPr>
              <a:t>:/var/log </a:t>
            </a:r>
            <a:r>
              <a:rPr lang="en-AU" altLang="en-US" dirty="0" err="1">
                <a:solidFill>
                  <a:srgbClr val="000000"/>
                </a:solidFill>
                <a:latin typeface="Myriad Pro" pitchFamily="2" charset="0"/>
              </a:rPr>
              <a:t>nginx</a:t>
            </a:r>
            <a:endParaRPr lang="en-AU" altLang="en-US" dirty="0">
              <a:solidFill>
                <a:srgbClr val="000000"/>
              </a:solidFill>
              <a:latin typeface="Myriad Pro" pitchFamily="2" charset="0"/>
            </a:endParaRPr>
          </a:p>
          <a:p>
            <a:pPr>
              <a:lnSpc>
                <a:spcPct val="90000"/>
              </a:lnSpc>
              <a:spcBef>
                <a:spcPct val="20000"/>
              </a:spcBef>
              <a:buSzPct val="60000"/>
              <a:buFont typeface="Wingdings" panose="05000000000000000000" pitchFamily="2" charset="2"/>
              <a:buNone/>
            </a:pPr>
            <a:endParaRPr lang="en-AU" altLang="en-US" dirty="0">
              <a:solidFill>
                <a:srgbClr val="000000"/>
              </a:solidFill>
              <a:latin typeface="Myriad Pro" pitchFamily="2" charset="0"/>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Myriad Pro" pitchFamily="2" charset="0"/>
              </a:rPr>
              <a:t># Start a </a:t>
            </a:r>
            <a:r>
              <a:rPr lang="en-AU" altLang="en-US" dirty="0" err="1">
                <a:solidFill>
                  <a:schemeClr val="accent2"/>
                </a:solidFill>
                <a:latin typeface="Myriad Pro" pitchFamily="2" charset="0"/>
              </a:rPr>
              <a:t>db</a:t>
            </a:r>
            <a:r>
              <a:rPr lang="en-AU" altLang="en-US" dirty="0">
                <a:solidFill>
                  <a:schemeClr val="accent2"/>
                </a:solidFill>
                <a:latin typeface="Myriad Pro" pitchFamily="2" charset="0"/>
              </a:rPr>
              <a:t> container</a:t>
            </a:r>
          </a:p>
          <a:p>
            <a:pPr>
              <a:lnSpc>
                <a:spcPct val="90000"/>
              </a:lnSpc>
              <a:spcBef>
                <a:spcPct val="20000"/>
              </a:spcBef>
              <a:buSzPct val="60000"/>
              <a:buFont typeface="Wingdings" panose="05000000000000000000" pitchFamily="2" charset="2"/>
              <a:buNone/>
            </a:pPr>
            <a:r>
              <a:rPr lang="en-AU" altLang="en-US" dirty="0">
                <a:solidFill>
                  <a:srgbClr val="000000"/>
                </a:solidFill>
                <a:latin typeface="Myriad Pro" pitchFamily="2" charset="0"/>
              </a:rPr>
              <a:t>$ docker run -v /var/lib/</a:t>
            </a:r>
            <a:r>
              <a:rPr lang="en-AU" altLang="en-US" dirty="0" err="1">
                <a:solidFill>
                  <a:srgbClr val="000000"/>
                </a:solidFill>
                <a:latin typeface="Myriad Pro" pitchFamily="2" charset="0"/>
              </a:rPr>
              <a:t>postgresql</a:t>
            </a:r>
            <a:r>
              <a:rPr lang="en-AU" altLang="en-US" dirty="0">
                <a:solidFill>
                  <a:srgbClr val="000000"/>
                </a:solidFill>
                <a:latin typeface="Myriad Pro" pitchFamily="2" charset="0"/>
              </a:rPr>
              <a:t>/data --name </a:t>
            </a:r>
            <a:r>
              <a:rPr lang="en-AU" altLang="en-US" dirty="0" err="1">
                <a:solidFill>
                  <a:srgbClr val="000000"/>
                </a:solidFill>
                <a:latin typeface="Myriad Pro" pitchFamily="2" charset="0"/>
              </a:rPr>
              <a:t>mydb</a:t>
            </a:r>
            <a:r>
              <a:rPr lang="en-AU" altLang="en-US" dirty="0">
                <a:solidFill>
                  <a:srgbClr val="000000"/>
                </a:solidFill>
                <a:latin typeface="Myriad Pro" pitchFamily="2" charset="0"/>
              </a:rPr>
              <a:t> </a:t>
            </a:r>
            <a:r>
              <a:rPr lang="en-AU" altLang="en-US" dirty="0" err="1">
                <a:solidFill>
                  <a:srgbClr val="000000"/>
                </a:solidFill>
                <a:latin typeface="Myriad Pro" pitchFamily="2" charset="0"/>
              </a:rPr>
              <a:t>postgres</a:t>
            </a:r>
            <a:endParaRPr lang="en-AU" altLang="en-US" dirty="0">
              <a:solidFill>
                <a:srgbClr val="000000"/>
              </a:solidFill>
              <a:latin typeface="Myriad Pro" pitchFamily="2" charset="0"/>
            </a:endParaRPr>
          </a:p>
          <a:p>
            <a:pPr>
              <a:lnSpc>
                <a:spcPct val="90000"/>
              </a:lnSpc>
              <a:spcBef>
                <a:spcPct val="20000"/>
              </a:spcBef>
              <a:buSzPct val="60000"/>
              <a:buFont typeface="Wingdings" panose="05000000000000000000" pitchFamily="2" charset="2"/>
              <a:buNone/>
            </a:pPr>
            <a:endParaRPr lang="en-AU" altLang="en-US" dirty="0">
              <a:solidFill>
                <a:srgbClr val="000000"/>
              </a:solidFill>
              <a:latin typeface="Myriad Pro" pitchFamily="2" charset="0"/>
            </a:endParaRPr>
          </a:p>
          <a:p>
            <a:pPr>
              <a:lnSpc>
                <a:spcPct val="90000"/>
              </a:lnSpc>
              <a:spcBef>
                <a:spcPct val="20000"/>
              </a:spcBef>
              <a:buSzPct val="60000"/>
              <a:buFont typeface="Wingdings" panose="05000000000000000000" pitchFamily="2" charset="2"/>
              <a:buNone/>
            </a:pPr>
            <a:r>
              <a:rPr lang="en-AU" altLang="en-US" dirty="0">
                <a:solidFill>
                  <a:schemeClr val="accent2"/>
                </a:solidFill>
                <a:latin typeface="Myriad Pro" pitchFamily="2" charset="0"/>
              </a:rPr>
              <a:t># Start a backup container with the volumes taken from the </a:t>
            </a:r>
            <a:r>
              <a:rPr lang="en-AU" altLang="en-US" dirty="0" err="1">
                <a:solidFill>
                  <a:schemeClr val="accent2"/>
                </a:solidFill>
                <a:latin typeface="Myriad Pro" pitchFamily="2" charset="0"/>
              </a:rPr>
              <a:t>mydb</a:t>
            </a:r>
            <a:r>
              <a:rPr lang="en-AU" altLang="en-US" dirty="0">
                <a:solidFill>
                  <a:schemeClr val="accent2"/>
                </a:solidFill>
                <a:latin typeface="Myriad Pro" pitchFamily="2" charset="0"/>
              </a:rPr>
              <a:t> container</a:t>
            </a:r>
          </a:p>
          <a:p>
            <a:pPr>
              <a:lnSpc>
                <a:spcPct val="90000"/>
              </a:lnSpc>
              <a:spcBef>
                <a:spcPct val="20000"/>
              </a:spcBef>
              <a:buSzPct val="60000"/>
              <a:buFont typeface="Wingdings" panose="05000000000000000000" pitchFamily="2" charset="2"/>
              <a:buNone/>
            </a:pPr>
            <a:r>
              <a:rPr lang="en-AU" altLang="en-US" dirty="0">
                <a:solidFill>
                  <a:srgbClr val="000000"/>
                </a:solidFill>
                <a:latin typeface="Myriad Pro" pitchFamily="2" charset="0"/>
              </a:rPr>
              <a:t>$ docker run --volumes-from </a:t>
            </a:r>
            <a:r>
              <a:rPr lang="en-AU" altLang="en-US" dirty="0" err="1">
                <a:solidFill>
                  <a:srgbClr val="000000"/>
                </a:solidFill>
                <a:latin typeface="Myriad Pro" pitchFamily="2" charset="0"/>
              </a:rPr>
              <a:t>mydb</a:t>
            </a:r>
            <a:r>
              <a:rPr lang="en-AU" altLang="en-US" dirty="0">
                <a:solidFill>
                  <a:srgbClr val="000000"/>
                </a:solidFill>
                <a:latin typeface="Myriad Pro" pitchFamily="2" charset="0"/>
              </a:rPr>
              <a:t> backup</a:t>
            </a:r>
          </a:p>
        </p:txBody>
      </p:sp>
    </p:spTree>
    <p:extLst>
      <p:ext uri="{BB962C8B-B14F-4D97-AF65-F5344CB8AC3E}">
        <p14:creationId xmlns:p14="http://schemas.microsoft.com/office/powerpoint/2010/main" val="429714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Docker Ecosystem </a:t>
            </a:r>
          </a:p>
        </p:txBody>
      </p:sp>
      <p:sp>
        <p:nvSpPr>
          <p:cNvPr id="7" name="Rectangle 3">
            <a:extLst>
              <a:ext uri="{FF2B5EF4-FFF2-40B4-BE49-F238E27FC236}">
                <a16:creationId xmlns:a16="http://schemas.microsoft.com/office/drawing/2014/main" id="{EF77DBFC-637D-4229-9E75-C7EE2F017471}"/>
              </a:ext>
            </a:extLst>
          </p:cNvPr>
          <p:cNvSpPr txBox="1">
            <a:spLocks/>
          </p:cNvSpPr>
          <p:nvPr/>
        </p:nvSpPr>
        <p:spPr bwMode="auto">
          <a:xfrm>
            <a:off x="563188" y="1307067"/>
            <a:ext cx="1072613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60000"/>
              <a:buFont typeface="Wingdings" panose="05000000000000000000" pitchFamily="2" charset="2"/>
              <a:buChar char=""/>
              <a:defRPr sz="2800" kern="1200">
                <a:solidFill>
                  <a:srgbClr val="4A452A"/>
                </a:solidFill>
                <a:latin typeface="Myriad Pro" pitchFamily="34" charset="0"/>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SzPct val="60000"/>
              <a:buFont typeface="Wingdings" panose="05000000000000000000" pitchFamily="2" charset="2"/>
              <a:buChar char=""/>
              <a:defRPr sz="2600" kern="1200">
                <a:solidFill>
                  <a:srgbClr val="4A452A"/>
                </a:solidFill>
                <a:latin typeface="Myriad Pro" pitchFamily="34" charset="0"/>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4A452A"/>
                </a:solidFill>
                <a:latin typeface="Myriad Pro" pitchFamily="34" charset="0"/>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4A452A"/>
                </a:solidFill>
                <a:latin typeface="Myriad Pro" pitchFamily="34" charset="0"/>
                <a:ea typeface="MS PGothic" panose="020B0600070205080204" pitchFamily="34" charset="-128"/>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4A452A"/>
                </a:solidFill>
                <a:latin typeface="Myriad Pro" pitchFamily="34" charset="0"/>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r>
              <a:rPr kumimoji="0" lang="en-US" altLang="en-US"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Docker Engine or “</a:t>
            </a:r>
            <a:r>
              <a:rPr kumimoji="0" lang="en-US" altLang="ja-JP"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Docker</a:t>
            </a:r>
            <a:r>
              <a:rPr kumimoji="0" lang="en-US" altLang="en-US"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a:t>
            </a:r>
            <a:r>
              <a:rPr kumimoji="0" lang="en-US" altLang="ja-JP"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 </a:t>
            </a:r>
            <a:r>
              <a:rPr kumimoji="0" lang="en-US" altLang="ja-JP"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creates and runs Docker containers. Install Docker on Ubuntu, Mac OS X, or Windows.</a:t>
            </a:r>
          </a:p>
          <a:p>
            <a:pPr marL="342900" marR="0" lvl="0" indent="-342900" algn="just"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r>
              <a:rPr kumimoji="0" lang="en-US" altLang="en-US"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Docker Hub </a:t>
            </a:r>
            <a:r>
              <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Public registry service for managing images. </a:t>
            </a:r>
          </a:p>
          <a:p>
            <a:pPr marL="342900" marR="0" lvl="0" indent="-342900" algn="just"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r>
              <a:rPr kumimoji="0" lang="en-US" altLang="en-US"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Docker Registry </a:t>
            </a:r>
            <a:r>
              <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provides open source Docker image distribution. </a:t>
            </a:r>
          </a:p>
          <a:p>
            <a:pPr marL="342900" marR="0" lvl="0" indent="-342900" algn="just"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r>
              <a:rPr kumimoji="0" lang="en-US" altLang="en-US" sz="2800" b="1" i="0" u="sng"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Docker Swarm </a:t>
            </a:r>
            <a:r>
              <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rPr>
              <a:t>used to host clustering and container scheduling. </a:t>
            </a:r>
          </a:p>
          <a:p>
            <a:pPr defTabSz="914400"/>
            <a:r>
              <a:rPr lang="en-US" altLang="en-US" b="1" u="sng" dirty="0" err="1">
                <a:solidFill>
                  <a:schemeClr val="tx1"/>
                </a:solidFill>
                <a:latin typeface="Myriad Pro" pitchFamily="2" charset="0"/>
              </a:rPr>
              <a:t>Kitematic</a:t>
            </a:r>
            <a:r>
              <a:rPr lang="en-US" altLang="en-US" b="1" u="sng" dirty="0">
                <a:solidFill>
                  <a:schemeClr val="tx1"/>
                </a:solidFill>
                <a:latin typeface="Myriad Pro" pitchFamily="2" charset="0"/>
              </a:rPr>
              <a:t> </a:t>
            </a:r>
            <a:r>
              <a:rPr lang="en-US" altLang="en-US" dirty="0">
                <a:solidFill>
                  <a:schemeClr val="tx1"/>
                </a:solidFill>
                <a:latin typeface="Myriad Pro" pitchFamily="2" charset="0"/>
              </a:rPr>
              <a:t>is the desktop GUI for Docker. </a:t>
            </a:r>
            <a:endPar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endParaRPr>
          </a:p>
          <a:p>
            <a:pPr marL="342900" marR="0" lvl="0" indent="-342900" algn="l"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endPar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endParaRPr>
          </a:p>
          <a:p>
            <a:pPr marL="342900" marR="0" lvl="0" indent="-342900" algn="l"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endParaRPr kumimoji="0" lang="en-US" altLang="en-US" sz="2800" b="0" i="0" u="none" strike="noStrike" kern="1200" cap="none" spc="0" normalizeH="0" baseline="0" noProof="0" dirty="0">
              <a:ln>
                <a:noFill/>
              </a:ln>
              <a:solidFill>
                <a:srgbClr val="4A452A"/>
              </a:solidFill>
              <a:effectLst/>
              <a:uLnTx/>
              <a:uFillTx/>
              <a:latin typeface="Myriad Pro" pitchFamily="2" charset="0"/>
              <a:ea typeface="MS PGothic" panose="020B0600070205080204" pitchFamily="34" charset="-128"/>
            </a:endParaRPr>
          </a:p>
        </p:txBody>
      </p:sp>
    </p:spTree>
    <p:extLst>
      <p:ext uri="{BB962C8B-B14F-4D97-AF65-F5344CB8AC3E}">
        <p14:creationId xmlns:p14="http://schemas.microsoft.com/office/powerpoint/2010/main" val="1781935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Docker Ecosystem </a:t>
            </a:r>
          </a:p>
        </p:txBody>
      </p:sp>
      <p:sp>
        <p:nvSpPr>
          <p:cNvPr id="7" name="Rectangle 3">
            <a:extLst>
              <a:ext uri="{FF2B5EF4-FFF2-40B4-BE49-F238E27FC236}">
                <a16:creationId xmlns:a16="http://schemas.microsoft.com/office/drawing/2014/main" id="{EF77DBFC-637D-4229-9E75-C7EE2F017471}"/>
              </a:ext>
            </a:extLst>
          </p:cNvPr>
          <p:cNvSpPr txBox="1">
            <a:spLocks/>
          </p:cNvSpPr>
          <p:nvPr/>
        </p:nvSpPr>
        <p:spPr bwMode="auto">
          <a:xfrm>
            <a:off x="563189" y="1359821"/>
            <a:ext cx="1072613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60000"/>
              <a:buFont typeface="Wingdings" panose="05000000000000000000" pitchFamily="2" charset="2"/>
              <a:buChar char=""/>
              <a:defRPr sz="2800" kern="1200">
                <a:solidFill>
                  <a:srgbClr val="4A452A"/>
                </a:solidFill>
                <a:latin typeface="Myriad Pro" pitchFamily="34" charset="0"/>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SzPct val="60000"/>
              <a:buFont typeface="Wingdings" panose="05000000000000000000" pitchFamily="2" charset="2"/>
              <a:buChar char=""/>
              <a:defRPr sz="2600" kern="1200">
                <a:solidFill>
                  <a:srgbClr val="4A452A"/>
                </a:solidFill>
                <a:latin typeface="Myriad Pro" pitchFamily="34" charset="0"/>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200" kern="1200">
                <a:solidFill>
                  <a:srgbClr val="4A452A"/>
                </a:solidFill>
                <a:latin typeface="Myriad Pro" pitchFamily="34" charset="0"/>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4A452A"/>
                </a:solidFill>
                <a:latin typeface="Myriad Pro" pitchFamily="34" charset="0"/>
                <a:ea typeface="MS PGothic" panose="020B0600070205080204" pitchFamily="34" charset="-128"/>
                <a:cs typeface="+mn-cs"/>
              </a:defRPr>
            </a:lvl4pPr>
            <a:lvl5pPr marL="2057400" indent="-228600" algn="l" rtl="0" eaLnBrk="0" fontAlgn="base" hangingPunct="0">
              <a:spcBef>
                <a:spcPct val="20000"/>
              </a:spcBef>
              <a:spcAft>
                <a:spcPct val="0"/>
              </a:spcAft>
              <a:buFont typeface="Wingdings" panose="05000000000000000000" pitchFamily="2" charset="2"/>
              <a:buChar char="§"/>
              <a:defRPr sz="2000" kern="1200">
                <a:solidFill>
                  <a:srgbClr val="4A452A"/>
                </a:solidFill>
                <a:latin typeface="Myriad Pro" pitchFamily="34" charset="0"/>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altLang="en-US" b="1" u="sng" dirty="0">
                <a:solidFill>
                  <a:schemeClr val="tx1"/>
                </a:solidFill>
                <a:latin typeface="Myriad Pro" pitchFamily="2" charset="0"/>
              </a:rPr>
              <a:t>Docker UI</a:t>
            </a:r>
            <a:r>
              <a:rPr lang="en-US" altLang="en-US" b="1" dirty="0">
                <a:solidFill>
                  <a:schemeClr val="tx1"/>
                </a:solidFill>
                <a:latin typeface="Myriad Pro" pitchFamily="2" charset="0"/>
              </a:rPr>
              <a:t> </a:t>
            </a:r>
            <a:r>
              <a:rPr lang="en-US" altLang="en-US" dirty="0">
                <a:solidFill>
                  <a:schemeClr val="tx1"/>
                </a:solidFill>
                <a:latin typeface="Myriad Pro" pitchFamily="2" charset="0"/>
              </a:rPr>
              <a:t>is a web responsive GUI to administrate Docker</a:t>
            </a:r>
          </a:p>
          <a:p>
            <a:pPr algn="just">
              <a:lnSpc>
                <a:spcPct val="90000"/>
              </a:lnSpc>
            </a:pPr>
            <a:r>
              <a:rPr lang="en-US" altLang="en-US" b="1" u="sng" dirty="0">
                <a:solidFill>
                  <a:schemeClr val="tx1"/>
                </a:solidFill>
                <a:latin typeface="Myriad Pro" pitchFamily="2" charset="0"/>
              </a:rPr>
              <a:t>Docker Trusted Registry</a:t>
            </a:r>
            <a:r>
              <a:rPr lang="en-US" altLang="en-US" b="1" dirty="0">
                <a:solidFill>
                  <a:schemeClr val="tx1"/>
                </a:solidFill>
                <a:latin typeface="Myriad Pro" pitchFamily="2" charset="0"/>
              </a:rPr>
              <a:t> </a:t>
            </a:r>
            <a:r>
              <a:rPr lang="en-US" altLang="en-US" dirty="0">
                <a:solidFill>
                  <a:schemeClr val="tx1"/>
                </a:solidFill>
                <a:latin typeface="Myriad Pro" pitchFamily="2" charset="0"/>
              </a:rPr>
              <a:t>(DTR) supplies a private dedicated image registry. </a:t>
            </a:r>
          </a:p>
          <a:p>
            <a:pPr algn="just"/>
            <a:r>
              <a:rPr lang="en-US" altLang="en-US" b="1" u="sng" dirty="0">
                <a:solidFill>
                  <a:schemeClr val="tx1"/>
                </a:solidFill>
                <a:latin typeface="Myriad Pro" pitchFamily="2" charset="0"/>
              </a:rPr>
              <a:t>Docker Machine</a:t>
            </a:r>
            <a:r>
              <a:rPr lang="en-US" altLang="en-US" b="1" dirty="0">
                <a:solidFill>
                  <a:schemeClr val="tx1"/>
                </a:solidFill>
                <a:latin typeface="Myriad Pro" pitchFamily="2" charset="0"/>
              </a:rPr>
              <a:t> </a:t>
            </a:r>
            <a:r>
              <a:rPr lang="en-US" altLang="en-US" dirty="0">
                <a:solidFill>
                  <a:schemeClr val="tx1"/>
                </a:solidFill>
                <a:latin typeface="Myriad Pro" pitchFamily="2" charset="0"/>
              </a:rPr>
              <a:t>automates container provisioning on your network or in the cloud. Install machine on Windows, Mac OS X, or Linux.</a:t>
            </a:r>
          </a:p>
          <a:p>
            <a:pPr algn="just"/>
            <a:r>
              <a:rPr lang="en-US" altLang="en-US" b="1" u="sng" dirty="0">
                <a:solidFill>
                  <a:schemeClr val="tx1"/>
                </a:solidFill>
                <a:latin typeface="Myriad Pro" pitchFamily="2" charset="0"/>
              </a:rPr>
              <a:t>Docker Compose</a:t>
            </a:r>
            <a:r>
              <a:rPr lang="en-US" altLang="en-US" b="1" dirty="0">
                <a:solidFill>
                  <a:schemeClr val="tx1"/>
                </a:solidFill>
                <a:latin typeface="Myriad Pro" pitchFamily="2" charset="0"/>
              </a:rPr>
              <a:t> </a:t>
            </a:r>
            <a:r>
              <a:rPr lang="en-US" altLang="en-US" dirty="0">
                <a:solidFill>
                  <a:schemeClr val="tx1"/>
                </a:solidFill>
                <a:latin typeface="Myriad Pro" pitchFamily="2" charset="0"/>
              </a:rPr>
              <a:t>defines multi-container applications. You can install Docker Compose on Ubuntu, Mac OS X, and other systems.</a:t>
            </a:r>
          </a:p>
          <a:p>
            <a:pPr marL="0" marR="0" lvl="0" indent="0" algn="l" defTabSz="914400" rtl="0" eaLnBrk="0" fontAlgn="base" latinLnBrk="0" hangingPunct="0">
              <a:lnSpc>
                <a:spcPct val="100000"/>
              </a:lnSpc>
              <a:spcBef>
                <a:spcPct val="20000"/>
              </a:spcBef>
              <a:spcAft>
                <a:spcPct val="0"/>
              </a:spcAft>
              <a:buClrTx/>
              <a:buSzPct val="60000"/>
              <a:buNone/>
              <a:tabLst/>
              <a:defRPr/>
            </a:pPr>
            <a:endPar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endParaRPr>
          </a:p>
          <a:p>
            <a:pPr marL="342900" marR="0" lvl="0" indent="-342900" algn="l"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endParaRPr kumimoji="0" lang="en-US" altLang="en-US" sz="2800" b="0" i="0" u="none" strike="noStrike" kern="1200" cap="none" spc="0" normalizeH="0" baseline="0" noProof="0" dirty="0">
              <a:ln>
                <a:noFill/>
              </a:ln>
              <a:solidFill>
                <a:sysClr val="windowText" lastClr="000000"/>
              </a:solidFill>
              <a:effectLst/>
              <a:uLnTx/>
              <a:uFillTx/>
              <a:latin typeface="Myriad Pro" pitchFamily="2" charset="0"/>
              <a:ea typeface="MS PGothic" panose="020B0600070205080204" pitchFamily="34" charset="-128"/>
            </a:endParaRPr>
          </a:p>
          <a:p>
            <a:pPr marL="342900" marR="0" lvl="0" indent="-342900" algn="l" defTabSz="914400" rtl="0" eaLnBrk="0" fontAlgn="base" latinLnBrk="0" hangingPunct="0">
              <a:lnSpc>
                <a:spcPct val="100000"/>
              </a:lnSpc>
              <a:spcBef>
                <a:spcPct val="20000"/>
              </a:spcBef>
              <a:spcAft>
                <a:spcPct val="0"/>
              </a:spcAft>
              <a:buClrTx/>
              <a:buSzPct val="60000"/>
              <a:buFont typeface="Wingdings" panose="05000000000000000000" pitchFamily="2" charset="2"/>
              <a:buChar char=""/>
              <a:tabLst/>
              <a:defRPr/>
            </a:pPr>
            <a:endParaRPr kumimoji="0" lang="en-US" altLang="en-US" sz="2800" b="0" i="0" u="none" strike="noStrike" kern="1200" cap="none" spc="0" normalizeH="0" baseline="0" noProof="0" dirty="0">
              <a:ln>
                <a:noFill/>
              </a:ln>
              <a:solidFill>
                <a:srgbClr val="4A452A"/>
              </a:solidFill>
              <a:effectLst/>
              <a:uLnTx/>
              <a:uFillTx/>
              <a:latin typeface="Myriad Pro" pitchFamily="2" charset="0"/>
              <a:ea typeface="MS PGothic" panose="020B0600070205080204" pitchFamily="34" charset="-128"/>
            </a:endParaRPr>
          </a:p>
        </p:txBody>
      </p:sp>
    </p:spTree>
    <p:extLst>
      <p:ext uri="{BB962C8B-B14F-4D97-AF65-F5344CB8AC3E}">
        <p14:creationId xmlns:p14="http://schemas.microsoft.com/office/powerpoint/2010/main" val="500569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537948" cy="940079"/>
          </a:xfrm>
        </p:spPr>
        <p:txBody>
          <a:bodyPr anchor="t">
            <a:normAutofit/>
          </a:bodyPr>
          <a:lstStyle/>
          <a:p>
            <a:r>
              <a:rPr lang="en" sz="4400" b="0" dirty="0">
                <a:latin typeface="Myriad Pro"/>
                <a:sym typeface="Arial"/>
              </a:rPr>
              <a:t>The New challenge of Distributed Apps</a:t>
            </a:r>
            <a:endParaRPr lang="en-US" sz="4400" b="0" dirty="0">
              <a:latin typeface="Myriad Pro"/>
            </a:endParaRPr>
          </a:p>
        </p:txBody>
      </p:sp>
      <p:grpSp>
        <p:nvGrpSpPr>
          <p:cNvPr id="8" name="Group 7">
            <a:extLst>
              <a:ext uri="{FF2B5EF4-FFF2-40B4-BE49-F238E27FC236}">
                <a16:creationId xmlns:a16="http://schemas.microsoft.com/office/drawing/2014/main" id="{7C28EE9F-6D85-49AA-9FBC-50526E090E84}"/>
              </a:ext>
            </a:extLst>
          </p:cNvPr>
          <p:cNvGrpSpPr/>
          <p:nvPr/>
        </p:nvGrpSpPr>
        <p:grpSpPr>
          <a:xfrm>
            <a:off x="138546" y="1113636"/>
            <a:ext cx="11565980" cy="5024733"/>
            <a:chOff x="19126" y="1215786"/>
            <a:chExt cx="11963682" cy="5358367"/>
          </a:xfrm>
        </p:grpSpPr>
        <p:sp>
          <p:nvSpPr>
            <p:cNvPr id="9" name="Line 1">
              <a:extLst>
                <a:ext uri="{FF2B5EF4-FFF2-40B4-BE49-F238E27FC236}">
                  <a16:creationId xmlns:a16="http://schemas.microsoft.com/office/drawing/2014/main" id="{1772B7AD-6673-4D9E-84FC-996433D06C1B}"/>
                </a:ext>
              </a:extLst>
            </p:cNvPr>
            <p:cNvSpPr>
              <a:spLocks noChangeShapeType="1"/>
            </p:cNvSpPr>
            <p:nvPr/>
          </p:nvSpPr>
          <p:spPr bwMode="auto">
            <a:xfrm>
              <a:off x="555476" y="4115877"/>
              <a:ext cx="10788650" cy="794"/>
            </a:xfrm>
            <a:prstGeom prst="line">
              <a:avLst/>
            </a:prstGeom>
            <a:noFill/>
            <a:ln w="63500" cap="flat">
              <a:solidFill>
                <a:srgbClr val="394D54"/>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394D54"/>
                </a:solidFill>
                <a:effectLst/>
                <a:uLnTx/>
                <a:uFillTx/>
                <a:latin typeface="Calibri"/>
              </a:endParaRPr>
            </a:p>
          </p:txBody>
        </p:sp>
        <p:sp>
          <p:nvSpPr>
            <p:cNvPr id="10" name="Rectangle 2">
              <a:extLst>
                <a:ext uri="{FF2B5EF4-FFF2-40B4-BE49-F238E27FC236}">
                  <a16:creationId xmlns:a16="http://schemas.microsoft.com/office/drawing/2014/main" id="{541291F1-36E7-4262-A41A-73F8C74A0958}"/>
                </a:ext>
              </a:extLst>
            </p:cNvPr>
            <p:cNvSpPr>
              <a:spLocks/>
            </p:cNvSpPr>
            <p:nvPr/>
          </p:nvSpPr>
          <p:spPr bwMode="auto">
            <a:xfrm>
              <a:off x="2151480" y="1630933"/>
              <a:ext cx="1447541"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Static website</a:t>
              </a:r>
            </a:p>
          </p:txBody>
        </p:sp>
        <p:sp>
          <p:nvSpPr>
            <p:cNvPr id="11" name="Rectangle 3">
              <a:extLst>
                <a:ext uri="{FF2B5EF4-FFF2-40B4-BE49-F238E27FC236}">
                  <a16:creationId xmlns:a16="http://schemas.microsoft.com/office/drawing/2014/main" id="{05B5686A-48C0-45E7-BF89-C948CA278850}"/>
                </a:ext>
              </a:extLst>
            </p:cNvPr>
            <p:cNvSpPr>
              <a:spLocks/>
            </p:cNvSpPr>
            <p:nvPr/>
          </p:nvSpPr>
          <p:spPr bwMode="auto">
            <a:xfrm>
              <a:off x="5612557" y="2465266"/>
              <a:ext cx="1530448"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394D54"/>
                  </a:solidFill>
                  <a:effectLst/>
                  <a:uLnTx/>
                  <a:uFillTx/>
                  <a:latin typeface="Myriad Pro"/>
                  <a:ea typeface="Gill Sans" charset="0"/>
                  <a:cs typeface="Gill Sans" charset="0"/>
                </a:rPr>
                <a:t>Web frontend </a:t>
              </a:r>
            </a:p>
          </p:txBody>
        </p:sp>
        <p:sp>
          <p:nvSpPr>
            <p:cNvPr id="12" name="Rectangle 4">
              <a:extLst>
                <a:ext uri="{FF2B5EF4-FFF2-40B4-BE49-F238E27FC236}">
                  <a16:creationId xmlns:a16="http://schemas.microsoft.com/office/drawing/2014/main" id="{820EDEA0-1957-4E5C-9675-EE135ED48716}"/>
                </a:ext>
              </a:extLst>
            </p:cNvPr>
            <p:cNvSpPr>
              <a:spLocks/>
            </p:cNvSpPr>
            <p:nvPr/>
          </p:nvSpPr>
          <p:spPr bwMode="auto">
            <a:xfrm>
              <a:off x="5298587" y="1278788"/>
              <a:ext cx="842327"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394D54"/>
                  </a:solidFill>
                  <a:effectLst/>
                  <a:uLnTx/>
                  <a:uFillTx/>
                  <a:latin typeface="Myriad Pro"/>
                  <a:ea typeface="Gill Sans" charset="0"/>
                  <a:cs typeface="Gill Sans" charset="0"/>
                </a:rPr>
                <a:t>User DB</a:t>
              </a:r>
            </a:p>
          </p:txBody>
        </p:sp>
        <p:sp>
          <p:nvSpPr>
            <p:cNvPr id="13" name="Rectangle 5">
              <a:extLst>
                <a:ext uri="{FF2B5EF4-FFF2-40B4-BE49-F238E27FC236}">
                  <a16:creationId xmlns:a16="http://schemas.microsoft.com/office/drawing/2014/main" id="{5BE47990-1A31-463A-A1F5-6838638C69FD}"/>
                </a:ext>
              </a:extLst>
            </p:cNvPr>
            <p:cNvSpPr>
              <a:spLocks/>
            </p:cNvSpPr>
            <p:nvPr/>
          </p:nvSpPr>
          <p:spPr bwMode="auto">
            <a:xfrm>
              <a:off x="7378525" y="1697868"/>
              <a:ext cx="698071"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Queue</a:t>
              </a:r>
            </a:p>
          </p:txBody>
        </p:sp>
        <p:sp>
          <p:nvSpPr>
            <p:cNvPr id="14" name="Rectangle 6">
              <a:extLst>
                <a:ext uri="{FF2B5EF4-FFF2-40B4-BE49-F238E27FC236}">
                  <a16:creationId xmlns:a16="http://schemas.microsoft.com/office/drawing/2014/main" id="{756D1712-F257-4A15-87C9-4CDB366625DE}"/>
                </a:ext>
              </a:extLst>
            </p:cNvPr>
            <p:cNvSpPr>
              <a:spLocks/>
            </p:cNvSpPr>
            <p:nvPr/>
          </p:nvSpPr>
          <p:spPr bwMode="auto">
            <a:xfrm>
              <a:off x="8760710" y="1700959"/>
              <a:ext cx="1304944"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Analytics DB</a:t>
              </a:r>
            </a:p>
          </p:txBody>
        </p:sp>
        <p:sp>
          <p:nvSpPr>
            <p:cNvPr id="15" name="Rectangle 7">
              <a:extLst>
                <a:ext uri="{FF2B5EF4-FFF2-40B4-BE49-F238E27FC236}">
                  <a16:creationId xmlns:a16="http://schemas.microsoft.com/office/drawing/2014/main" id="{8DD6F56B-D1B8-4531-A62C-D8C329048A0F}"/>
                </a:ext>
              </a:extLst>
            </p:cNvPr>
            <p:cNvSpPr>
              <a:spLocks/>
            </p:cNvSpPr>
            <p:nvPr/>
          </p:nvSpPr>
          <p:spPr bwMode="auto">
            <a:xfrm>
              <a:off x="1840697" y="2592008"/>
              <a:ext cx="2148928"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Background workers</a:t>
              </a:r>
            </a:p>
          </p:txBody>
        </p:sp>
        <p:sp>
          <p:nvSpPr>
            <p:cNvPr id="16" name="Rectangle 8">
              <a:extLst>
                <a:ext uri="{FF2B5EF4-FFF2-40B4-BE49-F238E27FC236}">
                  <a16:creationId xmlns:a16="http://schemas.microsoft.com/office/drawing/2014/main" id="{B18A71E2-7A2D-4EFE-9862-CE1586AF9272}"/>
                </a:ext>
              </a:extLst>
            </p:cNvPr>
            <p:cNvSpPr>
              <a:spLocks/>
            </p:cNvSpPr>
            <p:nvPr/>
          </p:nvSpPr>
          <p:spPr bwMode="auto">
            <a:xfrm>
              <a:off x="8389092" y="3079198"/>
              <a:ext cx="1369609" cy="29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API endpoint</a:t>
              </a:r>
            </a:p>
          </p:txBody>
        </p:sp>
        <p:sp>
          <p:nvSpPr>
            <p:cNvPr id="17" name="Rectangle 9">
              <a:extLst>
                <a:ext uri="{FF2B5EF4-FFF2-40B4-BE49-F238E27FC236}">
                  <a16:creationId xmlns:a16="http://schemas.microsoft.com/office/drawing/2014/main" id="{87FA028F-7BAB-43CC-87FA-B5666060B964}"/>
                </a:ext>
              </a:extLst>
            </p:cNvPr>
            <p:cNvSpPr>
              <a:spLocks/>
            </p:cNvSpPr>
            <p:nvPr/>
          </p:nvSpPr>
          <p:spPr bwMode="auto">
            <a:xfrm>
              <a:off x="1074097" y="1841288"/>
              <a:ext cx="33210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nginx</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1.5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modsecurity</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openssl</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bootstrap 2</a:t>
              </a:r>
            </a:p>
          </p:txBody>
        </p:sp>
        <p:sp>
          <p:nvSpPr>
            <p:cNvPr id="18" name="Rectangle 10">
              <a:extLst>
                <a:ext uri="{FF2B5EF4-FFF2-40B4-BE49-F238E27FC236}">
                  <a16:creationId xmlns:a16="http://schemas.microsoft.com/office/drawing/2014/main" id="{9F50936D-BD8B-4E07-92C0-EC5052ED51D4}"/>
                </a:ext>
              </a:extLst>
            </p:cNvPr>
            <p:cNvSpPr>
              <a:spLocks/>
            </p:cNvSpPr>
            <p:nvPr/>
          </p:nvSpPr>
          <p:spPr bwMode="auto">
            <a:xfrm>
              <a:off x="4939826" y="1674340"/>
              <a:ext cx="1430961" cy="17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postgresql</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pgv8 + v8</a:t>
              </a:r>
            </a:p>
          </p:txBody>
        </p:sp>
        <p:sp>
          <p:nvSpPr>
            <p:cNvPr id="19" name="Rectangle 11">
              <a:extLst>
                <a:ext uri="{FF2B5EF4-FFF2-40B4-BE49-F238E27FC236}">
                  <a16:creationId xmlns:a16="http://schemas.microsoft.com/office/drawing/2014/main" id="{B3116E8D-4FAD-4E22-96AF-1267ACE1FC2C}"/>
                </a:ext>
              </a:extLst>
            </p:cNvPr>
            <p:cNvSpPr>
              <a:spLocks/>
            </p:cNvSpPr>
            <p:nvPr/>
          </p:nvSpPr>
          <p:spPr bwMode="auto">
            <a:xfrm>
              <a:off x="8621110" y="2052554"/>
              <a:ext cx="200375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err="1">
                  <a:ln>
                    <a:noFill/>
                  </a:ln>
                  <a:solidFill>
                    <a:srgbClr val="282828"/>
                  </a:solidFill>
                  <a:effectLst/>
                  <a:uLnTx/>
                  <a:uFillTx/>
                  <a:latin typeface="Gill Sans" charset="0"/>
                  <a:ea typeface="Gill Sans" charset="0"/>
                  <a:cs typeface="Gill Sans" charset="0"/>
                </a:rPr>
                <a:t>hadoop</a:t>
              </a:r>
              <a:r>
                <a:rPr kumimoji="0" lang="en-US" sz="1050" b="0" i="0" u="none" strike="noStrike" kern="0" cap="none" spc="0" normalizeH="0" baseline="0" noProof="0" dirty="0">
                  <a:ln>
                    <a:noFill/>
                  </a:ln>
                  <a:solidFill>
                    <a:srgbClr val="282828"/>
                  </a:solidFill>
                  <a:effectLst/>
                  <a:uLnTx/>
                  <a:uFillTx/>
                  <a:latin typeface="Gill Sans" charset="0"/>
                  <a:ea typeface="Gill Sans" charset="0"/>
                  <a:cs typeface="Gill Sans" charset="0"/>
                </a:rPr>
                <a:t> + hive + thrift + </a:t>
              </a:r>
              <a:r>
                <a:rPr kumimoji="0" lang="en-US" sz="1050" b="0" i="0" u="none" strike="noStrike" kern="0" cap="none" spc="0" normalizeH="0" baseline="0" noProof="0" dirty="0" err="1">
                  <a:ln>
                    <a:noFill/>
                  </a:ln>
                  <a:solidFill>
                    <a:srgbClr val="282828"/>
                  </a:solidFill>
                  <a:effectLst/>
                  <a:uLnTx/>
                  <a:uFillTx/>
                  <a:latin typeface="Gill Sans" charset="0"/>
                  <a:ea typeface="Gill Sans" charset="0"/>
                  <a:cs typeface="Gill Sans" charset="0"/>
                </a:rPr>
                <a:t>OpenJDK</a:t>
              </a:r>
              <a:endParaRPr kumimoji="0" lang="en-US" sz="1050" b="0" i="0" u="none" strike="noStrike" kern="0" cap="none" spc="0" normalizeH="0" baseline="0" noProof="0" dirty="0">
                <a:ln>
                  <a:noFill/>
                </a:ln>
                <a:solidFill>
                  <a:srgbClr val="282828"/>
                </a:solidFill>
                <a:effectLst/>
                <a:uLnTx/>
                <a:uFillTx/>
                <a:latin typeface="Gill Sans" charset="0"/>
                <a:ea typeface="Gill Sans" charset="0"/>
                <a:cs typeface="Gill Sans" charset="0"/>
              </a:endParaRPr>
            </a:p>
          </p:txBody>
        </p:sp>
        <p:sp>
          <p:nvSpPr>
            <p:cNvPr id="20" name="Rectangle 12">
              <a:extLst>
                <a:ext uri="{FF2B5EF4-FFF2-40B4-BE49-F238E27FC236}">
                  <a16:creationId xmlns:a16="http://schemas.microsoft.com/office/drawing/2014/main" id="{6562CCC0-7461-48E1-BCCE-80E1D7DE7022}"/>
                </a:ext>
              </a:extLst>
            </p:cNvPr>
            <p:cNvSpPr>
              <a:spLocks/>
            </p:cNvSpPr>
            <p:nvPr/>
          </p:nvSpPr>
          <p:spPr bwMode="auto">
            <a:xfrm>
              <a:off x="4716463" y="2820194"/>
              <a:ext cx="3321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Ruby + Rails + sass + Unicorn</a:t>
              </a:r>
            </a:p>
          </p:txBody>
        </p:sp>
        <p:sp>
          <p:nvSpPr>
            <p:cNvPr id="21" name="Rectangle 13">
              <a:extLst>
                <a:ext uri="{FF2B5EF4-FFF2-40B4-BE49-F238E27FC236}">
                  <a16:creationId xmlns:a16="http://schemas.microsoft.com/office/drawing/2014/main" id="{41AEEBD6-DCB4-4A63-B22F-2B964EBEA44B}"/>
                </a:ext>
              </a:extLst>
            </p:cNvPr>
            <p:cNvSpPr>
              <a:spLocks/>
            </p:cNvSpPr>
            <p:nvPr/>
          </p:nvSpPr>
          <p:spPr bwMode="auto">
            <a:xfrm>
              <a:off x="6067035" y="2056990"/>
              <a:ext cx="33210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Redis</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redis</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-sentinel</a:t>
              </a:r>
            </a:p>
          </p:txBody>
        </p:sp>
        <p:sp>
          <p:nvSpPr>
            <p:cNvPr id="22" name="Rectangle 14">
              <a:extLst>
                <a:ext uri="{FF2B5EF4-FFF2-40B4-BE49-F238E27FC236}">
                  <a16:creationId xmlns:a16="http://schemas.microsoft.com/office/drawing/2014/main" id="{155A5D9C-6A9C-4EB5-9958-7BA81F4B8F96}"/>
                </a:ext>
              </a:extLst>
            </p:cNvPr>
            <p:cNvSpPr>
              <a:spLocks/>
            </p:cNvSpPr>
            <p:nvPr/>
          </p:nvSpPr>
          <p:spPr bwMode="auto">
            <a:xfrm>
              <a:off x="857366" y="2898898"/>
              <a:ext cx="42608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Python 3.0 + celery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pyredis</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libcurl</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ffmpeg</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libopencv</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nodejs</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phantomjs</a:t>
              </a:r>
              <a:endPar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endParaRPr>
            </a:p>
          </p:txBody>
        </p:sp>
        <p:sp>
          <p:nvSpPr>
            <p:cNvPr id="23" name="Rectangle 15">
              <a:extLst>
                <a:ext uri="{FF2B5EF4-FFF2-40B4-BE49-F238E27FC236}">
                  <a16:creationId xmlns:a16="http://schemas.microsoft.com/office/drawing/2014/main" id="{59ACCC61-E0A6-4430-AC7B-D91D5D4FCBCE}"/>
                </a:ext>
              </a:extLst>
            </p:cNvPr>
            <p:cNvSpPr>
              <a:spLocks/>
            </p:cNvSpPr>
            <p:nvPr/>
          </p:nvSpPr>
          <p:spPr bwMode="auto">
            <a:xfrm>
              <a:off x="7175283" y="3315065"/>
              <a:ext cx="42608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tabLst>
                  <a:tab pos="1282700" algn="l"/>
                </a:tabLst>
                <a:defRPr sz="1200">
                  <a:solidFill>
                    <a:schemeClr val="tx1"/>
                  </a:solidFill>
                  <a:latin typeface="Gill Sans" charset="0"/>
                </a:defRPr>
              </a:lvl1pPr>
              <a:lvl2pPr algn="l">
                <a:tabLst>
                  <a:tab pos="1282700" algn="l"/>
                </a:tabLst>
                <a:defRPr sz="1200">
                  <a:solidFill>
                    <a:schemeClr val="tx1"/>
                  </a:solidFill>
                  <a:latin typeface="Gill Sans" charset="0"/>
                </a:defRPr>
              </a:lvl2pPr>
              <a:lvl3pPr algn="l">
                <a:tabLst>
                  <a:tab pos="1282700" algn="l"/>
                </a:tabLst>
                <a:defRPr sz="1200">
                  <a:solidFill>
                    <a:schemeClr val="tx1"/>
                  </a:solidFill>
                  <a:latin typeface="Gill Sans" charset="0"/>
                </a:defRPr>
              </a:lvl3pPr>
              <a:lvl4pPr algn="l">
                <a:tabLst>
                  <a:tab pos="1282700" algn="l"/>
                </a:tabLst>
                <a:defRPr sz="1200">
                  <a:solidFill>
                    <a:schemeClr val="tx1"/>
                  </a:solidFill>
                  <a:latin typeface="Gill Sans" charset="0"/>
                </a:defRPr>
              </a:lvl4pPr>
              <a:lvl5pPr algn="l">
                <a:tabLst>
                  <a:tab pos="1282700" algn="l"/>
                </a:tabLst>
                <a:defRPr sz="1200">
                  <a:solidFill>
                    <a:schemeClr val="tx1"/>
                  </a:solidFill>
                  <a:latin typeface="Gill Sans" charset="0"/>
                </a:defRPr>
              </a:lvl5pPr>
              <a:lvl6pPr fontAlgn="base">
                <a:spcBef>
                  <a:spcPct val="0"/>
                </a:spcBef>
                <a:spcAft>
                  <a:spcPct val="0"/>
                </a:spcAft>
                <a:tabLst>
                  <a:tab pos="1282700" algn="l"/>
                </a:tabLst>
                <a:defRPr sz="1200">
                  <a:solidFill>
                    <a:schemeClr val="tx1"/>
                  </a:solidFill>
                  <a:latin typeface="Gill Sans" charset="0"/>
                </a:defRPr>
              </a:lvl6pPr>
              <a:lvl7pPr fontAlgn="base">
                <a:spcBef>
                  <a:spcPct val="0"/>
                </a:spcBef>
                <a:spcAft>
                  <a:spcPct val="0"/>
                </a:spcAft>
                <a:tabLst>
                  <a:tab pos="1282700" algn="l"/>
                </a:tabLst>
                <a:defRPr sz="1200">
                  <a:solidFill>
                    <a:schemeClr val="tx1"/>
                  </a:solidFill>
                  <a:latin typeface="Gill Sans" charset="0"/>
                </a:defRPr>
              </a:lvl7pPr>
              <a:lvl8pPr fontAlgn="base">
                <a:spcBef>
                  <a:spcPct val="0"/>
                </a:spcBef>
                <a:spcAft>
                  <a:spcPct val="0"/>
                </a:spcAft>
                <a:tabLst>
                  <a:tab pos="1282700" algn="l"/>
                </a:tabLst>
                <a:defRPr sz="1200">
                  <a:solidFill>
                    <a:schemeClr val="tx1"/>
                  </a:solidFill>
                  <a:latin typeface="Gill Sans" charset="0"/>
                </a:defRPr>
              </a:lvl8pPr>
              <a:lvl9pPr fontAlgn="base">
                <a:spcBef>
                  <a:spcPct val="0"/>
                </a:spcBef>
                <a:spcAft>
                  <a:spcPct val="0"/>
                </a:spcAft>
                <a:tabLst>
                  <a:tab pos="1282700" algn="l"/>
                </a:tabLs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tab pos="1282700" algn="l"/>
                </a:tabLst>
                <a:defRPr/>
              </a:pP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Python 2.7 + Flask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pyredis</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celery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psycopg</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 + </a:t>
              </a:r>
              <a:r>
                <a:rPr kumimoji="0" lang="en-US" sz="1050" b="0" i="0" u="none" strike="noStrike" kern="0" cap="none" spc="0" normalizeH="0" baseline="0" noProof="0" dirty="0" err="1">
                  <a:ln>
                    <a:noFill/>
                  </a:ln>
                  <a:solidFill>
                    <a:srgbClr val="282828"/>
                  </a:solidFill>
                  <a:effectLst/>
                  <a:uLnTx/>
                  <a:uFillTx/>
                  <a:latin typeface="Myriad Pro"/>
                  <a:ea typeface="Gill Sans" charset="0"/>
                  <a:cs typeface="Gill Sans" charset="0"/>
                </a:rPr>
                <a:t>postgresql</a:t>
              </a:r>
              <a:r>
                <a:rPr kumimoji="0" lang="en-US" sz="1050" b="0" i="0" u="none" strike="noStrike" kern="0" cap="none" spc="0" normalizeH="0" baseline="0" noProof="0" dirty="0">
                  <a:ln>
                    <a:noFill/>
                  </a:ln>
                  <a:solidFill>
                    <a:srgbClr val="282828"/>
                  </a:solidFill>
                  <a:effectLst/>
                  <a:uLnTx/>
                  <a:uFillTx/>
                  <a:latin typeface="Myriad Pro"/>
                  <a:ea typeface="Gill Sans" charset="0"/>
                  <a:cs typeface="Gill Sans" charset="0"/>
                </a:rPr>
                <a:t>-client</a:t>
              </a:r>
            </a:p>
          </p:txBody>
        </p:sp>
        <p:sp>
          <p:nvSpPr>
            <p:cNvPr id="24" name="Rectangle 16">
              <a:extLst>
                <a:ext uri="{FF2B5EF4-FFF2-40B4-BE49-F238E27FC236}">
                  <a16:creationId xmlns:a16="http://schemas.microsoft.com/office/drawing/2014/main" id="{E0194C47-C614-4BB0-A412-7078D29E7B67}"/>
                </a:ext>
              </a:extLst>
            </p:cNvPr>
            <p:cNvSpPr>
              <a:spLocks/>
            </p:cNvSpPr>
            <p:nvPr/>
          </p:nvSpPr>
          <p:spPr bwMode="auto">
            <a:xfrm>
              <a:off x="2250871" y="4539505"/>
              <a:ext cx="1638226"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Development VM</a:t>
              </a:r>
            </a:p>
          </p:txBody>
        </p:sp>
        <p:sp>
          <p:nvSpPr>
            <p:cNvPr id="25" name="Rectangle 17">
              <a:extLst>
                <a:ext uri="{FF2B5EF4-FFF2-40B4-BE49-F238E27FC236}">
                  <a16:creationId xmlns:a16="http://schemas.microsoft.com/office/drawing/2014/main" id="{AB1110A8-F0CF-4A58-873C-D9C1368FB2B1}"/>
                </a:ext>
              </a:extLst>
            </p:cNvPr>
            <p:cNvSpPr>
              <a:spLocks/>
            </p:cNvSpPr>
            <p:nvPr/>
          </p:nvSpPr>
          <p:spPr bwMode="auto">
            <a:xfrm>
              <a:off x="3734038" y="5138617"/>
              <a:ext cx="918602"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QA server</a:t>
              </a:r>
            </a:p>
          </p:txBody>
        </p:sp>
        <p:sp>
          <p:nvSpPr>
            <p:cNvPr id="26" name="Rectangle 18">
              <a:extLst>
                <a:ext uri="{FF2B5EF4-FFF2-40B4-BE49-F238E27FC236}">
                  <a16:creationId xmlns:a16="http://schemas.microsoft.com/office/drawing/2014/main" id="{83C3B054-C1DA-481E-987A-FD82425AAEBA}"/>
                </a:ext>
              </a:extLst>
            </p:cNvPr>
            <p:cNvSpPr>
              <a:spLocks/>
            </p:cNvSpPr>
            <p:nvPr/>
          </p:nvSpPr>
          <p:spPr bwMode="auto">
            <a:xfrm>
              <a:off x="5542223" y="4662615"/>
              <a:ext cx="1172294"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Public Cloud</a:t>
              </a:r>
            </a:p>
          </p:txBody>
        </p:sp>
        <p:sp>
          <p:nvSpPr>
            <p:cNvPr id="27" name="Rectangle 19">
              <a:extLst>
                <a:ext uri="{FF2B5EF4-FFF2-40B4-BE49-F238E27FC236}">
                  <a16:creationId xmlns:a16="http://schemas.microsoft.com/office/drawing/2014/main" id="{75BE440E-BAEF-4E84-8DC3-4FAC4270E2A3}"/>
                </a:ext>
              </a:extLst>
            </p:cNvPr>
            <p:cNvSpPr>
              <a:spLocks/>
            </p:cNvSpPr>
            <p:nvPr/>
          </p:nvSpPr>
          <p:spPr bwMode="auto">
            <a:xfrm>
              <a:off x="5576942" y="5494882"/>
              <a:ext cx="1600089"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Disaster recovery</a:t>
              </a:r>
            </a:p>
          </p:txBody>
        </p:sp>
        <p:sp>
          <p:nvSpPr>
            <p:cNvPr id="28" name="Rectangle 21">
              <a:extLst>
                <a:ext uri="{FF2B5EF4-FFF2-40B4-BE49-F238E27FC236}">
                  <a16:creationId xmlns:a16="http://schemas.microsoft.com/office/drawing/2014/main" id="{DF3F8DA6-03A0-4047-AFEF-7B200B530B72}"/>
                </a:ext>
              </a:extLst>
            </p:cNvPr>
            <p:cNvSpPr>
              <a:spLocks/>
            </p:cNvSpPr>
            <p:nvPr/>
          </p:nvSpPr>
          <p:spPr bwMode="auto">
            <a:xfrm>
              <a:off x="8030927" y="5888382"/>
              <a:ext cx="1885287"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Contributor’s laptop</a:t>
              </a:r>
            </a:p>
          </p:txBody>
        </p:sp>
        <p:sp>
          <p:nvSpPr>
            <p:cNvPr id="29" name="Rectangle 20">
              <a:extLst>
                <a:ext uri="{FF2B5EF4-FFF2-40B4-BE49-F238E27FC236}">
                  <a16:creationId xmlns:a16="http://schemas.microsoft.com/office/drawing/2014/main" id="{D6403EEA-14B0-40A5-9937-6520800750BD}"/>
                </a:ext>
              </a:extLst>
            </p:cNvPr>
            <p:cNvSpPr>
              <a:spLocks/>
            </p:cNvSpPr>
            <p:nvPr/>
          </p:nvSpPr>
          <p:spPr bwMode="auto">
            <a:xfrm>
              <a:off x="5605202" y="6199259"/>
              <a:ext cx="1759269"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Production Servers</a:t>
              </a:r>
            </a:p>
          </p:txBody>
        </p:sp>
        <p:sp>
          <p:nvSpPr>
            <p:cNvPr id="30" name="TextBox 29">
              <a:extLst>
                <a:ext uri="{FF2B5EF4-FFF2-40B4-BE49-F238E27FC236}">
                  <a16:creationId xmlns:a16="http://schemas.microsoft.com/office/drawing/2014/main" id="{64FD4870-C581-4641-829A-27D25F7411B8}"/>
                </a:ext>
              </a:extLst>
            </p:cNvPr>
            <p:cNvSpPr txBox="1"/>
            <p:nvPr/>
          </p:nvSpPr>
          <p:spPr>
            <a:xfrm rot="16200000">
              <a:off x="-769886" y="2075848"/>
              <a:ext cx="2262674" cy="668555"/>
            </a:xfrm>
            <a:prstGeom prst="rect">
              <a:avLst/>
            </a:prstGeom>
            <a:solidFill>
              <a:srgbClr val="5B9BD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rPr>
                <a:t>Multiplicity of Stacks</a:t>
              </a:r>
            </a:p>
          </p:txBody>
        </p:sp>
        <p:sp>
          <p:nvSpPr>
            <p:cNvPr id="31" name="TextBox 30">
              <a:extLst>
                <a:ext uri="{FF2B5EF4-FFF2-40B4-BE49-F238E27FC236}">
                  <a16:creationId xmlns:a16="http://schemas.microsoft.com/office/drawing/2014/main" id="{5B8A10BB-9C76-4ECA-93B2-FE753E6EE571}"/>
                </a:ext>
              </a:extLst>
            </p:cNvPr>
            <p:cNvSpPr txBox="1"/>
            <p:nvPr/>
          </p:nvSpPr>
          <p:spPr>
            <a:xfrm rot="16200000">
              <a:off x="-409799" y="4791374"/>
              <a:ext cx="1781179" cy="923330"/>
            </a:xfrm>
            <a:prstGeom prst="rect">
              <a:avLst/>
            </a:prstGeom>
            <a:solidFill>
              <a:srgbClr val="5B9BD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rPr>
                <a:t>Multiplicity of hardware environments</a:t>
              </a:r>
            </a:p>
          </p:txBody>
        </p:sp>
        <p:sp>
          <p:nvSpPr>
            <p:cNvPr id="32" name="Rectangle 20">
              <a:extLst>
                <a:ext uri="{FF2B5EF4-FFF2-40B4-BE49-F238E27FC236}">
                  <a16:creationId xmlns:a16="http://schemas.microsoft.com/office/drawing/2014/main" id="{32CF78B4-D4B3-4CDC-8A19-707F5E68EA82}"/>
                </a:ext>
              </a:extLst>
            </p:cNvPr>
            <p:cNvSpPr>
              <a:spLocks/>
            </p:cNvSpPr>
            <p:nvPr/>
          </p:nvSpPr>
          <p:spPr bwMode="auto">
            <a:xfrm>
              <a:off x="8377854" y="4379715"/>
              <a:ext cx="1732739"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Production Cluster</a:t>
              </a:r>
            </a:p>
          </p:txBody>
        </p:sp>
        <p:pic>
          <p:nvPicPr>
            <p:cNvPr id="33" name="Picture 16">
              <a:extLst>
                <a:ext uri="{FF2B5EF4-FFF2-40B4-BE49-F238E27FC236}">
                  <a16:creationId xmlns:a16="http://schemas.microsoft.com/office/drawing/2014/main" id="{C40B06CD-7F95-4A0B-9075-F68B93D761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25" y="4950117"/>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34" name="Rectangle 19">
              <a:extLst>
                <a:ext uri="{FF2B5EF4-FFF2-40B4-BE49-F238E27FC236}">
                  <a16:creationId xmlns:a16="http://schemas.microsoft.com/office/drawing/2014/main" id="{8B9415FF-B703-4903-914D-7CE61C147F86}"/>
                </a:ext>
              </a:extLst>
            </p:cNvPr>
            <p:cNvSpPr>
              <a:spLocks/>
            </p:cNvSpPr>
            <p:nvPr/>
          </p:nvSpPr>
          <p:spPr bwMode="auto">
            <a:xfrm>
              <a:off x="1743938" y="5883974"/>
              <a:ext cx="2074312" cy="2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Customer Data Center</a:t>
              </a:r>
            </a:p>
          </p:txBody>
        </p:sp>
        <p:pic>
          <p:nvPicPr>
            <p:cNvPr id="35" name="Picture 19">
              <a:extLst>
                <a:ext uri="{FF2B5EF4-FFF2-40B4-BE49-F238E27FC236}">
                  <a16:creationId xmlns:a16="http://schemas.microsoft.com/office/drawing/2014/main" id="{49878352-50AA-4C0F-BE12-666AED5A0EC4}"/>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0106" y="4520916"/>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6" name="Picture 17">
              <a:extLst>
                <a:ext uri="{FF2B5EF4-FFF2-40B4-BE49-F238E27FC236}">
                  <a16:creationId xmlns:a16="http://schemas.microsoft.com/office/drawing/2014/main" id="{6EB5638D-AE77-4F7A-8A79-7E5578E5F8BF}"/>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56763" y="5882381"/>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7" name="Picture 21">
              <a:extLst>
                <a:ext uri="{FF2B5EF4-FFF2-40B4-BE49-F238E27FC236}">
                  <a16:creationId xmlns:a16="http://schemas.microsoft.com/office/drawing/2014/main" id="{7FA49720-6873-4471-A8CE-B586DFF947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0595" y="5872360"/>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38" name="Picture 37">
              <a:extLst>
                <a:ext uri="{FF2B5EF4-FFF2-40B4-BE49-F238E27FC236}">
                  <a16:creationId xmlns:a16="http://schemas.microsoft.com/office/drawing/2014/main" id="{ECF142FA-48AB-4ABF-9CDC-1296C4612114}"/>
                </a:ext>
              </a:extLst>
            </p:cNvPr>
            <p:cNvPicPr>
              <a:picLocks noChangeAspect="1"/>
            </p:cNvPicPr>
            <p:nvPr/>
          </p:nvPicPr>
          <p:blipFill>
            <a:blip r:embed="rId7" cstate="print"/>
            <a:stretch>
              <a:fillRect/>
            </a:stretch>
          </p:blipFill>
          <p:spPr>
            <a:xfrm>
              <a:off x="9191960" y="4774008"/>
              <a:ext cx="542373" cy="745566"/>
            </a:xfrm>
            <a:prstGeom prst="rect">
              <a:avLst/>
            </a:prstGeom>
          </p:spPr>
        </p:pic>
        <p:pic>
          <p:nvPicPr>
            <p:cNvPr id="39" name="Picture 22">
              <a:extLst>
                <a:ext uri="{FF2B5EF4-FFF2-40B4-BE49-F238E27FC236}">
                  <a16:creationId xmlns:a16="http://schemas.microsoft.com/office/drawing/2014/main" id="{15F7FE99-95FC-49CA-B996-5BC2CF90DD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59698" y="4621542"/>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40" name="Freeform 61">
              <a:extLst>
                <a:ext uri="{FF2B5EF4-FFF2-40B4-BE49-F238E27FC236}">
                  <a16:creationId xmlns:a16="http://schemas.microsoft.com/office/drawing/2014/main" id="{2D3A784F-BDB2-4E52-A443-C27D81F2AED6}"/>
                </a:ext>
              </a:extLst>
            </p:cNvPr>
            <p:cNvSpPr/>
            <p:nvPr/>
          </p:nvSpPr>
          <p:spPr>
            <a:xfrm>
              <a:off x="7978546" y="29842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41" name="Freeform 62">
              <a:extLst>
                <a:ext uri="{FF2B5EF4-FFF2-40B4-BE49-F238E27FC236}">
                  <a16:creationId xmlns:a16="http://schemas.microsoft.com/office/drawing/2014/main" id="{C1A79A5D-5C69-4BF9-87D1-F0B635FF1059}"/>
                </a:ext>
              </a:extLst>
            </p:cNvPr>
            <p:cNvSpPr/>
            <p:nvPr/>
          </p:nvSpPr>
          <p:spPr>
            <a:xfrm>
              <a:off x="6763221" y="176021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394D54">
                    <a:hueOff val="0"/>
                    <a:satOff val="0"/>
                    <a:lumOff val="0"/>
                    <a:alphaOff val="0"/>
                  </a:srgbClr>
                </a:solidFill>
                <a:effectLst/>
                <a:uLnTx/>
                <a:uFillTx/>
                <a:latin typeface="Calibri"/>
                <a:ea typeface="+mn-ea"/>
                <a:cs typeface="+mn-cs"/>
              </a:endParaRPr>
            </a:p>
          </p:txBody>
        </p:sp>
        <p:sp>
          <p:nvSpPr>
            <p:cNvPr id="42" name="Freeform 63">
              <a:extLst>
                <a:ext uri="{FF2B5EF4-FFF2-40B4-BE49-F238E27FC236}">
                  <a16:creationId xmlns:a16="http://schemas.microsoft.com/office/drawing/2014/main" id="{59463821-1F42-43E5-B056-152C4F412620}"/>
                </a:ext>
              </a:extLst>
            </p:cNvPr>
            <p:cNvSpPr/>
            <p:nvPr/>
          </p:nvSpPr>
          <p:spPr>
            <a:xfrm>
              <a:off x="7829071" y="29842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43" name="Freeform 64">
              <a:extLst>
                <a:ext uri="{FF2B5EF4-FFF2-40B4-BE49-F238E27FC236}">
                  <a16:creationId xmlns:a16="http://schemas.microsoft.com/office/drawing/2014/main" id="{C92E1EB2-4F7B-494D-AB1B-469705512A8C}"/>
                </a:ext>
              </a:extLst>
            </p:cNvPr>
            <p:cNvSpPr/>
            <p:nvPr/>
          </p:nvSpPr>
          <p:spPr>
            <a:xfrm>
              <a:off x="7903522"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44" name="Freeform 65">
              <a:extLst>
                <a:ext uri="{FF2B5EF4-FFF2-40B4-BE49-F238E27FC236}">
                  <a16:creationId xmlns:a16="http://schemas.microsoft.com/office/drawing/2014/main" id="{5A5554E7-2060-4AF6-9D45-CCF513CC31F0}"/>
                </a:ext>
              </a:extLst>
            </p:cNvPr>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algn="r"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394D54">
                    <a:hueOff val="0"/>
                    <a:satOff val="0"/>
                    <a:lumOff val="0"/>
                    <a:alphaOff val="0"/>
                  </a:srgbClr>
                </a:solidFill>
                <a:effectLst/>
                <a:uLnTx/>
                <a:uFillTx/>
                <a:latin typeface="Calibri"/>
                <a:ea typeface="+mn-ea"/>
                <a:cs typeface="+mn-cs"/>
              </a:endParaRPr>
            </a:p>
          </p:txBody>
        </p:sp>
        <p:sp>
          <p:nvSpPr>
            <p:cNvPr id="45" name="Freeform 66">
              <a:extLst>
                <a:ext uri="{FF2B5EF4-FFF2-40B4-BE49-F238E27FC236}">
                  <a16:creationId xmlns:a16="http://schemas.microsoft.com/office/drawing/2014/main" id="{5C59FE91-E715-4BB8-B04D-E95D325ED2E9}"/>
                </a:ext>
              </a:extLst>
            </p:cNvPr>
            <p:cNvSpPr/>
            <p:nvPr/>
          </p:nvSpPr>
          <p:spPr>
            <a:xfrm>
              <a:off x="8052997" y="311925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46" name="Freeform 67">
              <a:extLst>
                <a:ext uri="{FF2B5EF4-FFF2-40B4-BE49-F238E27FC236}">
                  <a16:creationId xmlns:a16="http://schemas.microsoft.com/office/drawing/2014/main" id="{B3442FA8-1372-449C-A42C-408C3B83C874}"/>
                </a:ext>
              </a:extLst>
            </p:cNvPr>
            <p:cNvSpPr/>
            <p:nvPr/>
          </p:nvSpPr>
          <p:spPr>
            <a:xfrm>
              <a:off x="7978546" y="325428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47" name="Freeform 68">
              <a:extLst>
                <a:ext uri="{FF2B5EF4-FFF2-40B4-BE49-F238E27FC236}">
                  <a16:creationId xmlns:a16="http://schemas.microsoft.com/office/drawing/2014/main" id="{4C8CA712-8C09-4A76-943A-EEA0BDE75F78}"/>
                </a:ext>
              </a:extLst>
            </p:cNvPr>
            <p:cNvSpPr/>
            <p:nvPr/>
          </p:nvSpPr>
          <p:spPr>
            <a:xfrm>
              <a:off x="6763221" y="2030269"/>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a:ln>
                  <a:noFill/>
                </a:ln>
                <a:solidFill>
                  <a:srgbClr val="394D54">
                    <a:hueOff val="0"/>
                    <a:satOff val="0"/>
                    <a:lumOff val="0"/>
                    <a:alphaOff val="0"/>
                  </a:srgbClr>
                </a:solidFill>
                <a:effectLst/>
                <a:uLnTx/>
                <a:uFillTx/>
                <a:latin typeface="Calibri"/>
                <a:ea typeface="+mn-ea"/>
                <a:cs typeface="+mn-cs"/>
              </a:endParaRPr>
            </a:p>
          </p:txBody>
        </p:sp>
        <p:sp>
          <p:nvSpPr>
            <p:cNvPr id="48" name="Freeform 69">
              <a:extLst>
                <a:ext uri="{FF2B5EF4-FFF2-40B4-BE49-F238E27FC236}">
                  <a16:creationId xmlns:a16="http://schemas.microsoft.com/office/drawing/2014/main" id="{8E79C278-7BB2-48FA-9E65-DA92CFCE67C7}"/>
                </a:ext>
              </a:extLst>
            </p:cNvPr>
            <p:cNvSpPr/>
            <p:nvPr/>
          </p:nvSpPr>
          <p:spPr>
            <a:xfrm>
              <a:off x="7829071" y="32542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49" name="Freeform 70">
              <a:extLst>
                <a:ext uri="{FF2B5EF4-FFF2-40B4-BE49-F238E27FC236}">
                  <a16:creationId xmlns:a16="http://schemas.microsoft.com/office/drawing/2014/main" id="{8F2FCFCE-AF59-427C-96E5-50D64188D5E1}"/>
                </a:ext>
              </a:extLst>
            </p:cNvPr>
            <p:cNvSpPr/>
            <p:nvPr/>
          </p:nvSpPr>
          <p:spPr>
            <a:xfrm>
              <a:off x="1574925" y="16557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0" name="Freeform 71">
              <a:extLst>
                <a:ext uri="{FF2B5EF4-FFF2-40B4-BE49-F238E27FC236}">
                  <a16:creationId xmlns:a16="http://schemas.microsoft.com/office/drawing/2014/main" id="{24E3760E-79BE-41ED-AF90-DCF967867944}"/>
                </a:ext>
              </a:extLst>
            </p:cNvPr>
            <p:cNvSpPr/>
            <p:nvPr/>
          </p:nvSpPr>
          <p:spPr>
            <a:xfrm>
              <a:off x="1649949" y="179079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1" name="Freeform 72">
              <a:extLst>
                <a:ext uri="{FF2B5EF4-FFF2-40B4-BE49-F238E27FC236}">
                  <a16:creationId xmlns:a16="http://schemas.microsoft.com/office/drawing/2014/main" id="{24421C0A-B050-4B35-9369-41DDE0A46F81}"/>
                </a:ext>
              </a:extLst>
            </p:cNvPr>
            <p:cNvSpPr/>
            <p:nvPr/>
          </p:nvSpPr>
          <p:spPr>
            <a:xfrm>
              <a:off x="1500474" y="179079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52" name="Freeform 73">
              <a:extLst>
                <a:ext uri="{FF2B5EF4-FFF2-40B4-BE49-F238E27FC236}">
                  <a16:creationId xmlns:a16="http://schemas.microsoft.com/office/drawing/2014/main" id="{40BB510C-C114-4279-BD69-53530773C73B}"/>
                </a:ext>
              </a:extLst>
            </p:cNvPr>
            <p:cNvSpPr/>
            <p:nvPr/>
          </p:nvSpPr>
          <p:spPr>
            <a:xfrm>
              <a:off x="4996280" y="12580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3" name="Freeform 74">
              <a:extLst>
                <a:ext uri="{FF2B5EF4-FFF2-40B4-BE49-F238E27FC236}">
                  <a16:creationId xmlns:a16="http://schemas.microsoft.com/office/drawing/2014/main" id="{B4785D79-B94D-4B9B-B8DE-38E8874B38D0}"/>
                </a:ext>
              </a:extLst>
            </p:cNvPr>
            <p:cNvSpPr/>
            <p:nvPr/>
          </p:nvSpPr>
          <p:spPr>
            <a:xfrm>
              <a:off x="4846805" y="12580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54" name="Freeform 75">
              <a:extLst>
                <a:ext uri="{FF2B5EF4-FFF2-40B4-BE49-F238E27FC236}">
                  <a16:creationId xmlns:a16="http://schemas.microsoft.com/office/drawing/2014/main" id="{F24E0513-450A-4B2A-B7E4-9C60B358BC40}"/>
                </a:ext>
              </a:extLst>
            </p:cNvPr>
            <p:cNvSpPr/>
            <p:nvPr/>
          </p:nvSpPr>
          <p:spPr>
            <a:xfrm>
              <a:off x="4921256" y="139312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5" name="Freeform 88">
              <a:extLst>
                <a:ext uri="{FF2B5EF4-FFF2-40B4-BE49-F238E27FC236}">
                  <a16:creationId xmlns:a16="http://schemas.microsoft.com/office/drawing/2014/main" id="{2100A4CA-83ED-4371-A7F3-36487A9DD79E}"/>
                </a:ext>
              </a:extLst>
            </p:cNvPr>
            <p:cNvSpPr/>
            <p:nvPr/>
          </p:nvSpPr>
          <p:spPr>
            <a:xfrm>
              <a:off x="8451825" y="157734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6" name="Freeform 89">
              <a:extLst>
                <a:ext uri="{FF2B5EF4-FFF2-40B4-BE49-F238E27FC236}">
                  <a16:creationId xmlns:a16="http://schemas.microsoft.com/office/drawing/2014/main" id="{2A75968C-40E9-4DDC-BDBD-5E7B53A02F1D}"/>
                </a:ext>
              </a:extLst>
            </p:cNvPr>
            <p:cNvSpPr/>
            <p:nvPr/>
          </p:nvSpPr>
          <p:spPr>
            <a:xfrm>
              <a:off x="8374720" y="144189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57" name="Freeform 90">
              <a:extLst>
                <a:ext uri="{FF2B5EF4-FFF2-40B4-BE49-F238E27FC236}">
                  <a16:creationId xmlns:a16="http://schemas.microsoft.com/office/drawing/2014/main" id="{EAF51CD3-4CB0-42CC-95FE-C9A7EE442A86}"/>
                </a:ext>
              </a:extLst>
            </p:cNvPr>
            <p:cNvSpPr/>
            <p:nvPr/>
          </p:nvSpPr>
          <p:spPr>
            <a:xfrm>
              <a:off x="8300269" y="157692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8" name="Freeform 94">
              <a:extLst>
                <a:ext uri="{FF2B5EF4-FFF2-40B4-BE49-F238E27FC236}">
                  <a16:creationId xmlns:a16="http://schemas.microsoft.com/office/drawing/2014/main" id="{0608962A-11F3-4F13-9084-C8857D167C8D}"/>
                </a:ext>
              </a:extLst>
            </p:cNvPr>
            <p:cNvSpPr/>
            <p:nvPr/>
          </p:nvSpPr>
          <p:spPr>
            <a:xfrm>
              <a:off x="1572127" y="248378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59" name="Freeform 95">
              <a:extLst>
                <a:ext uri="{FF2B5EF4-FFF2-40B4-BE49-F238E27FC236}">
                  <a16:creationId xmlns:a16="http://schemas.microsoft.com/office/drawing/2014/main" id="{04E498A6-CD3C-487F-947D-45912141803F}"/>
                </a:ext>
              </a:extLst>
            </p:cNvPr>
            <p:cNvSpPr/>
            <p:nvPr/>
          </p:nvSpPr>
          <p:spPr>
            <a:xfrm>
              <a:off x="1497103"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0" name="Freeform 96">
              <a:extLst>
                <a:ext uri="{FF2B5EF4-FFF2-40B4-BE49-F238E27FC236}">
                  <a16:creationId xmlns:a16="http://schemas.microsoft.com/office/drawing/2014/main" id="{3A976F5E-BD84-444D-8D36-2B2E31B1989B}"/>
                </a:ext>
              </a:extLst>
            </p:cNvPr>
            <p:cNvSpPr/>
            <p:nvPr/>
          </p:nvSpPr>
          <p:spPr>
            <a:xfrm>
              <a:off x="1646578" y="2618810"/>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61" name="Freeform 97">
              <a:extLst>
                <a:ext uri="{FF2B5EF4-FFF2-40B4-BE49-F238E27FC236}">
                  <a16:creationId xmlns:a16="http://schemas.microsoft.com/office/drawing/2014/main" id="{E995E270-B45D-402E-9160-A4DABDD691AD}"/>
                </a:ext>
              </a:extLst>
            </p:cNvPr>
            <p:cNvSpPr/>
            <p:nvPr/>
          </p:nvSpPr>
          <p:spPr>
            <a:xfrm>
              <a:off x="1572127" y="2753840"/>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2" name="Freeform 98">
              <a:extLst>
                <a:ext uri="{FF2B5EF4-FFF2-40B4-BE49-F238E27FC236}">
                  <a16:creationId xmlns:a16="http://schemas.microsoft.com/office/drawing/2014/main" id="{C39BDDAA-FFB5-4C03-A85F-1BEBD2C350A1}"/>
                </a:ext>
              </a:extLst>
            </p:cNvPr>
            <p:cNvSpPr/>
            <p:nvPr/>
          </p:nvSpPr>
          <p:spPr>
            <a:xfrm>
              <a:off x="7152400" y="165705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3" name="Freeform 99">
              <a:extLst>
                <a:ext uri="{FF2B5EF4-FFF2-40B4-BE49-F238E27FC236}">
                  <a16:creationId xmlns:a16="http://schemas.microsoft.com/office/drawing/2014/main" id="{1B9896DC-DB3D-4C8A-A517-C5FB3D3DFEB6}"/>
                </a:ext>
              </a:extLst>
            </p:cNvPr>
            <p:cNvSpPr/>
            <p:nvPr/>
          </p:nvSpPr>
          <p:spPr>
            <a:xfrm>
              <a:off x="7002925" y="165705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64" name="Freeform 100">
              <a:extLst>
                <a:ext uri="{FF2B5EF4-FFF2-40B4-BE49-F238E27FC236}">
                  <a16:creationId xmlns:a16="http://schemas.microsoft.com/office/drawing/2014/main" id="{96155B39-F1B0-40D5-9B42-00F2BCF09E93}"/>
                </a:ext>
              </a:extLst>
            </p:cNvPr>
            <p:cNvSpPr/>
            <p:nvPr/>
          </p:nvSpPr>
          <p:spPr>
            <a:xfrm>
              <a:off x="7077376" y="179208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5" name="Freeform 101">
              <a:extLst>
                <a:ext uri="{FF2B5EF4-FFF2-40B4-BE49-F238E27FC236}">
                  <a16:creationId xmlns:a16="http://schemas.microsoft.com/office/drawing/2014/main" id="{74F59F48-C92F-4268-BFB7-4654CE53C21B}"/>
                </a:ext>
              </a:extLst>
            </p:cNvPr>
            <p:cNvSpPr/>
            <p:nvPr/>
          </p:nvSpPr>
          <p:spPr>
            <a:xfrm>
              <a:off x="7152400" y="192711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6" name="Freeform 102">
              <a:extLst>
                <a:ext uri="{FF2B5EF4-FFF2-40B4-BE49-F238E27FC236}">
                  <a16:creationId xmlns:a16="http://schemas.microsoft.com/office/drawing/2014/main" id="{062F7AE1-58E8-4EE8-93FF-6CF75A68E2E5}"/>
                </a:ext>
              </a:extLst>
            </p:cNvPr>
            <p:cNvSpPr/>
            <p:nvPr/>
          </p:nvSpPr>
          <p:spPr>
            <a:xfrm>
              <a:off x="7002925" y="192711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67" name="Freeform 103">
              <a:extLst>
                <a:ext uri="{FF2B5EF4-FFF2-40B4-BE49-F238E27FC236}">
                  <a16:creationId xmlns:a16="http://schemas.microsoft.com/office/drawing/2014/main" id="{064FBEB0-1234-42D3-8442-2DBC99577D59}"/>
                </a:ext>
              </a:extLst>
            </p:cNvPr>
            <p:cNvSpPr/>
            <p:nvPr/>
          </p:nvSpPr>
          <p:spPr>
            <a:xfrm>
              <a:off x="5174174"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68" name="Freeform 104">
              <a:extLst>
                <a:ext uri="{FF2B5EF4-FFF2-40B4-BE49-F238E27FC236}">
                  <a16:creationId xmlns:a16="http://schemas.microsoft.com/office/drawing/2014/main" id="{CC4026BC-8D2D-419D-A3CF-9C4A00D9E493}"/>
                </a:ext>
              </a:extLst>
            </p:cNvPr>
            <p:cNvSpPr/>
            <p:nvPr/>
          </p:nvSpPr>
          <p:spPr>
            <a:xfrm>
              <a:off x="5323649" y="245343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69" name="Freeform 105">
              <a:extLst>
                <a:ext uri="{FF2B5EF4-FFF2-40B4-BE49-F238E27FC236}">
                  <a16:creationId xmlns:a16="http://schemas.microsoft.com/office/drawing/2014/main" id="{6257D4EE-5EF1-4CEB-BCE2-5F30AA4BD9BF}"/>
                </a:ext>
              </a:extLst>
            </p:cNvPr>
            <p:cNvSpPr/>
            <p:nvPr/>
          </p:nvSpPr>
          <p:spPr>
            <a:xfrm>
              <a:off x="5249198" y="2588466"/>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70" name="Freeform 106">
              <a:extLst>
                <a:ext uri="{FF2B5EF4-FFF2-40B4-BE49-F238E27FC236}">
                  <a16:creationId xmlns:a16="http://schemas.microsoft.com/office/drawing/2014/main" id="{4CFE2591-6EB9-4FA6-AD19-E572AF095CF3}"/>
                </a:ext>
              </a:extLst>
            </p:cNvPr>
            <p:cNvSpPr/>
            <p:nvPr/>
          </p:nvSpPr>
          <p:spPr>
            <a:xfrm>
              <a:off x="5099723" y="2588466"/>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71" name="TextBox 70">
              <a:extLst>
                <a:ext uri="{FF2B5EF4-FFF2-40B4-BE49-F238E27FC236}">
                  <a16:creationId xmlns:a16="http://schemas.microsoft.com/office/drawing/2014/main" id="{24B29F47-98BD-4CEF-A101-4A7FF04A821E}"/>
                </a:ext>
              </a:extLst>
            </p:cNvPr>
            <p:cNvSpPr txBox="1"/>
            <p:nvPr/>
          </p:nvSpPr>
          <p:spPr>
            <a:xfrm rot="5400000">
              <a:off x="10428011" y="1847253"/>
              <a:ext cx="2186264" cy="923330"/>
            </a:xfrm>
            <a:prstGeom prst="rect">
              <a:avLst/>
            </a:prstGeom>
            <a:solidFill>
              <a:srgbClr val="5B9BD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rPr>
                <a:t>Do services and apps interact appropriately?</a:t>
              </a:r>
            </a:p>
          </p:txBody>
        </p:sp>
        <p:sp>
          <p:nvSpPr>
            <p:cNvPr id="72" name="TextBox 71">
              <a:extLst>
                <a:ext uri="{FF2B5EF4-FFF2-40B4-BE49-F238E27FC236}">
                  <a16:creationId xmlns:a16="http://schemas.microsoft.com/office/drawing/2014/main" id="{EFEEE589-74B1-4096-A380-CE132C8586D3}"/>
                </a:ext>
              </a:extLst>
            </p:cNvPr>
            <p:cNvSpPr txBox="1"/>
            <p:nvPr/>
          </p:nvSpPr>
          <p:spPr>
            <a:xfrm rot="5400000">
              <a:off x="10428009" y="5019356"/>
              <a:ext cx="2186264" cy="923330"/>
            </a:xfrm>
            <a:prstGeom prst="rect">
              <a:avLst/>
            </a:prstGeom>
            <a:solidFill>
              <a:srgbClr val="5B9BD5"/>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Calibri"/>
                </a:rPr>
                <a:t>Can I migrate smoothly and quickly?</a:t>
              </a:r>
            </a:p>
          </p:txBody>
        </p:sp>
        <p:grpSp>
          <p:nvGrpSpPr>
            <p:cNvPr id="73" name="Group 72">
              <a:extLst>
                <a:ext uri="{FF2B5EF4-FFF2-40B4-BE49-F238E27FC236}">
                  <a16:creationId xmlns:a16="http://schemas.microsoft.com/office/drawing/2014/main" id="{B4E56402-2CD5-460B-A314-3059A1756F9E}"/>
                </a:ext>
              </a:extLst>
            </p:cNvPr>
            <p:cNvGrpSpPr/>
            <p:nvPr/>
          </p:nvGrpSpPr>
          <p:grpSpPr>
            <a:xfrm>
              <a:off x="5134683" y="3360056"/>
              <a:ext cx="1511642" cy="1511642"/>
              <a:chOff x="5104426" y="2860581"/>
              <a:chExt cx="1511642" cy="1511642"/>
            </a:xfrm>
          </p:grpSpPr>
          <p:cxnSp>
            <p:nvCxnSpPr>
              <p:cNvPr id="74" name="Straight Arrow Connector 73">
                <a:extLst>
                  <a:ext uri="{FF2B5EF4-FFF2-40B4-BE49-F238E27FC236}">
                    <a16:creationId xmlns:a16="http://schemas.microsoft.com/office/drawing/2014/main" id="{1A2E12F9-92A0-4E6C-A3B7-33607EA840B3}"/>
                  </a:ext>
                </a:extLst>
              </p:cNvPr>
              <p:cNvCxnSpPr/>
              <p:nvPr/>
            </p:nvCxnSpPr>
            <p:spPr>
              <a:xfrm rot="2700000">
                <a:off x="5104426" y="3615142"/>
                <a:ext cx="1511642" cy="2519"/>
              </a:xfrm>
              <a:prstGeom prst="straightConnector1">
                <a:avLst/>
              </a:prstGeom>
              <a:noFill/>
              <a:ln w="69850" cap="flat" cmpd="sng" algn="ctr">
                <a:solidFill>
                  <a:srgbClr val="394D54"/>
                </a:solidFill>
                <a:prstDash val="solid"/>
                <a:miter lim="800000"/>
                <a:headEnd type="triangle"/>
                <a:tailEnd type="triangle"/>
              </a:ln>
              <a:effectLst/>
            </p:spPr>
          </p:cxnSp>
          <p:cxnSp>
            <p:nvCxnSpPr>
              <p:cNvPr id="75" name="Straight Arrow Connector 74">
                <a:extLst>
                  <a:ext uri="{FF2B5EF4-FFF2-40B4-BE49-F238E27FC236}">
                    <a16:creationId xmlns:a16="http://schemas.microsoft.com/office/drawing/2014/main" id="{245F839F-A1E8-4B8C-B3AD-464A9729DF75}"/>
                  </a:ext>
                </a:extLst>
              </p:cNvPr>
              <p:cNvCxnSpPr/>
              <p:nvPr/>
            </p:nvCxnSpPr>
            <p:spPr>
              <a:xfrm rot="-2700000">
                <a:off x="5104426" y="3615142"/>
                <a:ext cx="1511642" cy="2519"/>
              </a:xfrm>
              <a:prstGeom prst="straightConnector1">
                <a:avLst/>
              </a:prstGeom>
              <a:noFill/>
              <a:ln w="69850" cap="flat" cmpd="sng" algn="ctr">
                <a:solidFill>
                  <a:srgbClr val="394D54"/>
                </a:solidFill>
                <a:prstDash val="solid"/>
                <a:miter lim="800000"/>
                <a:headEnd type="triangle"/>
                <a:tailEnd type="triangle"/>
              </a:ln>
              <a:effectLst/>
            </p:spPr>
          </p:cxnSp>
        </p:grpSp>
      </p:grpSp>
      <p:sp>
        <p:nvSpPr>
          <p:cNvPr id="7" name="TextBox 6">
            <a:extLst>
              <a:ext uri="{FF2B5EF4-FFF2-40B4-BE49-F238E27FC236}">
                <a16:creationId xmlns:a16="http://schemas.microsoft.com/office/drawing/2014/main" id="{7663D2D3-BEAD-48BA-8608-B5E8BD8FE417}"/>
              </a:ext>
            </a:extLst>
          </p:cNvPr>
          <p:cNvSpPr txBox="1"/>
          <p:nvPr/>
        </p:nvSpPr>
        <p:spPr>
          <a:xfrm>
            <a:off x="2282747" y="6313822"/>
            <a:ext cx="7347100" cy="461665"/>
          </a:xfrm>
          <a:prstGeom prst="rect">
            <a:avLst/>
          </a:prstGeom>
          <a:gradFill>
            <a:gsLst>
              <a:gs pos="0">
                <a:schemeClr val="accent1">
                  <a:lumMod val="5000"/>
                  <a:lumOff val="95000"/>
                </a:schemeClr>
              </a:gs>
              <a:gs pos="100000">
                <a:schemeClr val="accent1">
                  <a:lumMod val="30000"/>
                  <a:lumOff val="70000"/>
                </a:schemeClr>
              </a:gs>
            </a:gsLst>
            <a:lin ang="5400000" scaled="1"/>
          </a:gradFill>
        </p:spPr>
        <p:txBody>
          <a:bodyPr wrap="square" rtlCol="0">
            <a:spAutoFit/>
          </a:bodyPr>
          <a:lstStyle/>
          <a:p>
            <a:pPr marL="0" indent="0" algn="ctr">
              <a:buFont typeface="Arial" panose="020B0604020202020204" pitchFamily="34" charset="0"/>
              <a:buNone/>
            </a:pPr>
            <a:r>
              <a:rPr lang="en-US" sz="2400" b="1" dirty="0">
                <a:latin typeface="Corbel Light" panose="020B0303020204020204" pitchFamily="34" charset="0"/>
                <a:ea typeface="+mj-ea"/>
                <a:cs typeface="+mj-cs"/>
              </a:rPr>
              <a:t>Shipping Code is Damn too Hard</a:t>
            </a:r>
          </a:p>
        </p:txBody>
      </p:sp>
    </p:spTree>
    <p:extLst>
      <p:ext uri="{BB962C8B-B14F-4D97-AF65-F5344CB8AC3E}">
        <p14:creationId xmlns:p14="http://schemas.microsoft.com/office/powerpoint/2010/main" val="50289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Start a Docker Registry</a:t>
            </a:r>
          </a:p>
        </p:txBody>
      </p:sp>
      <p:sp>
        <p:nvSpPr>
          <p:cNvPr id="5" name="object 4">
            <a:extLst>
              <a:ext uri="{FF2B5EF4-FFF2-40B4-BE49-F238E27FC236}">
                <a16:creationId xmlns:a16="http://schemas.microsoft.com/office/drawing/2014/main" id="{EB0D1C54-DFDC-46D7-B65D-FC0D42B9C250}"/>
              </a:ext>
            </a:extLst>
          </p:cNvPr>
          <p:cNvSpPr txBox="1">
            <a:spLocks noChangeArrowheads="1"/>
          </p:cNvSpPr>
          <p:nvPr/>
        </p:nvSpPr>
        <p:spPr bwMode="auto">
          <a:xfrm>
            <a:off x="563189" y="986081"/>
            <a:ext cx="9952411"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9525" defTabSz="642938"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642938"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642938"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642938"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642938"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64293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64293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64293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64293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b="1" u="sng" dirty="0">
                <a:latin typeface="Myriad Pro"/>
                <a:cs typeface="Arial" panose="020B0604020202020204" pitchFamily="34" charset="0"/>
              </a:rPr>
              <a:t>Running on localhost</a:t>
            </a:r>
            <a:endParaRPr lang="en-US" altLang="en-US" dirty="0">
              <a:latin typeface="Myriad Pro"/>
              <a:cs typeface="Arial" panose="020B0604020202020204" pitchFamily="34" charset="0"/>
            </a:endParaRPr>
          </a:p>
          <a:p>
            <a:pPr eaLnBrk="1" hangingPunct="1">
              <a:spcBef>
                <a:spcPts val="13"/>
              </a:spcBef>
            </a:pPr>
            <a:endParaRPr lang="en-US" altLang="en-US" dirty="0">
              <a:latin typeface="Myriad Pro"/>
              <a:cs typeface="Times New Roman" panose="02020603050405020304" pitchFamily="18" charset="0"/>
            </a:endParaRPr>
          </a:p>
          <a:p>
            <a:pPr eaLnBrk="1" hangingPunct="1"/>
            <a:r>
              <a:rPr lang="en-US" altLang="en-US" b="1" dirty="0">
                <a:latin typeface="Myriad Pro"/>
                <a:cs typeface="Arial" panose="020B0604020202020204" pitchFamily="34" charset="0"/>
              </a:rPr>
              <a:t>1. Start your registry:</a:t>
            </a:r>
            <a:endParaRPr lang="en-US" altLang="en-US" dirty="0">
              <a:latin typeface="Myriad Pro"/>
              <a:cs typeface="Arial" panose="020B0604020202020204" pitchFamily="34" charset="0"/>
            </a:endParaRPr>
          </a:p>
          <a:p>
            <a:pPr eaLnBrk="1" hangingPunct="1">
              <a:spcBef>
                <a:spcPts val="25"/>
              </a:spcBef>
            </a:pPr>
            <a:r>
              <a:rPr lang="en-US" altLang="en-US" dirty="0">
                <a:latin typeface="Myriad Pro"/>
                <a:cs typeface="Arial" panose="020B0604020202020204" pitchFamily="34" charset="0"/>
              </a:rPr>
              <a:t>docker run -d -p 5000:5000 --restart=always --name registry registry:2</a:t>
            </a:r>
          </a:p>
          <a:p>
            <a:pPr eaLnBrk="1" hangingPunct="1"/>
            <a:endParaRPr lang="en-US" altLang="en-US" dirty="0">
              <a:latin typeface="Myriad Pro"/>
              <a:cs typeface="Times New Roman" panose="02020603050405020304" pitchFamily="18" charset="0"/>
            </a:endParaRPr>
          </a:p>
          <a:p>
            <a:pPr eaLnBrk="1" hangingPunct="1">
              <a:spcBef>
                <a:spcPts val="38"/>
              </a:spcBef>
            </a:pPr>
            <a:r>
              <a:rPr lang="en-US" altLang="en-US" b="1" dirty="0">
                <a:latin typeface="Myriad Pro"/>
                <a:cs typeface="Arial" panose="020B0604020202020204" pitchFamily="34" charset="0"/>
              </a:rPr>
              <a:t>2. Get any image from the hub and tag it to point to your registry:</a:t>
            </a:r>
            <a:endParaRPr lang="en-US" altLang="en-US" dirty="0">
              <a:latin typeface="Myriad Pro"/>
              <a:cs typeface="Arial" panose="020B0604020202020204" pitchFamily="34" charset="0"/>
            </a:endParaRPr>
          </a:p>
          <a:p>
            <a:pPr eaLnBrk="1" hangingPunct="1">
              <a:spcBef>
                <a:spcPts val="25"/>
              </a:spcBef>
            </a:pPr>
            <a:r>
              <a:rPr lang="en-US" altLang="en-US" dirty="0">
                <a:latin typeface="Myriad Pro"/>
                <a:cs typeface="Arial" panose="020B0604020202020204" pitchFamily="34" charset="0"/>
              </a:rPr>
              <a:t>docker pull ubuntu &amp;&amp; docker tag ubuntu localhost:5000/ubuntu</a:t>
            </a:r>
          </a:p>
          <a:p>
            <a:pPr eaLnBrk="1" hangingPunct="1">
              <a:spcBef>
                <a:spcPts val="13"/>
              </a:spcBef>
            </a:pPr>
            <a:endParaRPr lang="en-US" altLang="en-US" b="1" dirty="0">
              <a:latin typeface="Myriad Pro"/>
              <a:cs typeface="Arial" panose="020B0604020202020204" pitchFamily="34" charset="0"/>
            </a:endParaRPr>
          </a:p>
          <a:p>
            <a:pPr eaLnBrk="1" hangingPunct="1">
              <a:spcBef>
                <a:spcPts val="13"/>
              </a:spcBef>
            </a:pPr>
            <a:r>
              <a:rPr lang="en-US" altLang="en-US" b="1" dirty="0">
                <a:latin typeface="Myriad Pro"/>
                <a:cs typeface="Arial" panose="020B0604020202020204" pitchFamily="34" charset="0"/>
              </a:rPr>
              <a:t>3. push it to your registry:</a:t>
            </a:r>
            <a:endParaRPr lang="en-US" altLang="en-US" dirty="0">
              <a:latin typeface="Myriad Pro"/>
              <a:cs typeface="Arial" panose="020B0604020202020204" pitchFamily="34" charset="0"/>
            </a:endParaRPr>
          </a:p>
          <a:p>
            <a:pPr eaLnBrk="1" hangingPunct="1">
              <a:spcBef>
                <a:spcPts val="25"/>
              </a:spcBef>
            </a:pPr>
            <a:r>
              <a:rPr lang="en-US" altLang="en-US" dirty="0">
                <a:latin typeface="Myriad Pro"/>
                <a:cs typeface="Arial" panose="020B0604020202020204" pitchFamily="34" charset="0"/>
              </a:rPr>
              <a:t>docker push localhost:5000/ubuntu</a:t>
            </a:r>
          </a:p>
          <a:p>
            <a:pPr eaLnBrk="1" hangingPunct="1">
              <a:spcBef>
                <a:spcPts val="13"/>
              </a:spcBef>
            </a:pPr>
            <a:endParaRPr lang="en-US" altLang="en-US" dirty="0">
              <a:latin typeface="Myriad Pro"/>
              <a:cs typeface="Times New Roman" panose="02020603050405020304" pitchFamily="18" charset="0"/>
            </a:endParaRPr>
          </a:p>
          <a:p>
            <a:pPr eaLnBrk="1" hangingPunct="1"/>
            <a:r>
              <a:rPr lang="en-US" altLang="en-US" b="1" dirty="0">
                <a:latin typeface="Myriad Pro"/>
                <a:cs typeface="Arial" panose="020B0604020202020204" pitchFamily="34" charset="0"/>
              </a:rPr>
              <a:t>4. pull it back from your registry:</a:t>
            </a:r>
            <a:endParaRPr lang="en-US" altLang="en-US" dirty="0">
              <a:latin typeface="Myriad Pro"/>
              <a:cs typeface="Arial" panose="020B0604020202020204" pitchFamily="34" charset="0"/>
            </a:endParaRPr>
          </a:p>
          <a:p>
            <a:pPr eaLnBrk="1" hangingPunct="1">
              <a:spcBef>
                <a:spcPts val="25"/>
              </a:spcBef>
            </a:pPr>
            <a:r>
              <a:rPr lang="en-US" altLang="en-US" dirty="0">
                <a:latin typeface="Myriad Pro"/>
                <a:cs typeface="Arial" panose="020B0604020202020204" pitchFamily="34" charset="0"/>
              </a:rPr>
              <a:t>docker pull localhost:5000/ubuntu</a:t>
            </a:r>
          </a:p>
        </p:txBody>
      </p:sp>
    </p:spTree>
    <p:extLst>
      <p:ext uri="{BB962C8B-B14F-4D97-AF65-F5344CB8AC3E}">
        <p14:creationId xmlns:p14="http://schemas.microsoft.com/office/powerpoint/2010/main" val="2527227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dirty="0">
                <a:latin typeface="Corbel Light" panose="020B0303020204020204" pitchFamily="34" charset="0"/>
              </a:rPr>
              <a:t>Start a Docker Registry</a:t>
            </a:r>
          </a:p>
        </p:txBody>
      </p:sp>
      <p:sp>
        <p:nvSpPr>
          <p:cNvPr id="3" name="Rectangle 2">
            <a:extLst>
              <a:ext uri="{FF2B5EF4-FFF2-40B4-BE49-F238E27FC236}">
                <a16:creationId xmlns:a16="http://schemas.microsoft.com/office/drawing/2014/main" id="{58CA5153-9F4E-4E95-B5F4-894A40A0F0FF}"/>
              </a:ext>
            </a:extLst>
          </p:cNvPr>
          <p:cNvSpPr/>
          <p:nvPr/>
        </p:nvSpPr>
        <p:spPr>
          <a:xfrm>
            <a:off x="563188" y="1093599"/>
            <a:ext cx="10708549" cy="4832092"/>
          </a:xfrm>
          <a:prstGeom prst="rect">
            <a:avLst/>
          </a:prstGeom>
        </p:spPr>
        <p:txBody>
          <a:bodyPr wrap="square">
            <a:spAutoFit/>
          </a:bodyPr>
          <a:lstStyle/>
          <a:p>
            <a:pPr marL="285750" indent="-285750" algn="just">
              <a:buFont typeface="Arial" panose="020B0604020202020204" pitchFamily="34" charset="0"/>
              <a:buChar char="•"/>
            </a:pPr>
            <a:r>
              <a:rPr lang="en-US" sz="2400" dirty="0">
                <a:solidFill>
                  <a:schemeClr val="accent2"/>
                </a:solidFill>
                <a:latin typeface="Myriad Pro"/>
              </a:rPr>
              <a:t>Run the registry image </a:t>
            </a:r>
          </a:p>
          <a:p>
            <a:pPr algn="just"/>
            <a:r>
              <a:rPr lang="en-US" sz="2400" dirty="0">
                <a:latin typeface="Myriad Pro"/>
              </a:rPr>
              <a:t>	</a:t>
            </a:r>
            <a:r>
              <a:rPr lang="en-US" sz="2000" i="1" dirty="0">
                <a:latin typeface="Myriad Pro"/>
              </a:rPr>
              <a:t>• docker container run -d -p 5000:5000 --name registry </a:t>
            </a:r>
            <a:r>
              <a:rPr lang="en-US" sz="2000" i="1" dirty="0" err="1">
                <a:latin typeface="Myriad Pro"/>
              </a:rPr>
              <a:t>registry</a:t>
            </a:r>
            <a:endParaRPr lang="en-US" sz="2000" i="1" dirty="0">
              <a:latin typeface="Myriad Pro"/>
            </a:endParaRPr>
          </a:p>
          <a:p>
            <a:pPr marL="285750" indent="-285750" algn="just">
              <a:lnSpc>
                <a:spcPct val="150000"/>
              </a:lnSpc>
              <a:buFont typeface="Arial" panose="020B0604020202020204" pitchFamily="34" charset="0"/>
              <a:buChar char="•"/>
            </a:pPr>
            <a:r>
              <a:rPr lang="en-US" sz="2400" dirty="0">
                <a:solidFill>
                  <a:schemeClr val="accent2"/>
                </a:solidFill>
                <a:latin typeface="Myriad Pro"/>
              </a:rPr>
              <a:t>Re-tag an existing image and push it to your new registry </a:t>
            </a:r>
          </a:p>
          <a:p>
            <a:pPr algn="just"/>
            <a:r>
              <a:rPr lang="en-US" sz="2400" dirty="0">
                <a:latin typeface="Myriad Pro"/>
              </a:rPr>
              <a:t>	</a:t>
            </a:r>
            <a:r>
              <a:rPr lang="en-US" sz="2000" i="1" dirty="0">
                <a:latin typeface="Myriad Pro"/>
              </a:rPr>
              <a:t>• docker tag hello-world 127.0.0.1:5000/hello-world </a:t>
            </a:r>
          </a:p>
          <a:p>
            <a:pPr algn="just"/>
            <a:r>
              <a:rPr lang="en-US" sz="2000" i="1" dirty="0">
                <a:latin typeface="Myriad Pro"/>
              </a:rPr>
              <a:t>	• docker push 127.0.0.1:5000/hello-world </a:t>
            </a:r>
          </a:p>
          <a:p>
            <a:pPr algn="just">
              <a:lnSpc>
                <a:spcPct val="150000"/>
              </a:lnSpc>
            </a:pPr>
            <a:r>
              <a:rPr lang="en-US" sz="2400" dirty="0">
                <a:latin typeface="Myriad Pro"/>
              </a:rPr>
              <a:t>• </a:t>
            </a:r>
            <a:r>
              <a:rPr lang="en-US" sz="2400" dirty="0">
                <a:solidFill>
                  <a:schemeClr val="accent2"/>
                </a:solidFill>
                <a:latin typeface="Myriad Pro"/>
              </a:rPr>
              <a:t>Remove that image from local cache and pull it from new registry </a:t>
            </a:r>
          </a:p>
          <a:p>
            <a:pPr algn="just"/>
            <a:r>
              <a:rPr lang="en-US" sz="2400" dirty="0">
                <a:latin typeface="Myriad Pro"/>
              </a:rPr>
              <a:t>	</a:t>
            </a:r>
            <a:r>
              <a:rPr lang="en-US" sz="2000" i="1" dirty="0">
                <a:latin typeface="Myriad Pro"/>
              </a:rPr>
              <a:t>• docker image remove hello-world </a:t>
            </a:r>
          </a:p>
          <a:p>
            <a:pPr algn="just"/>
            <a:r>
              <a:rPr lang="en-US" sz="2000" i="1" dirty="0">
                <a:latin typeface="Myriad Pro"/>
              </a:rPr>
              <a:t>	• docker image remove 127.0.0.1:5000/hello-world </a:t>
            </a:r>
          </a:p>
          <a:p>
            <a:pPr algn="just"/>
            <a:r>
              <a:rPr lang="en-US" sz="2000" i="1" dirty="0">
                <a:latin typeface="Myriad Pro"/>
              </a:rPr>
              <a:t>	• docker pull 127.0.0.1:5000/hello-world </a:t>
            </a:r>
          </a:p>
          <a:p>
            <a:pPr algn="just">
              <a:lnSpc>
                <a:spcPct val="150000"/>
              </a:lnSpc>
            </a:pPr>
            <a:r>
              <a:rPr lang="en-US" sz="2400" dirty="0">
                <a:latin typeface="Myriad Pro"/>
              </a:rPr>
              <a:t>• </a:t>
            </a:r>
            <a:r>
              <a:rPr lang="en-US" sz="2400" dirty="0">
                <a:solidFill>
                  <a:schemeClr val="accent2"/>
                </a:solidFill>
                <a:latin typeface="Myriad Pro"/>
              </a:rPr>
              <a:t>Re-create registry using a bind mount and see how it stores data </a:t>
            </a:r>
          </a:p>
          <a:p>
            <a:pPr algn="just"/>
            <a:r>
              <a:rPr lang="en-US" sz="2400" dirty="0">
                <a:latin typeface="Myriad Pro"/>
              </a:rPr>
              <a:t>	</a:t>
            </a:r>
            <a:r>
              <a:rPr lang="en-US" sz="2000" i="1" dirty="0">
                <a:latin typeface="Myriad Pro"/>
              </a:rPr>
              <a:t>• docker container run -d -p 5000:5000 --name registry -v $(</a:t>
            </a:r>
            <a:r>
              <a:rPr lang="en-US" sz="2000" i="1" dirty="0" err="1">
                <a:latin typeface="Myriad Pro"/>
              </a:rPr>
              <a:t>pwd</a:t>
            </a:r>
            <a:r>
              <a:rPr lang="en-US" sz="2000" i="1" dirty="0">
                <a:latin typeface="Myriad Pro"/>
              </a:rPr>
              <a:t>)/</a:t>
            </a:r>
          </a:p>
          <a:p>
            <a:pPr algn="just"/>
            <a:r>
              <a:rPr lang="en-US" sz="2000" i="1" dirty="0">
                <a:latin typeface="Myriad Pro"/>
              </a:rPr>
              <a:t>               registry-data:/var/lib/registry </a:t>
            </a:r>
            <a:r>
              <a:rPr lang="en-US" sz="2000" i="1" dirty="0" err="1">
                <a:latin typeface="Myriad Pro"/>
              </a:rPr>
              <a:t>registry</a:t>
            </a:r>
            <a:endParaRPr lang="en-US" sz="2400" i="1" dirty="0">
              <a:latin typeface="Myriad Pro"/>
            </a:endParaRPr>
          </a:p>
        </p:txBody>
      </p:sp>
    </p:spTree>
    <p:extLst>
      <p:ext uri="{BB962C8B-B14F-4D97-AF65-F5344CB8AC3E}">
        <p14:creationId xmlns:p14="http://schemas.microsoft.com/office/powerpoint/2010/main" val="1425069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Without Docker )</a:t>
            </a:r>
            <a:endParaRPr lang="en-US" sz="4400" dirty="0">
              <a:latin typeface="Corbel Light" panose="020B0303020204020204" pitchFamily="34" charset="0"/>
            </a:endParaRPr>
          </a:p>
        </p:txBody>
      </p:sp>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255407" y="1227965"/>
            <a:ext cx="9681185" cy="4999082"/>
            <a:chOff x="728089" y="489098"/>
            <a:chExt cx="9681185" cy="4999082"/>
          </a:xfrm>
        </p:grpSpPr>
        <p:pic>
          <p:nvPicPr>
            <p:cNvPr id="10" name="Picture 9">
              <a:extLst>
                <a:ext uri="{FF2B5EF4-FFF2-40B4-BE49-F238E27FC236}">
                  <a16:creationId xmlns:a16="http://schemas.microsoft.com/office/drawing/2014/main" id="{F3B38607-B9A3-42DE-9FBD-8DBCC11481DE}"/>
                </a:ext>
              </a:extLst>
            </p:cNvPr>
            <p:cNvPicPr>
              <a:picLocks noChangeAspect="1"/>
            </p:cNvPicPr>
            <p:nvPr/>
          </p:nvPicPr>
          <p:blipFill>
            <a:blip r:embed="rId3"/>
            <a:stretch>
              <a:fillRect/>
            </a:stretch>
          </p:blipFill>
          <p:spPr>
            <a:xfrm>
              <a:off x="728089" y="489098"/>
              <a:ext cx="9681185" cy="4823549"/>
            </a:xfrm>
            <a:prstGeom prst="rect">
              <a:avLst/>
            </a:prstGeom>
          </p:spPr>
        </p:pic>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4"/>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4"/>
            <a:stretch>
              <a:fillRect/>
            </a:stretch>
          </p:blipFill>
          <p:spPr>
            <a:xfrm>
              <a:off x="6273541" y="680806"/>
              <a:ext cx="2232506" cy="1052101"/>
            </a:xfrm>
            <a:prstGeom prst="rect">
              <a:avLst/>
            </a:prstGeom>
          </p:spPr>
        </p:pic>
      </p:grpSp>
    </p:spTree>
    <p:extLst>
      <p:ext uri="{BB962C8B-B14F-4D97-AF65-F5344CB8AC3E}">
        <p14:creationId xmlns:p14="http://schemas.microsoft.com/office/powerpoint/2010/main" val="1324003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pic>
        <p:nvPicPr>
          <p:cNvPr id="8" name="Picture 7">
            <a:extLst>
              <a:ext uri="{FF2B5EF4-FFF2-40B4-BE49-F238E27FC236}">
                <a16:creationId xmlns:a16="http://schemas.microsoft.com/office/drawing/2014/main" id="{8B6D1EAB-E5B7-4A0A-80AC-AE7AC58A5410}"/>
              </a:ext>
            </a:extLst>
          </p:cNvPr>
          <p:cNvPicPr>
            <a:picLocks noChangeAspect="1"/>
          </p:cNvPicPr>
          <p:nvPr/>
        </p:nvPicPr>
        <p:blipFill>
          <a:blip r:embed="rId3"/>
          <a:stretch>
            <a:fillRect/>
          </a:stretch>
        </p:blipFill>
        <p:spPr>
          <a:xfrm>
            <a:off x="1336498" y="1037266"/>
            <a:ext cx="9519004" cy="4783467"/>
          </a:xfrm>
          <a:prstGeom prst="rect">
            <a:avLst/>
          </a:prstGeom>
        </p:spPr>
      </p:pic>
      <p:sp>
        <p:nvSpPr>
          <p:cNvPr id="3" name="TextBox 2">
            <a:extLst>
              <a:ext uri="{FF2B5EF4-FFF2-40B4-BE49-F238E27FC236}">
                <a16:creationId xmlns:a16="http://schemas.microsoft.com/office/drawing/2014/main" id="{65C3644F-BFB3-4022-95D4-A1B24C33FA54}"/>
              </a:ext>
            </a:extLst>
          </p:cNvPr>
          <p:cNvSpPr txBox="1"/>
          <p:nvPr/>
        </p:nvSpPr>
        <p:spPr>
          <a:xfrm>
            <a:off x="6577262" y="1524001"/>
            <a:ext cx="210151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sp>
        <p:nvSpPr>
          <p:cNvPr id="14" name="Title 7">
            <a:extLst>
              <a:ext uri="{FF2B5EF4-FFF2-40B4-BE49-F238E27FC236}">
                <a16:creationId xmlns:a16="http://schemas.microsoft.com/office/drawing/2014/main" id="{898BC972-CA01-4ECA-A764-5C036C3742D4}"/>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Without Docker )</a:t>
            </a:r>
            <a:endParaRPr lang="en-US" sz="4400" dirty="0">
              <a:latin typeface="Corbel Light" panose="020B0303020204020204" pitchFamily="34" charset="0"/>
            </a:endParaRPr>
          </a:p>
        </p:txBody>
      </p:sp>
    </p:spTree>
    <p:extLst>
      <p:ext uri="{BB962C8B-B14F-4D97-AF65-F5344CB8AC3E}">
        <p14:creationId xmlns:p14="http://schemas.microsoft.com/office/powerpoint/2010/main" val="3957262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pic>
        <p:nvPicPr>
          <p:cNvPr id="5" name="Picture 4">
            <a:extLst>
              <a:ext uri="{FF2B5EF4-FFF2-40B4-BE49-F238E27FC236}">
                <a16:creationId xmlns:a16="http://schemas.microsoft.com/office/drawing/2014/main" id="{BFDFA22C-2579-4490-A3C8-E683D3D0B1AF}"/>
              </a:ext>
            </a:extLst>
          </p:cNvPr>
          <p:cNvPicPr>
            <a:picLocks noChangeAspect="1"/>
          </p:cNvPicPr>
          <p:nvPr/>
        </p:nvPicPr>
        <p:blipFill>
          <a:blip r:embed="rId3"/>
          <a:stretch>
            <a:fillRect/>
          </a:stretch>
        </p:blipFill>
        <p:spPr>
          <a:xfrm>
            <a:off x="1468899" y="1248315"/>
            <a:ext cx="9254202" cy="4361369"/>
          </a:xfrm>
          <a:prstGeom prst="rect">
            <a:avLst/>
          </a:prstGeom>
        </p:spPr>
      </p:pic>
      <p:sp>
        <p:nvSpPr>
          <p:cNvPr id="6" name="TextBox 5">
            <a:extLst>
              <a:ext uri="{FF2B5EF4-FFF2-40B4-BE49-F238E27FC236}">
                <a16:creationId xmlns:a16="http://schemas.microsoft.com/office/drawing/2014/main" id="{23809AC8-76CB-4563-920E-AB33BD46461D}"/>
              </a:ext>
            </a:extLst>
          </p:cNvPr>
          <p:cNvSpPr txBox="1"/>
          <p:nvPr/>
        </p:nvSpPr>
        <p:spPr>
          <a:xfrm>
            <a:off x="6577262" y="1524001"/>
            <a:ext cx="210151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sp>
        <p:nvSpPr>
          <p:cNvPr id="7" name="Title 7">
            <a:extLst>
              <a:ext uri="{FF2B5EF4-FFF2-40B4-BE49-F238E27FC236}">
                <a16:creationId xmlns:a16="http://schemas.microsoft.com/office/drawing/2014/main" id="{778B6B12-DA74-48F3-9F0F-2CAE0995011D}"/>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Without Docker )</a:t>
            </a:r>
            <a:endParaRPr lang="en-US" sz="4400" dirty="0">
              <a:latin typeface="Corbel Light" panose="020B0303020204020204" pitchFamily="34" charset="0"/>
            </a:endParaRPr>
          </a:p>
        </p:txBody>
      </p:sp>
    </p:spTree>
    <p:extLst>
      <p:ext uri="{BB962C8B-B14F-4D97-AF65-F5344CB8AC3E}">
        <p14:creationId xmlns:p14="http://schemas.microsoft.com/office/powerpoint/2010/main" val="3243947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pic>
        <p:nvPicPr>
          <p:cNvPr id="7" name="Picture 6">
            <a:extLst>
              <a:ext uri="{FF2B5EF4-FFF2-40B4-BE49-F238E27FC236}">
                <a16:creationId xmlns:a16="http://schemas.microsoft.com/office/drawing/2014/main" id="{C073C995-241A-4E60-84DF-8D3432961C36}"/>
              </a:ext>
            </a:extLst>
          </p:cNvPr>
          <p:cNvPicPr>
            <a:picLocks noChangeAspect="1"/>
          </p:cNvPicPr>
          <p:nvPr/>
        </p:nvPicPr>
        <p:blipFill>
          <a:blip r:embed="rId3"/>
          <a:stretch>
            <a:fillRect/>
          </a:stretch>
        </p:blipFill>
        <p:spPr>
          <a:xfrm>
            <a:off x="1344745" y="1194391"/>
            <a:ext cx="9502510" cy="4469218"/>
          </a:xfrm>
          <a:prstGeom prst="rect">
            <a:avLst/>
          </a:prstGeom>
        </p:spPr>
      </p:pic>
      <p:sp>
        <p:nvSpPr>
          <p:cNvPr id="6" name="TextBox 5">
            <a:extLst>
              <a:ext uri="{FF2B5EF4-FFF2-40B4-BE49-F238E27FC236}">
                <a16:creationId xmlns:a16="http://schemas.microsoft.com/office/drawing/2014/main" id="{23809AC8-76CB-4563-920E-AB33BD46461D}"/>
              </a:ext>
            </a:extLst>
          </p:cNvPr>
          <p:cNvSpPr txBox="1"/>
          <p:nvPr/>
        </p:nvSpPr>
        <p:spPr>
          <a:xfrm>
            <a:off x="6561219" y="1433049"/>
            <a:ext cx="210151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sp>
        <p:nvSpPr>
          <p:cNvPr id="8" name="Title 7">
            <a:extLst>
              <a:ext uri="{FF2B5EF4-FFF2-40B4-BE49-F238E27FC236}">
                <a16:creationId xmlns:a16="http://schemas.microsoft.com/office/drawing/2014/main" id="{CD86C35D-324C-4F57-AC7B-B786B6C2FCD6}"/>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Without Docker )</a:t>
            </a:r>
            <a:endParaRPr lang="en-US" sz="4400" dirty="0">
              <a:latin typeface="Corbel Light" panose="020B0303020204020204" pitchFamily="34" charset="0"/>
            </a:endParaRPr>
          </a:p>
        </p:txBody>
      </p:sp>
    </p:spTree>
    <p:extLst>
      <p:ext uri="{BB962C8B-B14F-4D97-AF65-F5344CB8AC3E}">
        <p14:creationId xmlns:p14="http://schemas.microsoft.com/office/powerpoint/2010/main" val="3690881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pic>
        <p:nvPicPr>
          <p:cNvPr id="5" name="Picture 4">
            <a:extLst>
              <a:ext uri="{FF2B5EF4-FFF2-40B4-BE49-F238E27FC236}">
                <a16:creationId xmlns:a16="http://schemas.microsoft.com/office/drawing/2014/main" id="{7AFC5C4F-B8D0-4664-8F2C-9E81CE515440}"/>
              </a:ext>
            </a:extLst>
          </p:cNvPr>
          <p:cNvPicPr>
            <a:picLocks noChangeAspect="1"/>
          </p:cNvPicPr>
          <p:nvPr/>
        </p:nvPicPr>
        <p:blipFill>
          <a:blip r:embed="rId3"/>
          <a:stretch>
            <a:fillRect/>
          </a:stretch>
        </p:blipFill>
        <p:spPr>
          <a:xfrm>
            <a:off x="1478366" y="1167128"/>
            <a:ext cx="9235267" cy="4523744"/>
          </a:xfrm>
          <a:prstGeom prst="rect">
            <a:avLst/>
          </a:prstGeom>
        </p:spPr>
      </p:pic>
      <p:sp>
        <p:nvSpPr>
          <p:cNvPr id="6" name="TextBox 5">
            <a:extLst>
              <a:ext uri="{FF2B5EF4-FFF2-40B4-BE49-F238E27FC236}">
                <a16:creationId xmlns:a16="http://schemas.microsoft.com/office/drawing/2014/main" id="{23809AC8-76CB-4563-920E-AB33BD46461D}"/>
              </a:ext>
            </a:extLst>
          </p:cNvPr>
          <p:cNvSpPr txBox="1"/>
          <p:nvPr/>
        </p:nvSpPr>
        <p:spPr>
          <a:xfrm>
            <a:off x="6432882" y="1437697"/>
            <a:ext cx="210151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sp>
        <p:nvSpPr>
          <p:cNvPr id="8" name="Title 7">
            <a:extLst>
              <a:ext uri="{FF2B5EF4-FFF2-40B4-BE49-F238E27FC236}">
                <a16:creationId xmlns:a16="http://schemas.microsoft.com/office/drawing/2014/main" id="{76A2674A-0A22-46CA-ABCB-2D050738AF4A}"/>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Without Docker )</a:t>
            </a:r>
            <a:endParaRPr lang="en-US" sz="4400" dirty="0">
              <a:latin typeface="Corbel Light" panose="020B0303020204020204" pitchFamily="34" charset="0"/>
            </a:endParaRPr>
          </a:p>
        </p:txBody>
      </p:sp>
    </p:spTree>
    <p:extLst>
      <p:ext uri="{BB962C8B-B14F-4D97-AF65-F5344CB8AC3E}">
        <p14:creationId xmlns:p14="http://schemas.microsoft.com/office/powerpoint/2010/main" val="3446836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 Docker )</a:t>
            </a:r>
            <a:endParaRPr lang="en-US" sz="4400" dirty="0">
              <a:latin typeface="Corbel Light" panose="020B0303020204020204" pitchFamily="34" charset="0"/>
            </a:endParaRPr>
          </a:p>
        </p:txBody>
      </p:sp>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686599" y="1419673"/>
            <a:ext cx="7346766" cy="4807374"/>
            <a:chOff x="1159281" y="680806"/>
            <a:chExt cx="7346766" cy="4807374"/>
          </a:xfrm>
        </p:grpSpPr>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3"/>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3"/>
            <a:stretch>
              <a:fillRect/>
            </a:stretch>
          </p:blipFill>
          <p:spPr>
            <a:xfrm>
              <a:off x="6273541" y="680806"/>
              <a:ext cx="2232506" cy="1052101"/>
            </a:xfrm>
            <a:prstGeom prst="rect">
              <a:avLst/>
            </a:prstGeom>
          </p:spPr>
        </p:pic>
      </p:grpSp>
      <p:pic>
        <p:nvPicPr>
          <p:cNvPr id="8" name="Picture 7">
            <a:extLst>
              <a:ext uri="{FF2B5EF4-FFF2-40B4-BE49-F238E27FC236}">
                <a16:creationId xmlns:a16="http://schemas.microsoft.com/office/drawing/2014/main" id="{248F85AD-393A-4D06-B387-7E35334E85AC}"/>
              </a:ext>
            </a:extLst>
          </p:cNvPr>
          <p:cNvPicPr>
            <a:picLocks noChangeAspect="1"/>
          </p:cNvPicPr>
          <p:nvPr/>
        </p:nvPicPr>
        <p:blipFill>
          <a:blip r:embed="rId4"/>
          <a:stretch>
            <a:fillRect/>
          </a:stretch>
        </p:blipFill>
        <p:spPr>
          <a:xfrm>
            <a:off x="1764789" y="1379599"/>
            <a:ext cx="8662421" cy="4323130"/>
          </a:xfrm>
          <a:prstGeom prst="rect">
            <a:avLst/>
          </a:prstGeom>
        </p:spPr>
      </p:pic>
      <p:pic>
        <p:nvPicPr>
          <p:cNvPr id="10" name="Graphic 9">
            <a:extLst>
              <a:ext uri="{FF2B5EF4-FFF2-40B4-BE49-F238E27FC236}">
                <a16:creationId xmlns:a16="http://schemas.microsoft.com/office/drawing/2014/main" id="{7A6A1F01-69FE-4E8C-99C6-6CBB7D77F1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6541" y="5172501"/>
            <a:ext cx="790463" cy="663989"/>
          </a:xfrm>
          <a:prstGeom prst="rect">
            <a:avLst/>
          </a:prstGeom>
        </p:spPr>
      </p:pic>
    </p:spTree>
    <p:extLst>
      <p:ext uri="{BB962C8B-B14F-4D97-AF65-F5344CB8AC3E}">
        <p14:creationId xmlns:p14="http://schemas.microsoft.com/office/powerpoint/2010/main" val="2653675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 Docker )</a:t>
            </a:r>
            <a:endParaRPr lang="en-US" sz="4400" dirty="0">
              <a:latin typeface="Corbel Light" panose="020B0303020204020204" pitchFamily="34" charset="0"/>
            </a:endParaRPr>
          </a:p>
        </p:txBody>
      </p:sp>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686599" y="1419673"/>
            <a:ext cx="7346766" cy="4807374"/>
            <a:chOff x="1159281" y="680806"/>
            <a:chExt cx="7346766" cy="4807374"/>
          </a:xfrm>
        </p:grpSpPr>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3"/>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3"/>
            <a:stretch>
              <a:fillRect/>
            </a:stretch>
          </p:blipFill>
          <p:spPr>
            <a:xfrm>
              <a:off x="6273541" y="680806"/>
              <a:ext cx="2232506" cy="1052101"/>
            </a:xfrm>
            <a:prstGeom prst="rect">
              <a:avLst/>
            </a:prstGeom>
          </p:spPr>
        </p:pic>
      </p:grpSp>
      <p:pic>
        <p:nvPicPr>
          <p:cNvPr id="10" name="Picture 9">
            <a:extLst>
              <a:ext uri="{FF2B5EF4-FFF2-40B4-BE49-F238E27FC236}">
                <a16:creationId xmlns:a16="http://schemas.microsoft.com/office/drawing/2014/main" id="{352512C3-B904-461E-BB45-9437B7A0D0A9}"/>
              </a:ext>
            </a:extLst>
          </p:cNvPr>
          <p:cNvPicPr>
            <a:picLocks noChangeAspect="1"/>
          </p:cNvPicPr>
          <p:nvPr/>
        </p:nvPicPr>
        <p:blipFill>
          <a:blip r:embed="rId4"/>
          <a:stretch>
            <a:fillRect/>
          </a:stretch>
        </p:blipFill>
        <p:spPr>
          <a:xfrm>
            <a:off x="1314283" y="1188431"/>
            <a:ext cx="9563434" cy="4755587"/>
          </a:xfrm>
          <a:prstGeom prst="rect">
            <a:avLst/>
          </a:prstGeom>
        </p:spPr>
      </p:pic>
      <p:sp>
        <p:nvSpPr>
          <p:cNvPr id="13" name="TextBox 12">
            <a:extLst>
              <a:ext uri="{FF2B5EF4-FFF2-40B4-BE49-F238E27FC236}">
                <a16:creationId xmlns:a16="http://schemas.microsoft.com/office/drawing/2014/main" id="{70B827BA-B5B8-46BF-8233-26D9A0AEBF0B}"/>
              </a:ext>
            </a:extLst>
          </p:cNvPr>
          <p:cNvSpPr txBox="1"/>
          <p:nvPr/>
        </p:nvSpPr>
        <p:spPr>
          <a:xfrm>
            <a:off x="8776200" y="1518472"/>
            <a:ext cx="232493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pic>
        <p:nvPicPr>
          <p:cNvPr id="14" name="Graphic 13">
            <a:extLst>
              <a:ext uri="{FF2B5EF4-FFF2-40B4-BE49-F238E27FC236}">
                <a16:creationId xmlns:a16="http://schemas.microsoft.com/office/drawing/2014/main" id="{0B1F6DA6-2F35-4216-8705-5C8AF7FC9E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0863" y="5280029"/>
            <a:ext cx="790463" cy="663989"/>
          </a:xfrm>
          <a:prstGeom prst="rect">
            <a:avLst/>
          </a:prstGeom>
        </p:spPr>
      </p:pic>
      <p:pic>
        <p:nvPicPr>
          <p:cNvPr id="15" name="Graphic 14">
            <a:extLst>
              <a:ext uri="{FF2B5EF4-FFF2-40B4-BE49-F238E27FC236}">
                <a16:creationId xmlns:a16="http://schemas.microsoft.com/office/drawing/2014/main" id="{F2D95330-5B65-4277-8ED8-BD80E312DB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3703" y="5296223"/>
            <a:ext cx="790463" cy="663989"/>
          </a:xfrm>
          <a:prstGeom prst="rect">
            <a:avLst/>
          </a:prstGeom>
        </p:spPr>
      </p:pic>
      <p:pic>
        <p:nvPicPr>
          <p:cNvPr id="16" name="Graphic 15">
            <a:extLst>
              <a:ext uri="{FF2B5EF4-FFF2-40B4-BE49-F238E27FC236}">
                <a16:creationId xmlns:a16="http://schemas.microsoft.com/office/drawing/2014/main" id="{C52EBAD3-D1E1-4EFB-84E3-34A533C924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5478" y="5307325"/>
            <a:ext cx="790463" cy="663989"/>
          </a:xfrm>
          <a:prstGeom prst="rect">
            <a:avLst/>
          </a:prstGeom>
        </p:spPr>
      </p:pic>
    </p:spTree>
    <p:extLst>
      <p:ext uri="{BB962C8B-B14F-4D97-AF65-F5344CB8AC3E}">
        <p14:creationId xmlns:p14="http://schemas.microsoft.com/office/powerpoint/2010/main" val="502308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686599" y="1419673"/>
            <a:ext cx="7346766" cy="4807374"/>
            <a:chOff x="1159281" y="680806"/>
            <a:chExt cx="7346766" cy="4807374"/>
          </a:xfrm>
        </p:grpSpPr>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3"/>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3"/>
            <a:stretch>
              <a:fillRect/>
            </a:stretch>
          </p:blipFill>
          <p:spPr>
            <a:xfrm>
              <a:off x="6273541" y="680806"/>
              <a:ext cx="2232506" cy="1052101"/>
            </a:xfrm>
            <a:prstGeom prst="rect">
              <a:avLst/>
            </a:prstGeom>
          </p:spPr>
        </p:pic>
      </p:grpSp>
      <p:pic>
        <p:nvPicPr>
          <p:cNvPr id="14" name="Picture 13">
            <a:extLst>
              <a:ext uri="{FF2B5EF4-FFF2-40B4-BE49-F238E27FC236}">
                <a16:creationId xmlns:a16="http://schemas.microsoft.com/office/drawing/2014/main" id="{81AF5A6F-F9EA-4D42-A0F8-6A56D32AD499}"/>
              </a:ext>
            </a:extLst>
          </p:cNvPr>
          <p:cNvPicPr>
            <a:picLocks noChangeAspect="1"/>
          </p:cNvPicPr>
          <p:nvPr/>
        </p:nvPicPr>
        <p:blipFill>
          <a:blip r:embed="rId4"/>
          <a:stretch>
            <a:fillRect/>
          </a:stretch>
        </p:blipFill>
        <p:spPr>
          <a:xfrm>
            <a:off x="1213977" y="1284898"/>
            <a:ext cx="9764046" cy="4659120"/>
          </a:xfrm>
          <a:prstGeom prst="rect">
            <a:avLst/>
          </a:prstGeom>
        </p:spPr>
      </p:pic>
      <p:sp>
        <p:nvSpPr>
          <p:cNvPr id="15" name="TextBox 14">
            <a:extLst>
              <a:ext uri="{FF2B5EF4-FFF2-40B4-BE49-F238E27FC236}">
                <a16:creationId xmlns:a16="http://schemas.microsoft.com/office/drawing/2014/main" id="{225E1F05-B22C-41BE-B4BC-9E467D1E06E5}"/>
              </a:ext>
            </a:extLst>
          </p:cNvPr>
          <p:cNvSpPr txBox="1"/>
          <p:nvPr/>
        </p:nvSpPr>
        <p:spPr>
          <a:xfrm>
            <a:off x="8843226" y="1518472"/>
            <a:ext cx="2324937" cy="646331"/>
          </a:xfrm>
          <a:prstGeom prst="rect">
            <a:avLst/>
          </a:prstGeom>
          <a:solidFill>
            <a:schemeClr val="bg1"/>
          </a:solidFill>
        </p:spPr>
        <p:txBody>
          <a:bodyPr wrap="square" rtlCol="0">
            <a:spAutoFit/>
          </a:bodyPr>
          <a:lstStyle/>
          <a:p>
            <a:pPr marL="0" indent="0" algn="l">
              <a:buFont typeface="Arial" panose="020B0604020202020204" pitchFamily="34" charset="0"/>
              <a:buNone/>
            </a:pPr>
            <a:r>
              <a:rPr lang="en-US" dirty="0">
                <a:latin typeface="Corbel" panose="020B0503020204020204" pitchFamily="34" charset="0"/>
              </a:rPr>
              <a:t>cbabu85/</a:t>
            </a:r>
            <a:r>
              <a:rPr lang="en-US" dirty="0" err="1">
                <a:latin typeface="Corbel" panose="020B0503020204020204" pitchFamily="34" charset="0"/>
              </a:rPr>
              <a:t>myproject</a:t>
            </a:r>
            <a:endParaRPr lang="en-US" dirty="0">
              <a:latin typeface="Corbel" panose="020B0503020204020204" pitchFamily="34" charset="0"/>
            </a:endParaRPr>
          </a:p>
          <a:p>
            <a:pPr marL="0" indent="0" algn="l">
              <a:buFont typeface="Arial" panose="020B0604020202020204" pitchFamily="34" charset="0"/>
              <a:buNone/>
            </a:pPr>
            <a:r>
              <a:rPr lang="en-US" dirty="0">
                <a:latin typeface="Corbel" panose="020B0503020204020204" pitchFamily="34" charset="0"/>
              </a:rPr>
              <a:t>234fgdvjj..</a:t>
            </a:r>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fontScale="90000"/>
          </a:bodyPr>
          <a:lstStyle/>
          <a:p>
            <a:r>
              <a:rPr lang="en" sz="4400" dirty="0">
                <a:latin typeface="Corbel Light" panose="020B0303020204020204" pitchFamily="34" charset="0"/>
                <a:sym typeface="Arial"/>
              </a:rPr>
              <a:t>Traditional Software Development workflow </a:t>
            </a:r>
            <a:br>
              <a:rPr lang="en" sz="4400" dirty="0">
                <a:latin typeface="Corbel Light" panose="020B0303020204020204" pitchFamily="34" charset="0"/>
                <a:sym typeface="Arial"/>
              </a:rPr>
            </a:br>
            <a:r>
              <a:rPr lang="en" sz="4400" dirty="0">
                <a:latin typeface="Corbel Light" panose="020B0303020204020204" pitchFamily="34" charset="0"/>
                <a:sym typeface="Arial"/>
              </a:rPr>
              <a:t>( With Docker )</a:t>
            </a:r>
            <a:endParaRPr lang="en-US" sz="4400" dirty="0">
              <a:latin typeface="Corbel Light" panose="020B0303020204020204" pitchFamily="34" charset="0"/>
            </a:endParaRPr>
          </a:p>
        </p:txBody>
      </p:sp>
    </p:spTree>
    <p:extLst>
      <p:ext uri="{BB962C8B-B14F-4D97-AF65-F5344CB8AC3E}">
        <p14:creationId xmlns:p14="http://schemas.microsoft.com/office/powerpoint/2010/main" val="1842089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10537948" cy="940079"/>
          </a:xfrm>
        </p:spPr>
        <p:txBody>
          <a:bodyPr anchor="t">
            <a:normAutofit/>
          </a:bodyPr>
          <a:lstStyle/>
          <a:p>
            <a:r>
              <a:rPr lang="en" sz="4400" b="0" dirty="0">
                <a:latin typeface="Myriad Pro"/>
                <a:sym typeface="Arial"/>
              </a:rPr>
              <a:t>An effort to solve the Problem complexity</a:t>
            </a:r>
            <a:endParaRPr lang="en-US" sz="4400" b="0" dirty="0">
              <a:latin typeface="Myriad Pro"/>
            </a:endParaRPr>
          </a:p>
        </p:txBody>
      </p:sp>
      <p:grpSp>
        <p:nvGrpSpPr>
          <p:cNvPr id="76" name="Group 75">
            <a:extLst>
              <a:ext uri="{FF2B5EF4-FFF2-40B4-BE49-F238E27FC236}">
                <a16:creationId xmlns:a16="http://schemas.microsoft.com/office/drawing/2014/main" id="{680095BC-D010-4ECC-958A-8C0B82C8B00C}"/>
              </a:ext>
            </a:extLst>
          </p:cNvPr>
          <p:cNvGrpSpPr/>
          <p:nvPr/>
        </p:nvGrpSpPr>
        <p:grpSpPr>
          <a:xfrm>
            <a:off x="106067" y="897862"/>
            <a:ext cx="11891829" cy="5123448"/>
            <a:chOff x="10889" y="1215787"/>
            <a:chExt cx="12103979" cy="5549443"/>
          </a:xfrm>
        </p:grpSpPr>
        <p:sp>
          <p:nvSpPr>
            <p:cNvPr id="77" name="Line 1">
              <a:extLst>
                <a:ext uri="{FF2B5EF4-FFF2-40B4-BE49-F238E27FC236}">
                  <a16:creationId xmlns:a16="http://schemas.microsoft.com/office/drawing/2014/main" id="{4379385C-B613-486C-A3DF-F0F8A176137A}"/>
                </a:ext>
              </a:extLst>
            </p:cNvPr>
            <p:cNvSpPr>
              <a:spLocks noChangeShapeType="1"/>
            </p:cNvSpPr>
            <p:nvPr/>
          </p:nvSpPr>
          <p:spPr bwMode="auto">
            <a:xfrm>
              <a:off x="555476" y="4115877"/>
              <a:ext cx="10788650" cy="794"/>
            </a:xfrm>
            <a:prstGeom prst="line">
              <a:avLst/>
            </a:prstGeom>
            <a:noFill/>
            <a:ln w="63500" cap="flat">
              <a:solidFill>
                <a:srgbClr val="394D54"/>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srgbClr val="394D54"/>
                </a:solidFill>
                <a:effectLst/>
                <a:uLnTx/>
                <a:uFillTx/>
                <a:latin typeface="Calibri"/>
              </a:endParaRPr>
            </a:p>
          </p:txBody>
        </p:sp>
        <p:sp>
          <p:nvSpPr>
            <p:cNvPr id="78" name="Rectangle 2">
              <a:extLst>
                <a:ext uri="{FF2B5EF4-FFF2-40B4-BE49-F238E27FC236}">
                  <a16:creationId xmlns:a16="http://schemas.microsoft.com/office/drawing/2014/main" id="{800A90DE-D9F9-4BC4-8923-44B39E5F4D96}"/>
                </a:ext>
              </a:extLst>
            </p:cNvPr>
            <p:cNvSpPr>
              <a:spLocks/>
            </p:cNvSpPr>
            <p:nvPr/>
          </p:nvSpPr>
          <p:spPr bwMode="auto">
            <a:xfrm>
              <a:off x="1215527" y="1424952"/>
              <a:ext cx="1424387" cy="3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Static website</a:t>
              </a:r>
            </a:p>
          </p:txBody>
        </p:sp>
        <p:sp>
          <p:nvSpPr>
            <p:cNvPr id="79" name="Rectangle 3">
              <a:extLst>
                <a:ext uri="{FF2B5EF4-FFF2-40B4-BE49-F238E27FC236}">
                  <a16:creationId xmlns:a16="http://schemas.microsoft.com/office/drawing/2014/main" id="{8A06E3CA-9E4E-4866-AF31-C73F12150927}"/>
                </a:ext>
              </a:extLst>
            </p:cNvPr>
            <p:cNvSpPr>
              <a:spLocks/>
            </p:cNvSpPr>
            <p:nvPr/>
          </p:nvSpPr>
          <p:spPr bwMode="auto">
            <a:xfrm>
              <a:off x="5136061" y="1453945"/>
              <a:ext cx="1505968" cy="3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Web frontend </a:t>
              </a:r>
            </a:p>
          </p:txBody>
        </p:sp>
        <p:sp>
          <p:nvSpPr>
            <p:cNvPr id="80" name="Rectangle 4">
              <a:extLst>
                <a:ext uri="{FF2B5EF4-FFF2-40B4-BE49-F238E27FC236}">
                  <a16:creationId xmlns:a16="http://schemas.microsoft.com/office/drawing/2014/main" id="{A3ABDAE2-613F-4518-A862-2EB511A049F5}"/>
                </a:ext>
              </a:extLst>
            </p:cNvPr>
            <p:cNvSpPr>
              <a:spLocks/>
            </p:cNvSpPr>
            <p:nvPr/>
          </p:nvSpPr>
          <p:spPr bwMode="auto">
            <a:xfrm>
              <a:off x="3460749" y="1449889"/>
              <a:ext cx="828853" cy="3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User DB</a:t>
              </a:r>
            </a:p>
          </p:txBody>
        </p:sp>
        <p:sp>
          <p:nvSpPr>
            <p:cNvPr id="81" name="Rectangle 5">
              <a:extLst>
                <a:ext uri="{FF2B5EF4-FFF2-40B4-BE49-F238E27FC236}">
                  <a16:creationId xmlns:a16="http://schemas.microsoft.com/office/drawing/2014/main" id="{6BB76E51-563C-49D1-B5EC-F4C0A49397C9}"/>
                </a:ext>
              </a:extLst>
            </p:cNvPr>
            <p:cNvSpPr>
              <a:spLocks/>
            </p:cNvSpPr>
            <p:nvPr/>
          </p:nvSpPr>
          <p:spPr bwMode="auto">
            <a:xfrm>
              <a:off x="7384107" y="1443300"/>
              <a:ext cx="686904" cy="3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Queue</a:t>
              </a:r>
            </a:p>
          </p:txBody>
        </p:sp>
        <p:sp>
          <p:nvSpPr>
            <p:cNvPr id="82" name="Rectangle 6">
              <a:extLst>
                <a:ext uri="{FF2B5EF4-FFF2-40B4-BE49-F238E27FC236}">
                  <a16:creationId xmlns:a16="http://schemas.microsoft.com/office/drawing/2014/main" id="{49E7691B-4BBF-4B15-A168-79D9E8167CB7}"/>
                </a:ext>
              </a:extLst>
            </p:cNvPr>
            <p:cNvSpPr>
              <a:spLocks/>
            </p:cNvSpPr>
            <p:nvPr/>
          </p:nvSpPr>
          <p:spPr bwMode="auto">
            <a:xfrm>
              <a:off x="8897175" y="1368975"/>
              <a:ext cx="1284069" cy="3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ea typeface="Gill Sans" charset="0"/>
                  <a:cs typeface="Gill Sans" charset="0"/>
                </a:rPr>
                <a:t>Analytics DB</a:t>
              </a:r>
            </a:p>
          </p:txBody>
        </p:sp>
        <p:sp>
          <p:nvSpPr>
            <p:cNvPr id="83" name="Rectangle 16">
              <a:extLst>
                <a:ext uri="{FF2B5EF4-FFF2-40B4-BE49-F238E27FC236}">
                  <a16:creationId xmlns:a16="http://schemas.microsoft.com/office/drawing/2014/main" id="{292DBBA1-C032-4280-ADF1-80F31940D5B4}"/>
                </a:ext>
              </a:extLst>
            </p:cNvPr>
            <p:cNvSpPr>
              <a:spLocks/>
            </p:cNvSpPr>
            <p:nvPr/>
          </p:nvSpPr>
          <p:spPr bwMode="auto">
            <a:xfrm>
              <a:off x="1482507" y="6216174"/>
              <a:ext cx="1232000" cy="5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Development VM</a:t>
              </a:r>
            </a:p>
          </p:txBody>
        </p:sp>
        <p:sp>
          <p:nvSpPr>
            <p:cNvPr id="84" name="Rectangle 17">
              <a:extLst>
                <a:ext uri="{FF2B5EF4-FFF2-40B4-BE49-F238E27FC236}">
                  <a16:creationId xmlns:a16="http://schemas.microsoft.com/office/drawing/2014/main" id="{14104981-85E1-408E-B6E5-F8E1D735C51F}"/>
                </a:ext>
              </a:extLst>
            </p:cNvPr>
            <p:cNvSpPr>
              <a:spLocks/>
            </p:cNvSpPr>
            <p:nvPr/>
          </p:nvSpPr>
          <p:spPr bwMode="auto">
            <a:xfrm>
              <a:off x="3286862" y="6242079"/>
              <a:ext cx="903907" cy="26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QA server</a:t>
              </a:r>
            </a:p>
          </p:txBody>
        </p:sp>
        <p:sp>
          <p:nvSpPr>
            <p:cNvPr id="85" name="Rectangle 18">
              <a:extLst>
                <a:ext uri="{FF2B5EF4-FFF2-40B4-BE49-F238E27FC236}">
                  <a16:creationId xmlns:a16="http://schemas.microsoft.com/office/drawing/2014/main" id="{4FEABDBE-5636-44CB-A8F4-4EDAB9CFC980}"/>
                </a:ext>
              </a:extLst>
            </p:cNvPr>
            <p:cNvSpPr>
              <a:spLocks/>
            </p:cNvSpPr>
            <p:nvPr/>
          </p:nvSpPr>
          <p:spPr bwMode="auto">
            <a:xfrm>
              <a:off x="6359423" y="6257595"/>
              <a:ext cx="1153541" cy="26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Public Cloud</a:t>
              </a:r>
            </a:p>
          </p:txBody>
        </p:sp>
        <p:sp>
          <p:nvSpPr>
            <p:cNvPr id="86" name="Rectangle 21">
              <a:extLst>
                <a:ext uri="{FF2B5EF4-FFF2-40B4-BE49-F238E27FC236}">
                  <a16:creationId xmlns:a16="http://schemas.microsoft.com/office/drawing/2014/main" id="{E89FAA32-4758-4D36-BA48-FBEF5B8E4BDE}"/>
                </a:ext>
              </a:extLst>
            </p:cNvPr>
            <p:cNvSpPr>
              <a:spLocks/>
            </p:cNvSpPr>
            <p:nvPr/>
          </p:nvSpPr>
          <p:spPr bwMode="auto">
            <a:xfrm>
              <a:off x="9282901" y="6206649"/>
              <a:ext cx="1532244" cy="5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Contributor’s laptop</a:t>
              </a:r>
            </a:p>
          </p:txBody>
        </p:sp>
        <p:sp>
          <p:nvSpPr>
            <p:cNvPr id="87" name="TextBox 86">
              <a:extLst>
                <a:ext uri="{FF2B5EF4-FFF2-40B4-BE49-F238E27FC236}">
                  <a16:creationId xmlns:a16="http://schemas.microsoft.com/office/drawing/2014/main" id="{F61024AC-A5C9-42F2-B493-43F0FDF3D84B}"/>
                </a:ext>
              </a:extLst>
            </p:cNvPr>
            <p:cNvSpPr txBox="1"/>
            <p:nvPr/>
          </p:nvSpPr>
          <p:spPr>
            <a:xfrm rot="16200000">
              <a:off x="-713871" y="2109873"/>
              <a:ext cx="2186264" cy="65786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rPr>
                <a:t>Multiplicity</a:t>
              </a:r>
              <a:r>
                <a:rPr kumimoji="0" lang="en-US" sz="1800" b="0" i="0" u="none" strike="noStrike" kern="0" cap="none" spc="0" normalizeH="0" baseline="0" noProof="0" dirty="0">
                  <a:ln>
                    <a:noFill/>
                  </a:ln>
                  <a:solidFill>
                    <a:srgbClr val="394D54"/>
                  </a:solidFill>
                  <a:effectLst/>
                  <a:uLnTx/>
                  <a:uFillTx/>
                  <a:latin typeface="Calibri"/>
                </a:rPr>
                <a:t> of Stacks</a:t>
              </a:r>
            </a:p>
          </p:txBody>
        </p:sp>
        <p:sp>
          <p:nvSpPr>
            <p:cNvPr id="88" name="TextBox 87">
              <a:extLst>
                <a:ext uri="{FF2B5EF4-FFF2-40B4-BE49-F238E27FC236}">
                  <a16:creationId xmlns:a16="http://schemas.microsoft.com/office/drawing/2014/main" id="{D5C2F7C9-CA04-4F82-A5B8-107B9ACB0102}"/>
                </a:ext>
              </a:extLst>
            </p:cNvPr>
            <p:cNvSpPr txBox="1"/>
            <p:nvPr/>
          </p:nvSpPr>
          <p:spPr>
            <a:xfrm rot="16200000">
              <a:off x="-612342" y="4757303"/>
              <a:ext cx="2186264" cy="93980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rPr>
                <a:t>Multiplicity of hardware environments</a:t>
              </a:r>
            </a:p>
          </p:txBody>
        </p:sp>
        <p:sp>
          <p:nvSpPr>
            <p:cNvPr id="89" name="Rectangle 20">
              <a:extLst>
                <a:ext uri="{FF2B5EF4-FFF2-40B4-BE49-F238E27FC236}">
                  <a16:creationId xmlns:a16="http://schemas.microsoft.com/office/drawing/2014/main" id="{CDC7154B-CB30-4CAA-B2E8-55A2442A06B6}"/>
                </a:ext>
              </a:extLst>
            </p:cNvPr>
            <p:cNvSpPr>
              <a:spLocks/>
            </p:cNvSpPr>
            <p:nvPr/>
          </p:nvSpPr>
          <p:spPr bwMode="auto">
            <a:xfrm>
              <a:off x="7778122" y="6216175"/>
              <a:ext cx="1579981" cy="5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Production Cluster</a:t>
              </a:r>
            </a:p>
          </p:txBody>
        </p:sp>
        <p:pic>
          <p:nvPicPr>
            <p:cNvPr id="90" name="Picture 16">
              <a:extLst>
                <a:ext uri="{FF2B5EF4-FFF2-40B4-BE49-F238E27FC236}">
                  <a16:creationId xmlns:a16="http://schemas.microsoft.com/office/drawing/2014/main" id="{225BEBED-576C-4048-AEBC-D3881DF9D1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0744" y="5533285"/>
              <a:ext cx="1077473" cy="692494"/>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91" name="Rectangle 19">
              <a:extLst>
                <a:ext uri="{FF2B5EF4-FFF2-40B4-BE49-F238E27FC236}">
                  <a16:creationId xmlns:a16="http://schemas.microsoft.com/office/drawing/2014/main" id="{E5F607F6-6E2A-41FF-BB7F-39561C121C1B}"/>
                </a:ext>
              </a:extLst>
            </p:cNvPr>
            <p:cNvSpPr>
              <a:spLocks/>
            </p:cNvSpPr>
            <p:nvPr/>
          </p:nvSpPr>
          <p:spPr bwMode="auto">
            <a:xfrm>
              <a:off x="4341997" y="6231842"/>
              <a:ext cx="1815106" cy="5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94D54"/>
                  </a:solidFill>
                  <a:effectLst/>
                  <a:uLnTx/>
                  <a:uFillTx/>
                  <a:latin typeface="Myriad Pro"/>
                  <a:ea typeface="Gill Sans" charset="0"/>
                  <a:cs typeface="Gill Sans" charset="0"/>
                </a:rPr>
                <a:t>Customer Data Center</a:t>
              </a:r>
            </a:p>
          </p:txBody>
        </p:sp>
        <p:pic>
          <p:nvPicPr>
            <p:cNvPr id="92" name="Picture 19">
              <a:extLst>
                <a:ext uri="{FF2B5EF4-FFF2-40B4-BE49-F238E27FC236}">
                  <a16:creationId xmlns:a16="http://schemas.microsoft.com/office/drawing/2014/main" id="{8483900D-929F-4BF8-94AE-2FD590274E56}"/>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0181" y="5674854"/>
              <a:ext cx="677831" cy="4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3" name="Picture 17">
              <a:extLst>
                <a:ext uri="{FF2B5EF4-FFF2-40B4-BE49-F238E27FC236}">
                  <a16:creationId xmlns:a16="http://schemas.microsoft.com/office/drawing/2014/main" id="{98683308-A1EC-4FBE-BB04-0D070C99EB4B}"/>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13888" y="5717006"/>
              <a:ext cx="409763" cy="325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4" name="Picture 21">
              <a:extLst>
                <a:ext uri="{FF2B5EF4-FFF2-40B4-BE49-F238E27FC236}">
                  <a16:creationId xmlns:a16="http://schemas.microsoft.com/office/drawing/2014/main" id="{6954C33A-D585-4A92-AF04-37DFC1165C4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0949" y="5560007"/>
              <a:ext cx="832434" cy="639051"/>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pic>
          <p:nvPicPr>
            <p:cNvPr id="95" name="Picture 94">
              <a:extLst>
                <a:ext uri="{FF2B5EF4-FFF2-40B4-BE49-F238E27FC236}">
                  <a16:creationId xmlns:a16="http://schemas.microsoft.com/office/drawing/2014/main" id="{B40C9F54-8FE6-440F-8B0F-549DA342F8FB}"/>
                </a:ext>
              </a:extLst>
            </p:cNvPr>
            <p:cNvPicPr>
              <a:picLocks noChangeAspect="1"/>
            </p:cNvPicPr>
            <p:nvPr/>
          </p:nvPicPr>
          <p:blipFill>
            <a:blip r:embed="rId7" cstate="print"/>
            <a:stretch>
              <a:fillRect/>
            </a:stretch>
          </p:blipFill>
          <p:spPr>
            <a:xfrm>
              <a:off x="8290744" y="5395070"/>
              <a:ext cx="542373" cy="745566"/>
            </a:xfrm>
            <a:prstGeom prst="rect">
              <a:avLst/>
            </a:prstGeom>
          </p:spPr>
        </p:pic>
        <p:pic>
          <p:nvPicPr>
            <p:cNvPr id="96" name="Picture 22">
              <a:extLst>
                <a:ext uri="{FF2B5EF4-FFF2-40B4-BE49-F238E27FC236}">
                  <a16:creationId xmlns:a16="http://schemas.microsoft.com/office/drawing/2014/main" id="{24F30EC1-7EAD-4A87-BBD1-FF80755F2C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56115" y="5460050"/>
              <a:ext cx="1392812" cy="838965"/>
            </a:xfrm>
            <a:prstGeom prst="rect">
              <a:avLst/>
            </a:prstGeom>
            <a:noFill/>
            <a:ln>
              <a:noFill/>
            </a:ln>
            <a:extLst>
              <a:ext uri="{909E8E84-426E-40DD-AFC4-6F175D3DCCD1}">
                <a14:hiddenFill xmlns:a14="http://schemas.microsoft.com/office/drawing/2010/main">
                  <a:solidFill>
                    <a:srgbClr val="FFFFFF">
                      <a:alpha val="39999"/>
                    </a:srgbClr>
                  </a:solidFill>
                </a14:hiddenFill>
              </a:ext>
              <a:ext uri="{91240B29-F687-4F45-9708-019B960494DF}">
                <a14:hiddenLine xmlns:a14="http://schemas.microsoft.com/office/drawing/2010/main" w="12700" cap="flat">
                  <a:solidFill>
                    <a:schemeClr val="tx1">
                      <a:alpha val="39999"/>
                    </a:schemeClr>
                  </a:solidFill>
                  <a:miter lim="800000"/>
                  <a:headEnd/>
                  <a:tailEnd/>
                </a14:hiddenLine>
              </a:ext>
            </a:extLst>
          </p:spPr>
        </p:pic>
        <p:sp>
          <p:nvSpPr>
            <p:cNvPr id="97" name="Freeform 62">
              <a:extLst>
                <a:ext uri="{FF2B5EF4-FFF2-40B4-BE49-F238E27FC236}">
                  <a16:creationId xmlns:a16="http://schemas.microsoft.com/office/drawing/2014/main" id="{C2EA49D3-BAD1-4BE2-8941-EA0A901CD824}"/>
                </a:ext>
              </a:extLst>
            </p:cNvPr>
            <p:cNvSpPr/>
            <p:nvPr/>
          </p:nvSpPr>
          <p:spPr>
            <a:xfrm>
              <a:off x="6763221" y="1507961"/>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394D54">
                    <a:hueOff val="0"/>
                    <a:satOff val="0"/>
                    <a:lumOff val="0"/>
                    <a:alphaOff val="0"/>
                  </a:srgbClr>
                </a:solidFill>
                <a:effectLst/>
                <a:uLnTx/>
                <a:uFillTx/>
                <a:latin typeface="Calibri"/>
                <a:ea typeface="+mn-ea"/>
                <a:cs typeface="+mn-cs"/>
              </a:endParaRPr>
            </a:p>
          </p:txBody>
        </p:sp>
        <p:sp>
          <p:nvSpPr>
            <p:cNvPr id="98" name="Freeform 65">
              <a:extLst>
                <a:ext uri="{FF2B5EF4-FFF2-40B4-BE49-F238E27FC236}">
                  <a16:creationId xmlns:a16="http://schemas.microsoft.com/office/drawing/2014/main" id="{BCD1EB54-24BE-4DD0-825B-E9EADA0F1A67}"/>
                </a:ext>
              </a:extLst>
            </p:cNvPr>
            <p:cNvSpPr/>
            <p:nvPr/>
          </p:nvSpPr>
          <p:spPr>
            <a:xfrm>
              <a:off x="6368058" y="1895240"/>
              <a:ext cx="171810" cy="95450"/>
            </a:xfrm>
            <a:custGeom>
              <a:avLst/>
              <a:gdLst>
                <a:gd name="connsiteX0" fmla="*/ 0 w 784997"/>
                <a:gd name="connsiteY0" fmla="*/ 0 h 436109"/>
                <a:gd name="connsiteX1" fmla="*/ 784997 w 784997"/>
                <a:gd name="connsiteY1" fmla="*/ 0 h 436109"/>
                <a:gd name="connsiteX2" fmla="*/ 784997 w 784997"/>
                <a:gd name="connsiteY2" fmla="*/ 436109 h 436109"/>
                <a:gd name="connsiteX3" fmla="*/ 0 w 784997"/>
                <a:gd name="connsiteY3" fmla="*/ 436109 h 436109"/>
                <a:gd name="connsiteX4" fmla="*/ 0 w 784997"/>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997" h="436109">
                  <a:moveTo>
                    <a:pt x="0" y="0"/>
                  </a:moveTo>
                  <a:lnTo>
                    <a:pt x="784997" y="0"/>
                  </a:lnTo>
                  <a:lnTo>
                    <a:pt x="784997"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algn="r"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394D54">
                    <a:hueOff val="0"/>
                    <a:satOff val="0"/>
                    <a:lumOff val="0"/>
                    <a:alphaOff val="0"/>
                  </a:srgbClr>
                </a:solidFill>
                <a:effectLst/>
                <a:uLnTx/>
                <a:uFillTx/>
                <a:latin typeface="Calibri"/>
                <a:ea typeface="+mn-ea"/>
                <a:cs typeface="+mn-cs"/>
              </a:endParaRPr>
            </a:p>
          </p:txBody>
        </p:sp>
        <p:sp>
          <p:nvSpPr>
            <p:cNvPr id="99" name="Freeform 68">
              <a:extLst>
                <a:ext uri="{FF2B5EF4-FFF2-40B4-BE49-F238E27FC236}">
                  <a16:creationId xmlns:a16="http://schemas.microsoft.com/office/drawing/2014/main" id="{C5E19E63-0130-400A-A6B6-462370FE3ED4}"/>
                </a:ext>
              </a:extLst>
            </p:cNvPr>
            <p:cNvSpPr/>
            <p:nvPr/>
          </p:nvSpPr>
          <p:spPr>
            <a:xfrm>
              <a:off x="6763221" y="1778020"/>
              <a:ext cx="177537" cy="95450"/>
            </a:xfrm>
            <a:custGeom>
              <a:avLst/>
              <a:gdLst>
                <a:gd name="connsiteX0" fmla="*/ 0 w 811164"/>
                <a:gd name="connsiteY0" fmla="*/ 0 h 436109"/>
                <a:gd name="connsiteX1" fmla="*/ 811164 w 811164"/>
                <a:gd name="connsiteY1" fmla="*/ 0 h 436109"/>
                <a:gd name="connsiteX2" fmla="*/ 811164 w 811164"/>
                <a:gd name="connsiteY2" fmla="*/ 436109 h 436109"/>
                <a:gd name="connsiteX3" fmla="*/ 0 w 811164"/>
                <a:gd name="connsiteY3" fmla="*/ 436109 h 436109"/>
                <a:gd name="connsiteX4" fmla="*/ 0 w 811164"/>
                <a:gd name="connsiteY4" fmla="*/ 0 h 436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164" h="436109">
                  <a:moveTo>
                    <a:pt x="0" y="0"/>
                  </a:moveTo>
                  <a:lnTo>
                    <a:pt x="811164" y="0"/>
                  </a:lnTo>
                  <a:lnTo>
                    <a:pt x="811164" y="436109"/>
                  </a:lnTo>
                  <a:lnTo>
                    <a:pt x="0" y="436109"/>
                  </a:lnTo>
                  <a:lnTo>
                    <a:pt x="0" y="0"/>
                  </a:lnTo>
                  <a:close/>
                </a:path>
              </a:pathLst>
            </a:custGeom>
            <a:noFill/>
            <a:ln>
              <a:noFill/>
            </a:ln>
            <a:effectLst/>
          </p:spPr>
          <p:txBody>
            <a:bodyPr spcFirstLastPara="0" vert="horz" wrap="square" lIns="76200" tIns="76200" rIns="76200" bIns="76200" numCol="1" spcCol="1270" anchor="ctr" anchorCtr="0">
              <a:noAutofit/>
            </a:bodyPr>
            <a:lstStyle/>
            <a:p>
              <a:pPr marL="0" marR="0" lvl="0" indent="0"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a:ln>
                  <a:noFill/>
                </a:ln>
                <a:solidFill>
                  <a:srgbClr val="394D54">
                    <a:hueOff val="0"/>
                    <a:satOff val="0"/>
                    <a:lumOff val="0"/>
                    <a:alphaOff val="0"/>
                  </a:srgbClr>
                </a:solidFill>
                <a:effectLst/>
                <a:uLnTx/>
                <a:uFillTx/>
                <a:latin typeface="Calibri"/>
                <a:ea typeface="+mn-ea"/>
                <a:cs typeface="+mn-cs"/>
              </a:endParaRPr>
            </a:p>
          </p:txBody>
        </p:sp>
        <p:sp>
          <p:nvSpPr>
            <p:cNvPr id="100" name="Freeform 70">
              <a:extLst>
                <a:ext uri="{FF2B5EF4-FFF2-40B4-BE49-F238E27FC236}">
                  <a16:creationId xmlns:a16="http://schemas.microsoft.com/office/drawing/2014/main" id="{A1889CEC-0B6D-447E-9B54-AF3B6F9E16FC}"/>
                </a:ext>
              </a:extLst>
            </p:cNvPr>
            <p:cNvSpPr/>
            <p:nvPr/>
          </p:nvSpPr>
          <p:spPr>
            <a:xfrm>
              <a:off x="928535" y="137198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1" name="Freeform 71">
              <a:extLst>
                <a:ext uri="{FF2B5EF4-FFF2-40B4-BE49-F238E27FC236}">
                  <a16:creationId xmlns:a16="http://schemas.microsoft.com/office/drawing/2014/main" id="{A7294EEB-C05E-4CEB-9C76-0D64E856428E}"/>
                </a:ext>
              </a:extLst>
            </p:cNvPr>
            <p:cNvSpPr/>
            <p:nvPr/>
          </p:nvSpPr>
          <p:spPr>
            <a:xfrm>
              <a:off x="1003559" y="15070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2" name="Freeform 72">
              <a:extLst>
                <a:ext uri="{FF2B5EF4-FFF2-40B4-BE49-F238E27FC236}">
                  <a16:creationId xmlns:a16="http://schemas.microsoft.com/office/drawing/2014/main" id="{D2927E04-72F1-4CD7-944F-0FC5417F3C09}"/>
                </a:ext>
              </a:extLst>
            </p:cNvPr>
            <p:cNvSpPr/>
            <p:nvPr/>
          </p:nvSpPr>
          <p:spPr>
            <a:xfrm>
              <a:off x="854084" y="15070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03" name="Freeform 73">
              <a:extLst>
                <a:ext uri="{FF2B5EF4-FFF2-40B4-BE49-F238E27FC236}">
                  <a16:creationId xmlns:a16="http://schemas.microsoft.com/office/drawing/2014/main" id="{1674E28B-5838-4826-939A-33C4B3A4BDDA}"/>
                </a:ext>
              </a:extLst>
            </p:cNvPr>
            <p:cNvSpPr/>
            <p:nvPr/>
          </p:nvSpPr>
          <p:spPr>
            <a:xfrm>
              <a:off x="3151706" y="143151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4" name="Freeform 74">
              <a:extLst>
                <a:ext uri="{FF2B5EF4-FFF2-40B4-BE49-F238E27FC236}">
                  <a16:creationId xmlns:a16="http://schemas.microsoft.com/office/drawing/2014/main" id="{4DC81CCF-3652-4117-9DBB-516196786673}"/>
                </a:ext>
              </a:extLst>
            </p:cNvPr>
            <p:cNvSpPr/>
            <p:nvPr/>
          </p:nvSpPr>
          <p:spPr>
            <a:xfrm>
              <a:off x="3002231" y="143151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05" name="Freeform 75">
              <a:extLst>
                <a:ext uri="{FF2B5EF4-FFF2-40B4-BE49-F238E27FC236}">
                  <a16:creationId xmlns:a16="http://schemas.microsoft.com/office/drawing/2014/main" id="{AFA7AA54-DD0A-4022-8C92-7FB4298FE432}"/>
                </a:ext>
              </a:extLst>
            </p:cNvPr>
            <p:cNvSpPr/>
            <p:nvPr/>
          </p:nvSpPr>
          <p:spPr>
            <a:xfrm>
              <a:off x="3076682" y="156654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6" name="Freeform 88">
              <a:extLst>
                <a:ext uri="{FF2B5EF4-FFF2-40B4-BE49-F238E27FC236}">
                  <a16:creationId xmlns:a16="http://schemas.microsoft.com/office/drawing/2014/main" id="{FE7A01F2-983A-4C77-8039-98C2B22D371A}"/>
                </a:ext>
              </a:extLst>
            </p:cNvPr>
            <p:cNvSpPr/>
            <p:nvPr/>
          </p:nvSpPr>
          <p:spPr>
            <a:xfrm>
              <a:off x="8451825" y="1561578"/>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7" name="Freeform 89">
              <a:extLst>
                <a:ext uri="{FF2B5EF4-FFF2-40B4-BE49-F238E27FC236}">
                  <a16:creationId xmlns:a16="http://schemas.microsoft.com/office/drawing/2014/main" id="{78B23742-2F49-464F-A57D-CE9A3DCBCF65}"/>
                </a:ext>
              </a:extLst>
            </p:cNvPr>
            <p:cNvSpPr/>
            <p:nvPr/>
          </p:nvSpPr>
          <p:spPr>
            <a:xfrm>
              <a:off x="8374720" y="1410364"/>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08" name="Freeform 90">
              <a:extLst>
                <a:ext uri="{FF2B5EF4-FFF2-40B4-BE49-F238E27FC236}">
                  <a16:creationId xmlns:a16="http://schemas.microsoft.com/office/drawing/2014/main" id="{1EC1928F-4B9A-48E8-9F78-4F3DBAA8E481}"/>
                </a:ext>
              </a:extLst>
            </p:cNvPr>
            <p:cNvSpPr/>
            <p:nvPr/>
          </p:nvSpPr>
          <p:spPr>
            <a:xfrm>
              <a:off x="8300269" y="1545394"/>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09" name="Freeform 98">
              <a:extLst>
                <a:ext uri="{FF2B5EF4-FFF2-40B4-BE49-F238E27FC236}">
                  <a16:creationId xmlns:a16="http://schemas.microsoft.com/office/drawing/2014/main" id="{EFBFAA49-0675-4102-BD93-D5B5A0F50403}"/>
                </a:ext>
              </a:extLst>
            </p:cNvPr>
            <p:cNvSpPr/>
            <p:nvPr/>
          </p:nvSpPr>
          <p:spPr>
            <a:xfrm>
              <a:off x="7152400" y="140480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10" name="Freeform 99">
              <a:extLst>
                <a:ext uri="{FF2B5EF4-FFF2-40B4-BE49-F238E27FC236}">
                  <a16:creationId xmlns:a16="http://schemas.microsoft.com/office/drawing/2014/main" id="{2C2348E3-31C6-4131-820C-08CA42910674}"/>
                </a:ext>
              </a:extLst>
            </p:cNvPr>
            <p:cNvSpPr/>
            <p:nvPr/>
          </p:nvSpPr>
          <p:spPr>
            <a:xfrm>
              <a:off x="7002925" y="140480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11" name="Freeform 100">
              <a:extLst>
                <a:ext uri="{FF2B5EF4-FFF2-40B4-BE49-F238E27FC236}">
                  <a16:creationId xmlns:a16="http://schemas.microsoft.com/office/drawing/2014/main" id="{9CBB13E0-6308-4A68-BBBD-2931280CFB69}"/>
                </a:ext>
              </a:extLst>
            </p:cNvPr>
            <p:cNvSpPr/>
            <p:nvPr/>
          </p:nvSpPr>
          <p:spPr>
            <a:xfrm>
              <a:off x="7077376" y="153983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12" name="Freeform 101">
              <a:extLst>
                <a:ext uri="{FF2B5EF4-FFF2-40B4-BE49-F238E27FC236}">
                  <a16:creationId xmlns:a16="http://schemas.microsoft.com/office/drawing/2014/main" id="{0D673FD5-2411-4C2C-AB51-C87F8DA7C8BF}"/>
                </a:ext>
              </a:extLst>
            </p:cNvPr>
            <p:cNvSpPr/>
            <p:nvPr/>
          </p:nvSpPr>
          <p:spPr>
            <a:xfrm>
              <a:off x="7152400" y="1674867"/>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13" name="Freeform 102">
              <a:extLst>
                <a:ext uri="{FF2B5EF4-FFF2-40B4-BE49-F238E27FC236}">
                  <a16:creationId xmlns:a16="http://schemas.microsoft.com/office/drawing/2014/main" id="{6A9CDF64-1036-48FB-8B79-D7ACDB56ABFF}"/>
                </a:ext>
              </a:extLst>
            </p:cNvPr>
            <p:cNvSpPr/>
            <p:nvPr/>
          </p:nvSpPr>
          <p:spPr>
            <a:xfrm>
              <a:off x="7002925" y="1674867"/>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14" name="Freeform 103">
              <a:extLst>
                <a:ext uri="{FF2B5EF4-FFF2-40B4-BE49-F238E27FC236}">
                  <a16:creationId xmlns:a16="http://schemas.microsoft.com/office/drawing/2014/main" id="{2576656C-23AF-4B40-8361-464E0B8CD6A9}"/>
                </a:ext>
              </a:extLst>
            </p:cNvPr>
            <p:cNvSpPr/>
            <p:nvPr/>
          </p:nvSpPr>
          <p:spPr>
            <a:xfrm>
              <a:off x="4685438"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3" bIns="155177"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15" name="Freeform 104">
              <a:extLst>
                <a:ext uri="{FF2B5EF4-FFF2-40B4-BE49-F238E27FC236}">
                  <a16:creationId xmlns:a16="http://schemas.microsoft.com/office/drawing/2014/main" id="{357EBA8D-B4B3-443C-A404-5171A635A7BE}"/>
                </a:ext>
              </a:extLst>
            </p:cNvPr>
            <p:cNvSpPr/>
            <p:nvPr/>
          </p:nvSpPr>
          <p:spPr>
            <a:xfrm>
              <a:off x="4834913" y="144443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16" name="Freeform 105">
              <a:extLst>
                <a:ext uri="{FF2B5EF4-FFF2-40B4-BE49-F238E27FC236}">
                  <a16:creationId xmlns:a16="http://schemas.microsoft.com/office/drawing/2014/main" id="{9C7B3C4E-D582-476F-8422-B1432D0E9D6D}"/>
                </a:ext>
              </a:extLst>
            </p:cNvPr>
            <p:cNvSpPr/>
            <p:nvPr/>
          </p:nvSpPr>
          <p:spPr>
            <a:xfrm>
              <a:off x="4760462" y="1579465"/>
              <a:ext cx="138403"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70AD47">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140453" tIns="155177" rIns="140454" bIns="155178" numCol="1" spcCol="1270" anchor="ctr" anchorCtr="0">
              <a:noAutofit/>
            </a:bodyPr>
            <a:lstStyle/>
            <a:p>
              <a:pPr marL="0" marR="0" lvl="0" indent="0" algn="ctr" defTabSz="488950"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a:ea typeface="+mn-ea"/>
                <a:cs typeface="+mn-cs"/>
              </a:endParaRPr>
            </a:p>
          </p:txBody>
        </p:sp>
        <p:sp>
          <p:nvSpPr>
            <p:cNvPr id="117" name="Freeform 106">
              <a:extLst>
                <a:ext uri="{FF2B5EF4-FFF2-40B4-BE49-F238E27FC236}">
                  <a16:creationId xmlns:a16="http://schemas.microsoft.com/office/drawing/2014/main" id="{C1AEFC1C-959F-4CED-88C1-35A6989B4121}"/>
                </a:ext>
              </a:extLst>
            </p:cNvPr>
            <p:cNvSpPr/>
            <p:nvPr/>
          </p:nvSpPr>
          <p:spPr>
            <a:xfrm>
              <a:off x="4610987" y="1579465"/>
              <a:ext cx="138402" cy="159083"/>
            </a:xfrm>
            <a:custGeom>
              <a:avLst/>
              <a:gdLst>
                <a:gd name="connsiteX0" fmla="*/ 0 w 726849"/>
                <a:gd name="connsiteY0" fmla="*/ 316180 h 632359"/>
                <a:gd name="connsiteX1" fmla="*/ 158090 w 726849"/>
                <a:gd name="connsiteY1" fmla="*/ 0 h 632359"/>
                <a:gd name="connsiteX2" fmla="*/ 568759 w 726849"/>
                <a:gd name="connsiteY2" fmla="*/ 0 h 632359"/>
                <a:gd name="connsiteX3" fmla="*/ 726849 w 726849"/>
                <a:gd name="connsiteY3" fmla="*/ 316180 h 632359"/>
                <a:gd name="connsiteX4" fmla="*/ 568759 w 726849"/>
                <a:gd name="connsiteY4" fmla="*/ 632359 h 632359"/>
                <a:gd name="connsiteX5" fmla="*/ 158090 w 726849"/>
                <a:gd name="connsiteY5" fmla="*/ 632359 h 632359"/>
                <a:gd name="connsiteX6" fmla="*/ 0 w 726849"/>
                <a:gd name="connsiteY6" fmla="*/ 316180 h 63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6849" h="632359">
                  <a:moveTo>
                    <a:pt x="363424" y="0"/>
                  </a:moveTo>
                  <a:lnTo>
                    <a:pt x="726849" y="137538"/>
                  </a:lnTo>
                  <a:lnTo>
                    <a:pt x="726849" y="494821"/>
                  </a:lnTo>
                  <a:lnTo>
                    <a:pt x="363424" y="632359"/>
                  </a:lnTo>
                  <a:lnTo>
                    <a:pt x="0" y="494821"/>
                  </a:lnTo>
                  <a:lnTo>
                    <a:pt x="0" y="137538"/>
                  </a:lnTo>
                  <a:lnTo>
                    <a:pt x="363424" y="0"/>
                  </a:ln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txBody>
            <a:bodyPr spcFirstLastPara="0" vert="horz" wrap="square" lIns="98543" tIns="113267" rIns="98543" bIns="113267" numCol="1" spcCol="1270" anchor="ctr" anchorCtr="0">
              <a:noAutofit/>
            </a:bodyPr>
            <a:lstStyle/>
            <a:p>
              <a:pPr marL="0" marR="0" lvl="0" indent="0" algn="ctr" defTabSz="1555750" eaLnBrk="1" fontAlgn="auto" latinLnBrk="0" hangingPunct="1">
                <a:lnSpc>
                  <a:spcPct val="90000"/>
                </a:lnSpc>
                <a:spcBef>
                  <a:spcPct val="0"/>
                </a:spcBef>
                <a:spcAft>
                  <a:spcPct val="35000"/>
                </a:spcAft>
                <a:buClrTx/>
                <a:buSzTx/>
                <a:buFontTx/>
                <a:buNone/>
                <a:tabLst/>
                <a:defRPr/>
              </a:pPr>
              <a:endParaRPr kumimoji="0" lang="en-US" sz="3500" b="0" i="0" u="none" strike="noStrike" kern="0" cap="none" spc="0" normalizeH="0" baseline="0" noProof="0">
                <a:ln>
                  <a:noFill/>
                </a:ln>
                <a:solidFill>
                  <a:prstClr val="white"/>
                </a:solidFill>
                <a:effectLst/>
                <a:uLnTx/>
                <a:uFillTx/>
                <a:latin typeface="Calibri"/>
                <a:ea typeface="+mn-ea"/>
                <a:cs typeface="+mn-cs"/>
              </a:endParaRPr>
            </a:p>
          </p:txBody>
        </p:sp>
        <p:sp>
          <p:nvSpPr>
            <p:cNvPr id="118" name="TextBox 117">
              <a:extLst>
                <a:ext uri="{FF2B5EF4-FFF2-40B4-BE49-F238E27FC236}">
                  <a16:creationId xmlns:a16="http://schemas.microsoft.com/office/drawing/2014/main" id="{40043FA8-D9CB-40F7-BB3C-F0F4AF59AD82}"/>
                </a:ext>
              </a:extLst>
            </p:cNvPr>
            <p:cNvSpPr txBox="1"/>
            <p:nvPr/>
          </p:nvSpPr>
          <p:spPr>
            <a:xfrm rot="5400000">
              <a:off x="10428010" y="1839018"/>
              <a:ext cx="2186264" cy="93980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rPr>
                <a:t>Do services and apps interact appropriately?</a:t>
              </a:r>
            </a:p>
          </p:txBody>
        </p:sp>
        <p:sp>
          <p:nvSpPr>
            <p:cNvPr id="119" name="TextBox 118">
              <a:extLst>
                <a:ext uri="{FF2B5EF4-FFF2-40B4-BE49-F238E27FC236}">
                  <a16:creationId xmlns:a16="http://schemas.microsoft.com/office/drawing/2014/main" id="{BC20A6D0-0DA5-4032-B9A4-55DF2A3859B8}"/>
                </a:ext>
              </a:extLst>
            </p:cNvPr>
            <p:cNvSpPr txBox="1"/>
            <p:nvPr/>
          </p:nvSpPr>
          <p:spPr>
            <a:xfrm rot="5400000">
              <a:off x="10551835" y="5011122"/>
              <a:ext cx="2186264" cy="93980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94D54"/>
                  </a:solidFill>
                  <a:effectLst/>
                  <a:uLnTx/>
                  <a:uFillTx/>
                  <a:latin typeface="Myriad Pro"/>
                </a:rPr>
                <a:t>Can I migrate smoothly and quickly</a:t>
              </a:r>
            </a:p>
          </p:txBody>
        </p:sp>
        <p:pic>
          <p:nvPicPr>
            <p:cNvPr id="120" name="Picture 119">
              <a:extLst>
                <a:ext uri="{FF2B5EF4-FFF2-40B4-BE49-F238E27FC236}">
                  <a16:creationId xmlns:a16="http://schemas.microsoft.com/office/drawing/2014/main" id="{E90B9CA1-CC1D-401E-A46F-148F56B7640C}"/>
                </a:ext>
              </a:extLst>
            </p:cNvPr>
            <p:cNvPicPr>
              <a:picLocks noChangeAspect="1"/>
            </p:cNvPicPr>
            <p:nvPr/>
          </p:nvPicPr>
          <p:blipFill>
            <a:blip r:embed="rId9" cstate="print"/>
            <a:stretch>
              <a:fillRect/>
            </a:stretch>
          </p:blipFill>
          <p:spPr>
            <a:xfrm>
              <a:off x="3918526" y="3032185"/>
              <a:ext cx="3735397" cy="1760605"/>
            </a:xfrm>
            <a:prstGeom prst="rect">
              <a:avLst/>
            </a:prstGeom>
          </p:spPr>
        </p:pic>
        <p:sp>
          <p:nvSpPr>
            <p:cNvPr id="121" name="Rectangle 120">
              <a:extLst>
                <a:ext uri="{FF2B5EF4-FFF2-40B4-BE49-F238E27FC236}">
                  <a16:creationId xmlns:a16="http://schemas.microsoft.com/office/drawing/2014/main" id="{3057C168-8B5E-4569-ACFE-71DB2E74BC8D}"/>
                </a:ext>
              </a:extLst>
            </p:cNvPr>
            <p:cNvSpPr/>
            <p:nvPr/>
          </p:nvSpPr>
          <p:spPr>
            <a:xfrm>
              <a:off x="7667625" y="4211127"/>
              <a:ext cx="3460738" cy="1077218"/>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…that  can be manipulated using standard operations and run consistently on virtually any hardware platform </a:t>
              </a:r>
              <a:endParaRPr kumimoji="0" lang="en-US" sz="1600" b="1" i="0" u="none" strike="noStrike" kern="0" cap="none" spc="0" normalizeH="0" baseline="0" noProof="0" dirty="0">
                <a:ln>
                  <a:noFill/>
                </a:ln>
                <a:solidFill>
                  <a:prstClr val="white"/>
                </a:solidFill>
                <a:effectLst/>
                <a:uLnTx/>
                <a:uFillTx/>
                <a:latin typeface="Calibri"/>
              </a:endParaRPr>
            </a:p>
          </p:txBody>
        </p:sp>
        <p:sp>
          <p:nvSpPr>
            <p:cNvPr id="122" name="Rectangle 121">
              <a:extLst>
                <a:ext uri="{FF2B5EF4-FFF2-40B4-BE49-F238E27FC236}">
                  <a16:creationId xmlns:a16="http://schemas.microsoft.com/office/drawing/2014/main" id="{900A2283-BC99-4DE9-AD4E-D85B12EE225A}"/>
                </a:ext>
              </a:extLst>
            </p:cNvPr>
            <p:cNvSpPr/>
            <p:nvPr/>
          </p:nvSpPr>
          <p:spPr>
            <a:xfrm>
              <a:off x="847725" y="2585129"/>
              <a:ext cx="3004199" cy="1077218"/>
            </a:xfrm>
            <a:prstGeom prst="rect">
              <a:avLst/>
            </a:prstGeom>
            <a:solidFill>
              <a:srgbClr val="5B9BD5"/>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An engine that enables any payload to be encapsulated as a lightweight, portable, self-sufficient  container…</a:t>
              </a:r>
              <a:endParaRPr kumimoji="0" lang="en-US" sz="1600" b="1" i="0" u="none" strike="noStrike" kern="0" cap="none" spc="0" normalizeH="0" baseline="0" noProof="0" dirty="0">
                <a:ln>
                  <a:noFill/>
                </a:ln>
                <a:solidFill>
                  <a:prstClr val="white"/>
                </a:solidFill>
                <a:effectLst/>
                <a:uLnTx/>
                <a:uFillTx/>
                <a:latin typeface="Calibri"/>
              </a:endParaRPr>
            </a:p>
          </p:txBody>
        </p:sp>
        <p:cxnSp>
          <p:nvCxnSpPr>
            <p:cNvPr id="123" name="Straight Arrow Connector 122">
              <a:extLst>
                <a:ext uri="{FF2B5EF4-FFF2-40B4-BE49-F238E27FC236}">
                  <a16:creationId xmlns:a16="http://schemas.microsoft.com/office/drawing/2014/main" id="{D0494D0A-4A07-4022-9874-4A1F7061F7DB}"/>
                </a:ext>
              </a:extLst>
            </p:cNvPr>
            <p:cNvCxnSpPr/>
            <p:nvPr/>
          </p:nvCxnSpPr>
          <p:spPr>
            <a:xfrm rot="18900000">
              <a:off x="6073506" y="2328448"/>
              <a:ext cx="1511642" cy="2519"/>
            </a:xfrm>
            <a:prstGeom prst="straightConnector1">
              <a:avLst/>
            </a:prstGeom>
            <a:noFill/>
            <a:ln w="69850" cap="flat" cmpd="sng" algn="ctr">
              <a:solidFill>
                <a:srgbClr val="394D54"/>
              </a:solidFill>
              <a:prstDash val="solid"/>
              <a:miter lim="800000"/>
              <a:headEnd type="triangle"/>
              <a:tailEnd type="triangle"/>
            </a:ln>
            <a:effectLst/>
          </p:spPr>
        </p:cxnSp>
        <p:cxnSp>
          <p:nvCxnSpPr>
            <p:cNvPr id="124" name="Straight Arrow Connector 123">
              <a:extLst>
                <a:ext uri="{FF2B5EF4-FFF2-40B4-BE49-F238E27FC236}">
                  <a16:creationId xmlns:a16="http://schemas.microsoft.com/office/drawing/2014/main" id="{9CDE078D-DD9B-45CE-AFD7-E845E89CC8ED}"/>
                </a:ext>
              </a:extLst>
            </p:cNvPr>
            <p:cNvCxnSpPr/>
            <p:nvPr/>
          </p:nvCxnSpPr>
          <p:spPr>
            <a:xfrm rot="2700000">
              <a:off x="3203387" y="2332120"/>
              <a:ext cx="1511642" cy="2519"/>
            </a:xfrm>
            <a:prstGeom prst="straightConnector1">
              <a:avLst/>
            </a:prstGeom>
            <a:noFill/>
            <a:ln w="69850" cap="flat" cmpd="sng" algn="ctr">
              <a:solidFill>
                <a:srgbClr val="394D54"/>
              </a:solidFill>
              <a:prstDash val="solid"/>
              <a:miter lim="800000"/>
              <a:headEnd type="triangle"/>
              <a:tailEnd type="triangle"/>
            </a:ln>
            <a:effectLst/>
          </p:spPr>
        </p:cxnSp>
        <p:pic>
          <p:nvPicPr>
            <p:cNvPr id="125" name="Picture 3" descr="C:\Users\ju\Desktop\docker-container.png">
              <a:extLst>
                <a:ext uri="{FF2B5EF4-FFF2-40B4-BE49-F238E27FC236}">
                  <a16:creationId xmlns:a16="http://schemas.microsoft.com/office/drawing/2014/main" id="{808D8F83-EC87-47A1-B32B-A32EFE09265A}"/>
                </a:ext>
              </a:extLst>
            </p:cNvPr>
            <p:cNvPicPr>
              <a:picLocks noChangeAspect="1" noChangeArrowheads="1"/>
            </p:cNvPicPr>
            <p:nvPr/>
          </p:nvPicPr>
          <p:blipFill>
            <a:blip r:embed="rId10" cstate="print"/>
            <a:srcRect/>
            <a:stretch>
              <a:fillRect/>
            </a:stretch>
          </p:blipFill>
          <p:spPr bwMode="auto">
            <a:xfrm>
              <a:off x="3906103" y="2999047"/>
              <a:ext cx="3762375" cy="1781175"/>
            </a:xfrm>
            <a:prstGeom prst="rect">
              <a:avLst/>
            </a:prstGeom>
            <a:noFill/>
          </p:spPr>
        </p:pic>
        <p:cxnSp>
          <p:nvCxnSpPr>
            <p:cNvPr id="126" name="Straight Arrow Connector 125">
              <a:extLst>
                <a:ext uri="{FF2B5EF4-FFF2-40B4-BE49-F238E27FC236}">
                  <a16:creationId xmlns:a16="http://schemas.microsoft.com/office/drawing/2014/main" id="{E261388C-748C-4FE5-9CD4-C07417AB2708}"/>
                </a:ext>
              </a:extLst>
            </p:cNvPr>
            <p:cNvCxnSpPr/>
            <p:nvPr/>
          </p:nvCxnSpPr>
          <p:spPr>
            <a:xfrm rot="18900000">
              <a:off x="3098710" y="5083086"/>
              <a:ext cx="1511642" cy="2519"/>
            </a:xfrm>
            <a:prstGeom prst="straightConnector1">
              <a:avLst/>
            </a:prstGeom>
            <a:noFill/>
            <a:ln w="69850" cap="flat" cmpd="sng" algn="ctr">
              <a:solidFill>
                <a:srgbClr val="394D54"/>
              </a:solidFill>
              <a:prstDash val="solid"/>
              <a:miter lim="800000"/>
              <a:headEnd type="triangle"/>
              <a:tailEnd type="triangle"/>
            </a:ln>
            <a:effectLst/>
          </p:spPr>
        </p:cxnSp>
        <p:cxnSp>
          <p:nvCxnSpPr>
            <p:cNvPr id="127" name="Straight Arrow Connector 126">
              <a:extLst>
                <a:ext uri="{FF2B5EF4-FFF2-40B4-BE49-F238E27FC236}">
                  <a16:creationId xmlns:a16="http://schemas.microsoft.com/office/drawing/2014/main" id="{70569C95-BD3C-409C-8386-792B05426275}"/>
                </a:ext>
              </a:extLst>
            </p:cNvPr>
            <p:cNvCxnSpPr/>
            <p:nvPr/>
          </p:nvCxnSpPr>
          <p:spPr>
            <a:xfrm rot="2700000">
              <a:off x="6096169" y="4919983"/>
              <a:ext cx="1511642" cy="2519"/>
            </a:xfrm>
            <a:prstGeom prst="straightConnector1">
              <a:avLst/>
            </a:prstGeom>
            <a:noFill/>
            <a:ln w="69850" cap="flat" cmpd="sng" algn="ctr">
              <a:solidFill>
                <a:srgbClr val="394D54"/>
              </a:solidFill>
              <a:prstDash val="solid"/>
              <a:miter lim="800000"/>
              <a:headEnd type="triangle"/>
              <a:tailEnd type="triangle"/>
            </a:ln>
            <a:effectLst/>
          </p:spPr>
        </p:cxnSp>
      </p:grpSp>
    </p:spTree>
    <p:extLst>
      <p:ext uri="{BB962C8B-B14F-4D97-AF65-F5344CB8AC3E}">
        <p14:creationId xmlns:p14="http://schemas.microsoft.com/office/powerpoint/2010/main" val="145054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759C57-7DF8-4A77-A960-AC4ADDED6C5E}"/>
              </a:ext>
            </a:extLst>
          </p:cNvPr>
          <p:cNvPicPr>
            <a:picLocks noChangeAspect="1"/>
          </p:cNvPicPr>
          <p:nvPr/>
        </p:nvPicPr>
        <p:blipFill>
          <a:blip r:embed="rId3"/>
          <a:stretch>
            <a:fillRect/>
          </a:stretch>
        </p:blipFill>
        <p:spPr>
          <a:xfrm>
            <a:off x="6015104" y="1859300"/>
            <a:ext cx="3343771" cy="2786476"/>
          </a:xfrm>
          <a:prstGeom prst="rect">
            <a:avLst/>
          </a:prstGeom>
        </p:spPr>
      </p:pic>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686599" y="1419673"/>
            <a:ext cx="7346766" cy="4807374"/>
            <a:chOff x="1159281" y="680806"/>
            <a:chExt cx="7346766" cy="4807374"/>
          </a:xfrm>
        </p:grpSpPr>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4"/>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4"/>
            <a:stretch>
              <a:fillRect/>
            </a:stretch>
          </p:blipFill>
          <p:spPr>
            <a:xfrm>
              <a:off x="6273541" y="680806"/>
              <a:ext cx="2232506" cy="1052101"/>
            </a:xfrm>
            <a:prstGeom prst="rect">
              <a:avLst/>
            </a:prstGeom>
          </p:spPr>
        </p:pic>
      </p:gr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Docker Compose</a:t>
            </a:r>
            <a:endParaRPr lang="en-US" sz="4400" dirty="0">
              <a:latin typeface="Corbel Light" panose="020B0303020204020204" pitchFamily="34" charset="0"/>
            </a:endParaRPr>
          </a:p>
        </p:txBody>
      </p:sp>
      <p:pic>
        <p:nvPicPr>
          <p:cNvPr id="10" name="Picture 2" descr="Drupal Development with Docker Compose | Chapter Three">
            <a:extLst>
              <a:ext uri="{FF2B5EF4-FFF2-40B4-BE49-F238E27FC236}">
                <a16:creationId xmlns:a16="http://schemas.microsoft.com/office/drawing/2014/main" id="{4CA8A0AB-856E-4309-BED9-D0B55714FC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3169" y="791829"/>
            <a:ext cx="2763699" cy="48691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0ADDE1A-77FE-4F09-B503-3944E22B4DA5}"/>
              </a:ext>
            </a:extLst>
          </p:cNvPr>
          <p:cNvSpPr/>
          <p:nvPr/>
        </p:nvSpPr>
        <p:spPr>
          <a:xfrm>
            <a:off x="563189" y="960804"/>
            <a:ext cx="9495211" cy="1429622"/>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a:latin typeface="Corbel" panose="020B0503020204020204" pitchFamily="34" charset="0"/>
              </a:rPr>
              <a:t>Docker Compose is a tool for defining and running complex applications with Docker.</a:t>
            </a:r>
          </a:p>
          <a:p>
            <a:pPr marL="285750" indent="-285750">
              <a:lnSpc>
                <a:spcPct val="150000"/>
              </a:lnSpc>
              <a:buFont typeface="Arial" panose="020B0604020202020204" pitchFamily="34" charset="0"/>
              <a:buChar char="•"/>
            </a:pPr>
            <a:r>
              <a:rPr lang="en-US" sz="2000" dirty="0">
                <a:latin typeface="Corbel" panose="020B0503020204020204" pitchFamily="34" charset="0"/>
              </a:rPr>
              <a:t>Define a multi-container application in a single file</a:t>
            </a:r>
          </a:p>
          <a:p>
            <a:pPr marL="285750" indent="-285750">
              <a:lnSpc>
                <a:spcPct val="150000"/>
              </a:lnSpc>
              <a:buFont typeface="Arial" panose="020B0604020202020204" pitchFamily="34" charset="0"/>
              <a:buChar char="•"/>
            </a:pPr>
            <a:r>
              <a:rPr lang="en-US" sz="2000" dirty="0">
                <a:latin typeface="Corbel" panose="020B0503020204020204" pitchFamily="34" charset="0"/>
              </a:rPr>
              <a:t>Spin your application up in a single command</a:t>
            </a:r>
            <a:endParaRPr lang="en-US" sz="2000" spc="-10" dirty="0">
              <a:latin typeface="Corbel" panose="020B0503020204020204" pitchFamily="34" charset="0"/>
              <a:cs typeface="Segoe UI"/>
            </a:endParaRPr>
          </a:p>
        </p:txBody>
      </p:sp>
      <p:sp>
        <p:nvSpPr>
          <p:cNvPr id="5" name="Rectangle 4">
            <a:extLst>
              <a:ext uri="{FF2B5EF4-FFF2-40B4-BE49-F238E27FC236}">
                <a16:creationId xmlns:a16="http://schemas.microsoft.com/office/drawing/2014/main" id="{ADE1375D-9C9A-4265-AE2A-C36DDB199B5B}"/>
              </a:ext>
            </a:extLst>
          </p:cNvPr>
          <p:cNvSpPr/>
          <p:nvPr/>
        </p:nvSpPr>
        <p:spPr>
          <a:xfrm>
            <a:off x="563189" y="4105249"/>
            <a:ext cx="8363596" cy="1891287"/>
          </a:xfrm>
          <a:prstGeom prst="rect">
            <a:avLst/>
          </a:prstGeom>
        </p:spPr>
        <p:txBody>
          <a:bodyPr wrap="square">
            <a:spAutoFit/>
          </a:bodyPr>
          <a:lstStyle/>
          <a:p>
            <a:pPr algn="just">
              <a:lnSpc>
                <a:spcPct val="150000"/>
              </a:lnSpc>
            </a:pPr>
            <a:r>
              <a:rPr lang="en-US" sz="2000" dirty="0">
                <a:latin typeface="Corbel" panose="020B0503020204020204" pitchFamily="34" charset="0"/>
              </a:rPr>
              <a:t>Step 1. Create a docker-</a:t>
            </a:r>
            <a:r>
              <a:rPr lang="en-US" sz="2000" dirty="0" err="1">
                <a:latin typeface="Corbel" panose="020B0503020204020204" pitchFamily="34" charset="0"/>
              </a:rPr>
              <a:t>compose.yml</a:t>
            </a:r>
            <a:r>
              <a:rPr lang="en-US" sz="2000" dirty="0">
                <a:latin typeface="Corbel" panose="020B0503020204020204" pitchFamily="34" charset="0"/>
              </a:rPr>
              <a:t> file (or docker-</a:t>
            </a:r>
            <a:r>
              <a:rPr lang="en-US" sz="2000" dirty="0" err="1">
                <a:latin typeface="Corbel" panose="020B0503020204020204" pitchFamily="34" charset="0"/>
              </a:rPr>
              <a:t>compose.yaml</a:t>
            </a:r>
            <a:r>
              <a:rPr lang="en-US" sz="2000" dirty="0">
                <a:latin typeface="Corbel" panose="020B0503020204020204" pitchFamily="34" charset="0"/>
              </a:rPr>
              <a:t> file) </a:t>
            </a:r>
          </a:p>
          <a:p>
            <a:pPr algn="just">
              <a:lnSpc>
                <a:spcPct val="150000"/>
              </a:lnSpc>
            </a:pPr>
            <a:r>
              <a:rPr lang="en-US" sz="2000" dirty="0">
                <a:latin typeface="Corbel" panose="020B0503020204020204" pitchFamily="34" charset="0"/>
              </a:rPr>
              <a:t>Step 2. Execute “docker-compose up -d” </a:t>
            </a:r>
          </a:p>
          <a:p>
            <a:pPr algn="just">
              <a:lnSpc>
                <a:spcPct val="150000"/>
              </a:lnSpc>
            </a:pPr>
            <a:r>
              <a:rPr lang="en-US" sz="2000" dirty="0">
                <a:latin typeface="Corbel" panose="020B0503020204020204" pitchFamily="34" charset="0"/>
              </a:rPr>
              <a:t>Step 3. Execute “docker-compose logs” from another shell (but from same </a:t>
            </a:r>
            <a:r>
              <a:rPr lang="en-US" sz="2000" dirty="0" err="1">
                <a:latin typeface="Corbel" panose="020B0503020204020204" pitchFamily="34" charset="0"/>
              </a:rPr>
              <a:t>dir</a:t>
            </a:r>
            <a:r>
              <a:rPr lang="en-US" sz="2000" dirty="0">
                <a:latin typeface="Corbel" panose="020B0503020204020204" pitchFamily="34" charset="0"/>
              </a:rPr>
              <a:t>) </a:t>
            </a:r>
          </a:p>
          <a:p>
            <a:pPr algn="just">
              <a:lnSpc>
                <a:spcPct val="150000"/>
              </a:lnSpc>
            </a:pPr>
            <a:r>
              <a:rPr lang="en-US" sz="2000" dirty="0">
                <a:latin typeface="Corbel" panose="020B0503020204020204" pitchFamily="34" charset="0"/>
              </a:rPr>
              <a:t>Step 4. Execute “docker-compose down”</a:t>
            </a:r>
          </a:p>
        </p:txBody>
      </p:sp>
      <p:sp>
        <p:nvSpPr>
          <p:cNvPr id="7" name="TextBox 6">
            <a:extLst>
              <a:ext uri="{FF2B5EF4-FFF2-40B4-BE49-F238E27FC236}">
                <a16:creationId xmlns:a16="http://schemas.microsoft.com/office/drawing/2014/main" id="{A7866A7A-9279-4167-824F-B614A5863DB7}"/>
              </a:ext>
            </a:extLst>
          </p:cNvPr>
          <p:cNvSpPr txBox="1"/>
          <p:nvPr/>
        </p:nvSpPr>
        <p:spPr>
          <a:xfrm>
            <a:off x="563189" y="3581894"/>
            <a:ext cx="2472510" cy="461665"/>
          </a:xfrm>
          <a:prstGeom prst="rect">
            <a:avLst/>
          </a:prstGeom>
          <a:noFill/>
        </p:spPr>
        <p:txBody>
          <a:bodyPr wrap="square" rtlCol="0">
            <a:spAutoFit/>
          </a:bodyPr>
          <a:lstStyle/>
          <a:p>
            <a:pPr marL="0" indent="0" algn="l">
              <a:buFont typeface="Arial" panose="020B0604020202020204" pitchFamily="34" charset="0"/>
              <a:buNone/>
            </a:pPr>
            <a:r>
              <a:rPr lang="en-US" sz="2400" b="1" dirty="0">
                <a:latin typeface="Corbel Light" panose="020B0303020204020204" pitchFamily="34" charset="0"/>
              </a:rPr>
              <a:t>Steps to follow- </a:t>
            </a:r>
          </a:p>
        </p:txBody>
      </p:sp>
    </p:spTree>
    <p:extLst>
      <p:ext uri="{BB962C8B-B14F-4D97-AF65-F5344CB8AC3E}">
        <p14:creationId xmlns:p14="http://schemas.microsoft.com/office/powerpoint/2010/main" val="474774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grpSp>
        <p:nvGrpSpPr>
          <p:cNvPr id="9" name="Group 8">
            <a:extLst>
              <a:ext uri="{FF2B5EF4-FFF2-40B4-BE49-F238E27FC236}">
                <a16:creationId xmlns:a16="http://schemas.microsoft.com/office/drawing/2014/main" id="{6DCAA966-EADB-4355-B150-42F8AFA9CAA1}"/>
              </a:ext>
            </a:extLst>
          </p:cNvPr>
          <p:cNvGrpSpPr/>
          <p:nvPr/>
        </p:nvGrpSpPr>
        <p:grpSpPr>
          <a:xfrm>
            <a:off x="1686599" y="1419673"/>
            <a:ext cx="7346766" cy="4807374"/>
            <a:chOff x="1159281" y="680806"/>
            <a:chExt cx="7346766" cy="4807374"/>
          </a:xfrm>
        </p:grpSpPr>
        <p:pic>
          <p:nvPicPr>
            <p:cNvPr id="11" name="Picture 10">
              <a:extLst>
                <a:ext uri="{FF2B5EF4-FFF2-40B4-BE49-F238E27FC236}">
                  <a16:creationId xmlns:a16="http://schemas.microsoft.com/office/drawing/2014/main" id="{9B627D88-18E6-47DD-B7A0-3D3D4242CF85}"/>
                </a:ext>
              </a:extLst>
            </p:cNvPr>
            <p:cNvPicPr>
              <a:picLocks noChangeAspect="1"/>
            </p:cNvPicPr>
            <p:nvPr/>
          </p:nvPicPr>
          <p:blipFill>
            <a:blip r:embed="rId3"/>
            <a:stretch>
              <a:fillRect/>
            </a:stretch>
          </p:blipFill>
          <p:spPr>
            <a:xfrm>
              <a:off x="1159281" y="4922122"/>
              <a:ext cx="1201147" cy="566058"/>
            </a:xfrm>
            <a:prstGeom prst="rect">
              <a:avLst/>
            </a:prstGeom>
          </p:spPr>
        </p:pic>
        <p:pic>
          <p:nvPicPr>
            <p:cNvPr id="12" name="Picture 11">
              <a:extLst>
                <a:ext uri="{FF2B5EF4-FFF2-40B4-BE49-F238E27FC236}">
                  <a16:creationId xmlns:a16="http://schemas.microsoft.com/office/drawing/2014/main" id="{FEA88166-FE45-4393-A3AE-AD14C142323C}"/>
                </a:ext>
              </a:extLst>
            </p:cNvPr>
            <p:cNvPicPr>
              <a:picLocks noChangeAspect="1"/>
            </p:cNvPicPr>
            <p:nvPr/>
          </p:nvPicPr>
          <p:blipFill>
            <a:blip r:embed="rId3"/>
            <a:stretch>
              <a:fillRect/>
            </a:stretch>
          </p:blipFill>
          <p:spPr>
            <a:xfrm>
              <a:off x="6273541" y="680806"/>
              <a:ext cx="2232506" cy="1052101"/>
            </a:xfrm>
            <a:prstGeom prst="rect">
              <a:avLst/>
            </a:prstGeom>
          </p:spPr>
        </p:pic>
      </p:gr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Docker Compose</a:t>
            </a:r>
            <a:endParaRPr lang="en-US" sz="4400" dirty="0">
              <a:latin typeface="Corbel Light" panose="020B0303020204020204" pitchFamily="34" charset="0"/>
            </a:endParaRPr>
          </a:p>
        </p:txBody>
      </p:sp>
      <p:pic>
        <p:nvPicPr>
          <p:cNvPr id="13" name="Picture 12">
            <a:extLst>
              <a:ext uri="{FF2B5EF4-FFF2-40B4-BE49-F238E27FC236}">
                <a16:creationId xmlns:a16="http://schemas.microsoft.com/office/drawing/2014/main" id="{2CA21C6C-7BF7-495E-A23A-0C674838837A}"/>
              </a:ext>
            </a:extLst>
          </p:cNvPr>
          <p:cNvPicPr>
            <a:picLocks noChangeAspect="1"/>
          </p:cNvPicPr>
          <p:nvPr/>
        </p:nvPicPr>
        <p:blipFill>
          <a:blip r:embed="rId4"/>
          <a:stretch>
            <a:fillRect/>
          </a:stretch>
        </p:blipFill>
        <p:spPr>
          <a:xfrm>
            <a:off x="119625" y="1104076"/>
            <a:ext cx="9531562" cy="5175185"/>
          </a:xfrm>
          <a:prstGeom prst="rect">
            <a:avLst/>
          </a:prstGeom>
        </p:spPr>
      </p:pic>
      <p:pic>
        <p:nvPicPr>
          <p:cNvPr id="10" name="Picture 2" descr="Drupal Development with Docker Compose | Chapter Three">
            <a:extLst>
              <a:ext uri="{FF2B5EF4-FFF2-40B4-BE49-F238E27FC236}">
                <a16:creationId xmlns:a16="http://schemas.microsoft.com/office/drawing/2014/main" id="{4CA8A0AB-856E-4309-BED9-D0B55714FC4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3169" y="791829"/>
            <a:ext cx="2763699" cy="48691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8F5F1BE6-444E-426F-B5EF-BF048FBA5CCC}"/>
              </a:ext>
            </a:extLst>
          </p:cNvPr>
          <p:cNvSpPr>
            <a:spLocks noGrp="1"/>
          </p:cNvSpPr>
          <p:nvPr>
            <p:ph type="body" sz="quarter" idx="13"/>
          </p:nvPr>
        </p:nvSpPr>
        <p:spPr>
          <a:xfrm>
            <a:off x="563189" y="749852"/>
            <a:ext cx="11275783" cy="444245"/>
          </a:xfrm>
        </p:spPr>
        <p:txBody>
          <a:bodyPr>
            <a:normAutofit/>
          </a:bodyPr>
          <a:lstStyle/>
          <a:p>
            <a:r>
              <a:rPr lang="en-US" sz="2000" dirty="0">
                <a:latin typeface="Corbel" panose="020B0503020204020204" pitchFamily="34" charset="0"/>
                <a:ea typeface="Helvetica Neue"/>
                <a:cs typeface="Helvetica Neue"/>
                <a:sym typeface="Helvetica Neue"/>
              </a:rPr>
              <a:t>Compose is a tool for defining and running multi-container Docker applications</a:t>
            </a:r>
            <a:endParaRPr lang="en-US" sz="2000" dirty="0">
              <a:latin typeface="Corbel" panose="020B0503020204020204" pitchFamily="34" charset="0"/>
            </a:endParaRPr>
          </a:p>
          <a:p>
            <a:endParaRPr lang="en-US" dirty="0"/>
          </a:p>
        </p:txBody>
      </p:sp>
    </p:spTree>
    <p:extLst>
      <p:ext uri="{BB962C8B-B14F-4D97-AF65-F5344CB8AC3E}">
        <p14:creationId xmlns:p14="http://schemas.microsoft.com/office/powerpoint/2010/main" val="3276847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Docker Basic Networking</a:t>
            </a:r>
            <a:endParaRPr lang="en-US" sz="4400" dirty="0">
              <a:latin typeface="Corbel Light" panose="020B0303020204020204" pitchFamily="34" charset="0"/>
            </a:endParaRPr>
          </a:p>
        </p:txBody>
      </p:sp>
      <p:pic>
        <p:nvPicPr>
          <p:cNvPr id="8" name="Picture 7">
            <a:extLst>
              <a:ext uri="{FF2B5EF4-FFF2-40B4-BE49-F238E27FC236}">
                <a16:creationId xmlns:a16="http://schemas.microsoft.com/office/drawing/2014/main" id="{B8EEF7BA-35CD-4D3D-8866-0C1CBA9D03EF}"/>
              </a:ext>
            </a:extLst>
          </p:cNvPr>
          <p:cNvPicPr>
            <a:picLocks noChangeAspect="1"/>
          </p:cNvPicPr>
          <p:nvPr/>
        </p:nvPicPr>
        <p:blipFill>
          <a:blip r:embed="rId3"/>
          <a:stretch>
            <a:fillRect/>
          </a:stretch>
        </p:blipFill>
        <p:spPr>
          <a:xfrm>
            <a:off x="8130228" y="605025"/>
            <a:ext cx="2750643" cy="2583044"/>
          </a:xfrm>
          <a:prstGeom prst="rect">
            <a:avLst/>
          </a:prstGeom>
        </p:spPr>
      </p:pic>
      <p:sp>
        <p:nvSpPr>
          <p:cNvPr id="3" name="Rectangle 2">
            <a:extLst>
              <a:ext uri="{FF2B5EF4-FFF2-40B4-BE49-F238E27FC236}">
                <a16:creationId xmlns:a16="http://schemas.microsoft.com/office/drawing/2014/main" id="{6D19E287-39B2-4801-A3D4-A4693DC1B3F2}"/>
              </a:ext>
            </a:extLst>
          </p:cNvPr>
          <p:cNvSpPr/>
          <p:nvPr/>
        </p:nvSpPr>
        <p:spPr>
          <a:xfrm>
            <a:off x="554263" y="1001928"/>
            <a:ext cx="6850485" cy="3170099"/>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0000"/>
                </a:solidFill>
                <a:latin typeface="Myriad Pro"/>
              </a:rPr>
              <a:t>When Docker is initially installed, three different Docker networks are configured – none, host and bridge. The none and </a:t>
            </a:r>
            <a:r>
              <a:rPr lang="en-US" dirty="0">
                <a:solidFill>
                  <a:srgbClr val="000000"/>
                </a:solidFill>
                <a:latin typeface="Myriad Pro"/>
              </a:rPr>
              <a:t>host</a:t>
            </a:r>
            <a:r>
              <a:rPr lang="en-US" sz="2000" dirty="0">
                <a:solidFill>
                  <a:srgbClr val="000000"/>
                </a:solidFill>
                <a:latin typeface="Myriad Pro"/>
              </a:rPr>
              <a:t> are important components of the Docker stack, and cannot be removed. The bridge network can be configured, known as the docker0 network.</a:t>
            </a:r>
          </a:p>
          <a:p>
            <a:pPr marL="342900" indent="-342900" algn="just">
              <a:buFont typeface="Arial" panose="020B0604020202020204" pitchFamily="34" charset="0"/>
              <a:buChar char="•"/>
            </a:pPr>
            <a:endParaRPr lang="en-US" sz="2000" dirty="0">
              <a:solidFill>
                <a:srgbClr val="000000"/>
              </a:solidFill>
              <a:latin typeface="Myriad Pro"/>
            </a:endParaRPr>
          </a:p>
          <a:p>
            <a:pPr marL="342900" indent="-342900" algn="just">
              <a:buFont typeface="Arial" panose="020B0604020202020204" pitchFamily="34" charset="0"/>
              <a:buChar char="•"/>
            </a:pPr>
            <a:r>
              <a:rPr lang="en-US" sz="2000" dirty="0">
                <a:solidFill>
                  <a:srgbClr val="000000"/>
                </a:solidFill>
                <a:latin typeface="Myriad Pro"/>
              </a:rPr>
              <a:t>Docker can be used for creating </a:t>
            </a:r>
            <a:r>
              <a:rPr lang="en-US" dirty="0">
                <a:solidFill>
                  <a:srgbClr val="000000"/>
                </a:solidFill>
                <a:latin typeface="Myriad Pro"/>
              </a:rPr>
              <a:t>many</a:t>
            </a:r>
            <a:r>
              <a:rPr lang="en-US" sz="2000" dirty="0">
                <a:solidFill>
                  <a:srgbClr val="000000"/>
                </a:solidFill>
                <a:latin typeface="Myriad Pro"/>
              </a:rPr>
              <a:t> networks. You can add containers to more than one network. A container that is attached to multiple networks can connect with the containers of these networks. </a:t>
            </a:r>
          </a:p>
        </p:txBody>
      </p:sp>
      <p:pic>
        <p:nvPicPr>
          <p:cNvPr id="2050" name="Picture 2">
            <a:extLst>
              <a:ext uri="{FF2B5EF4-FFF2-40B4-BE49-F238E27FC236}">
                <a16:creationId xmlns:a16="http://schemas.microsoft.com/office/drawing/2014/main" id="{D3525922-591F-451E-8EE4-95EE40B617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3497" y="3232033"/>
            <a:ext cx="4460878" cy="30209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FE1FC86-30C3-4709-A8A9-993461FFBC67}"/>
              </a:ext>
            </a:extLst>
          </p:cNvPr>
          <p:cNvSpPr/>
          <p:nvPr/>
        </p:nvSpPr>
        <p:spPr>
          <a:xfrm>
            <a:off x="6096000" y="235693"/>
            <a:ext cx="6096000" cy="369332"/>
          </a:xfrm>
          <a:prstGeom prst="rect">
            <a:avLst/>
          </a:prstGeom>
        </p:spPr>
        <p:txBody>
          <a:bodyPr>
            <a:spAutoFit/>
          </a:bodyPr>
          <a:lstStyle/>
          <a:p>
            <a:r>
              <a:rPr lang="en-US" dirty="0">
                <a:solidFill>
                  <a:srgbClr val="532ABF"/>
                </a:solidFill>
                <a:latin typeface="Corbel" panose="020B0503020204020204" pitchFamily="34" charset="0"/>
                <a:hlinkClick r:id="rId5">
                  <a:extLst>
                    <a:ext uri="{A12FA001-AC4F-418D-AE19-62706E023703}">
                      <ahyp:hlinkClr xmlns:ahyp="http://schemas.microsoft.com/office/drawing/2018/hyperlinkcolor" val="tx"/>
                    </a:ext>
                  </a:extLst>
                </a:hlinkClick>
              </a:rPr>
              <a:t>https://training.play-with-docker.com/docker-networking-hol/</a:t>
            </a:r>
            <a:r>
              <a:rPr lang="en-US" dirty="0">
                <a:solidFill>
                  <a:srgbClr val="532ABF"/>
                </a:solidFill>
                <a:latin typeface="Corbel" panose="020B0503020204020204" pitchFamily="34" charset="0"/>
              </a:rPr>
              <a:t> </a:t>
            </a:r>
          </a:p>
        </p:txBody>
      </p:sp>
      <p:sp>
        <p:nvSpPr>
          <p:cNvPr id="4" name="Rectangle 3">
            <a:extLst>
              <a:ext uri="{FF2B5EF4-FFF2-40B4-BE49-F238E27FC236}">
                <a16:creationId xmlns:a16="http://schemas.microsoft.com/office/drawing/2014/main" id="{FB0F50F9-84A2-4C87-9F6A-DAEA898D4553}"/>
              </a:ext>
            </a:extLst>
          </p:cNvPr>
          <p:cNvSpPr/>
          <p:nvPr/>
        </p:nvSpPr>
        <p:spPr>
          <a:xfrm>
            <a:off x="554263" y="4105978"/>
            <a:ext cx="6850485" cy="3416320"/>
          </a:xfrm>
          <a:prstGeom prst="rect">
            <a:avLst/>
          </a:prstGeom>
        </p:spPr>
        <p:txBody>
          <a:bodyPr wrap="square">
            <a:spAutoFit/>
          </a:bodyPr>
          <a:lstStyle/>
          <a:p>
            <a:r>
              <a:rPr lang="en-US" altLang="en-US" dirty="0">
                <a:solidFill>
                  <a:srgbClr val="333333"/>
                </a:solidFill>
                <a:latin typeface="Corbel" panose="020B0503020204020204" pitchFamily="34" charset="0"/>
              </a:rPr>
              <a:t>$ </a:t>
            </a:r>
            <a:r>
              <a:rPr lang="en-US" altLang="en-US" dirty="0">
                <a:solidFill>
                  <a:srgbClr val="C7254E"/>
                </a:solidFill>
                <a:latin typeface="Corbel" panose="020B0503020204020204" pitchFamily="34" charset="0"/>
              </a:rPr>
              <a:t>docker network</a:t>
            </a:r>
            <a:r>
              <a:rPr lang="en-US" altLang="en-US" dirty="0">
                <a:solidFill>
                  <a:srgbClr val="333333"/>
                </a:solidFill>
                <a:latin typeface="Corbel" panose="020B0503020204020204" pitchFamily="34" charset="0"/>
              </a:rPr>
              <a:t> command is the main command for configuring and managing container networks</a:t>
            </a:r>
          </a:p>
          <a:p>
            <a:r>
              <a:rPr lang="en-US" altLang="en-US" dirty="0">
                <a:solidFill>
                  <a:srgbClr val="333333"/>
                </a:solidFill>
                <a:latin typeface="Corbel" panose="020B0503020204020204" pitchFamily="34" charset="0"/>
              </a:rPr>
              <a:t>$ </a:t>
            </a:r>
            <a:r>
              <a:rPr lang="en-US" altLang="en-US" dirty="0">
                <a:solidFill>
                  <a:srgbClr val="C7254E"/>
                </a:solidFill>
                <a:latin typeface="Corbel" panose="020B0503020204020204" pitchFamily="34" charset="0"/>
              </a:rPr>
              <a:t>docker network inspect</a:t>
            </a:r>
            <a:r>
              <a:rPr lang="en-US" altLang="en-US" dirty="0">
                <a:solidFill>
                  <a:srgbClr val="333333"/>
                </a:solidFill>
                <a:latin typeface="Corbel" panose="020B0503020204020204" pitchFamily="34" charset="0"/>
              </a:rPr>
              <a:t> command is used to view network configuration details </a:t>
            </a:r>
          </a:p>
          <a:p>
            <a:r>
              <a:rPr lang="en-US" altLang="en-US" dirty="0">
                <a:solidFill>
                  <a:srgbClr val="333333"/>
                </a:solidFill>
                <a:latin typeface="Corbel" panose="020B0503020204020204" pitchFamily="34" charset="0"/>
              </a:rPr>
              <a:t>$ </a:t>
            </a:r>
            <a:r>
              <a:rPr lang="en-US" altLang="en-US" dirty="0">
                <a:solidFill>
                  <a:srgbClr val="C7254E"/>
                </a:solidFill>
                <a:latin typeface="Corbel" panose="020B0503020204020204" pitchFamily="34" charset="0"/>
              </a:rPr>
              <a:t>docker info</a:t>
            </a:r>
            <a:r>
              <a:rPr lang="en-US" altLang="en-US" dirty="0">
                <a:solidFill>
                  <a:srgbClr val="333333"/>
                </a:solidFill>
                <a:latin typeface="Corbel" panose="020B0503020204020204" pitchFamily="34" charset="0"/>
              </a:rPr>
              <a:t> command shows a lot of interesting information about a Docker installation</a:t>
            </a:r>
          </a:p>
          <a:p>
            <a:r>
              <a:rPr lang="en-US" dirty="0">
                <a:solidFill>
                  <a:srgbClr val="333333"/>
                </a:solidFill>
                <a:latin typeface="Corbel" panose="020B0503020204020204" pitchFamily="34" charset="0"/>
              </a:rPr>
              <a:t>$ </a:t>
            </a:r>
            <a:r>
              <a:rPr lang="en-US" dirty="0">
                <a:solidFill>
                  <a:srgbClr val="C7254E"/>
                </a:solidFill>
                <a:latin typeface="Corbel" panose="020B0503020204020204" pitchFamily="34" charset="0"/>
              </a:rPr>
              <a:t>docker container run -it –net=</a:t>
            </a:r>
            <a:r>
              <a:rPr lang="en-US" dirty="0" err="1">
                <a:solidFill>
                  <a:srgbClr val="C7254E"/>
                </a:solidFill>
                <a:latin typeface="Corbel" panose="020B0503020204020204" pitchFamily="34" charset="0"/>
              </a:rPr>
              <a:t>mynetwork</a:t>
            </a:r>
            <a:r>
              <a:rPr lang="en-US" dirty="0">
                <a:solidFill>
                  <a:srgbClr val="C7254E"/>
                </a:solidFill>
                <a:latin typeface="Corbel" panose="020B0503020204020204" pitchFamily="34" charset="0"/>
              </a:rPr>
              <a:t> </a:t>
            </a:r>
            <a:r>
              <a:rPr lang="en-US" dirty="0" err="1">
                <a:solidFill>
                  <a:srgbClr val="C7254E"/>
                </a:solidFill>
                <a:latin typeface="Corbel" panose="020B0503020204020204" pitchFamily="34" charset="0"/>
              </a:rPr>
              <a:t>nginx</a:t>
            </a:r>
            <a:r>
              <a:rPr lang="en-US" dirty="0">
                <a:solidFill>
                  <a:srgbClr val="C7254E"/>
                </a:solidFill>
                <a:latin typeface="Corbel" panose="020B0503020204020204" pitchFamily="34" charset="0"/>
              </a:rPr>
              <a:t>  </a:t>
            </a:r>
            <a:r>
              <a:rPr lang="en-US" dirty="0">
                <a:solidFill>
                  <a:srgbClr val="333333"/>
                </a:solidFill>
                <a:latin typeface="Corbel" panose="020B0503020204020204" pitchFamily="34" charset="0"/>
              </a:rPr>
              <a:t>command can be used for connecting to another network when you run the container:</a:t>
            </a:r>
          </a:p>
          <a:p>
            <a:endParaRPr lang="en-US" dirty="0">
              <a:solidFill>
                <a:srgbClr val="C7254E"/>
              </a:solidFill>
              <a:latin typeface="Corbel" panose="020B0503020204020204" pitchFamily="34" charset="0"/>
            </a:endParaRPr>
          </a:p>
          <a:p>
            <a:endParaRPr lang="en-US" dirty="0"/>
          </a:p>
          <a:p>
            <a:endParaRPr lang="en-US" altLang="en-US" dirty="0">
              <a:solidFill>
                <a:srgbClr val="333333"/>
              </a:solidFill>
              <a:latin typeface="Corbel" panose="020B0503020204020204" pitchFamily="34" charset="0"/>
            </a:endParaRPr>
          </a:p>
          <a:p>
            <a:endParaRPr lang="en-US" dirty="0"/>
          </a:p>
        </p:txBody>
      </p:sp>
    </p:spTree>
    <p:extLst>
      <p:ext uri="{BB962C8B-B14F-4D97-AF65-F5344CB8AC3E}">
        <p14:creationId xmlns:p14="http://schemas.microsoft.com/office/powerpoint/2010/main" val="3093673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Docker Containers Security</a:t>
            </a:r>
            <a:endParaRPr lang="en-US" sz="4400" dirty="0">
              <a:latin typeface="Corbel Light" panose="020B0303020204020204" pitchFamily="34" charset="0"/>
            </a:endParaRPr>
          </a:p>
        </p:txBody>
      </p:sp>
      <p:sp>
        <p:nvSpPr>
          <p:cNvPr id="3" name="Rectangle 2">
            <a:extLst>
              <a:ext uri="{FF2B5EF4-FFF2-40B4-BE49-F238E27FC236}">
                <a16:creationId xmlns:a16="http://schemas.microsoft.com/office/drawing/2014/main" id="{0A61B994-5E3B-447A-83E9-257DD324980D}"/>
              </a:ext>
            </a:extLst>
          </p:cNvPr>
          <p:cNvSpPr/>
          <p:nvPr/>
        </p:nvSpPr>
        <p:spPr>
          <a:xfrm>
            <a:off x="563189" y="1082660"/>
            <a:ext cx="8594404" cy="5026697"/>
          </a:xfrm>
          <a:prstGeom prst="rect">
            <a:avLst/>
          </a:prstGeom>
        </p:spPr>
        <p:txBody>
          <a:bodyPr wrap="none">
            <a:spAutoFit/>
          </a:bodyPr>
          <a:lstStyle/>
          <a:p>
            <a:pPr>
              <a:lnSpc>
                <a:spcPct val="150000"/>
              </a:lnSpc>
            </a:pPr>
            <a:r>
              <a:rPr lang="en-US" dirty="0">
                <a:latin typeface="Myriad Pro"/>
              </a:rPr>
              <a:t>RULE #0 - Keep Host and Docker up to date</a:t>
            </a:r>
          </a:p>
          <a:p>
            <a:pPr>
              <a:lnSpc>
                <a:spcPct val="150000"/>
              </a:lnSpc>
            </a:pPr>
            <a:r>
              <a:rPr lang="en-US" dirty="0">
                <a:latin typeface="Myriad Pro"/>
              </a:rPr>
              <a:t>RULE #1 - Do not expose the Docker daemon socket (even to the containers)</a:t>
            </a:r>
          </a:p>
          <a:p>
            <a:pPr>
              <a:lnSpc>
                <a:spcPct val="150000"/>
              </a:lnSpc>
            </a:pPr>
            <a:r>
              <a:rPr lang="en-US" dirty="0">
                <a:latin typeface="Myriad Pro"/>
              </a:rPr>
              <a:t>RULE #2 - Set a user</a:t>
            </a:r>
          </a:p>
          <a:p>
            <a:pPr>
              <a:lnSpc>
                <a:spcPct val="150000"/>
              </a:lnSpc>
            </a:pPr>
            <a:r>
              <a:rPr lang="en-US" dirty="0">
                <a:latin typeface="Myriad Pro"/>
              </a:rPr>
              <a:t>RULE #3 - Limit capabilities (Grant only specific capabilities, needed by a container)</a:t>
            </a:r>
          </a:p>
          <a:p>
            <a:pPr>
              <a:lnSpc>
                <a:spcPct val="150000"/>
              </a:lnSpc>
            </a:pPr>
            <a:r>
              <a:rPr lang="en-US" dirty="0">
                <a:latin typeface="Myriad Pro"/>
              </a:rPr>
              <a:t>RULE #4 - Add –no-new-privileges flag</a:t>
            </a:r>
          </a:p>
          <a:p>
            <a:pPr>
              <a:lnSpc>
                <a:spcPct val="150000"/>
              </a:lnSpc>
            </a:pPr>
            <a:r>
              <a:rPr lang="en-US" dirty="0">
                <a:latin typeface="Myriad Pro"/>
              </a:rPr>
              <a:t>RULE #5 - Disable inter-container communication (--</a:t>
            </a:r>
            <a:r>
              <a:rPr lang="en-US" dirty="0" err="1">
                <a:latin typeface="Myriad Pro"/>
              </a:rPr>
              <a:t>icc</a:t>
            </a:r>
            <a:r>
              <a:rPr lang="en-US" dirty="0">
                <a:latin typeface="Myriad Pro"/>
              </a:rPr>
              <a:t>=false)</a:t>
            </a:r>
          </a:p>
          <a:p>
            <a:pPr>
              <a:lnSpc>
                <a:spcPct val="150000"/>
              </a:lnSpc>
            </a:pPr>
            <a:r>
              <a:rPr lang="en-US" dirty="0">
                <a:latin typeface="Myriad Pro"/>
              </a:rPr>
              <a:t>RULE #6 - Use Linux Security Module (</a:t>
            </a:r>
            <a:r>
              <a:rPr lang="en-US" dirty="0" err="1">
                <a:latin typeface="Myriad Pro"/>
              </a:rPr>
              <a:t>seccomp</a:t>
            </a:r>
            <a:r>
              <a:rPr lang="en-US" dirty="0">
                <a:latin typeface="Myriad Pro"/>
              </a:rPr>
              <a:t>, </a:t>
            </a:r>
            <a:r>
              <a:rPr lang="en-US" dirty="0" err="1">
                <a:latin typeface="Myriad Pro"/>
              </a:rPr>
              <a:t>AppArmor</a:t>
            </a:r>
            <a:r>
              <a:rPr lang="en-US" dirty="0">
                <a:latin typeface="Myriad Pro"/>
              </a:rPr>
              <a:t>, or </a:t>
            </a:r>
            <a:r>
              <a:rPr lang="en-US" dirty="0" err="1">
                <a:latin typeface="Myriad Pro"/>
              </a:rPr>
              <a:t>SELinux</a:t>
            </a:r>
            <a:r>
              <a:rPr lang="en-US" dirty="0">
                <a:latin typeface="Myriad Pro"/>
              </a:rPr>
              <a:t>)</a:t>
            </a:r>
          </a:p>
          <a:p>
            <a:pPr>
              <a:lnSpc>
                <a:spcPct val="150000"/>
              </a:lnSpc>
            </a:pPr>
            <a:r>
              <a:rPr lang="en-US" dirty="0">
                <a:latin typeface="Myriad Pro"/>
              </a:rPr>
              <a:t>RULE #7 - Limit resources (memory, CPU, file descriptors, processes, restarts)</a:t>
            </a:r>
          </a:p>
          <a:p>
            <a:pPr>
              <a:lnSpc>
                <a:spcPct val="150000"/>
              </a:lnSpc>
            </a:pPr>
            <a:r>
              <a:rPr lang="en-US" dirty="0">
                <a:latin typeface="Myriad Pro"/>
              </a:rPr>
              <a:t>RULE #8 - Set filesystem and volumes to read-only</a:t>
            </a:r>
          </a:p>
          <a:p>
            <a:pPr>
              <a:lnSpc>
                <a:spcPct val="150000"/>
              </a:lnSpc>
            </a:pPr>
            <a:r>
              <a:rPr lang="en-US" dirty="0">
                <a:latin typeface="Myriad Pro"/>
              </a:rPr>
              <a:t>RULE #9 - Use static analysis tools</a:t>
            </a:r>
          </a:p>
          <a:p>
            <a:pPr>
              <a:lnSpc>
                <a:spcPct val="150000"/>
              </a:lnSpc>
            </a:pPr>
            <a:r>
              <a:rPr lang="en-US" dirty="0">
                <a:latin typeface="Myriad Pro"/>
              </a:rPr>
              <a:t>RULE #10 - Set the logging level to at least INFO</a:t>
            </a:r>
          </a:p>
          <a:p>
            <a:pPr>
              <a:lnSpc>
                <a:spcPct val="150000"/>
              </a:lnSpc>
            </a:pPr>
            <a:r>
              <a:rPr lang="en-US" dirty="0">
                <a:latin typeface="Myriad Pro"/>
              </a:rPr>
              <a:t>Rule #11 - Lint the </a:t>
            </a:r>
            <a:r>
              <a:rPr lang="en-US" dirty="0" err="1">
                <a:latin typeface="Myriad Pro"/>
              </a:rPr>
              <a:t>Dockerfile</a:t>
            </a:r>
            <a:r>
              <a:rPr lang="en-US" dirty="0">
                <a:latin typeface="Myriad Pro"/>
              </a:rPr>
              <a:t> at build time</a:t>
            </a:r>
          </a:p>
        </p:txBody>
      </p:sp>
      <p:sp>
        <p:nvSpPr>
          <p:cNvPr id="4" name="Rectangle 3">
            <a:extLst>
              <a:ext uri="{FF2B5EF4-FFF2-40B4-BE49-F238E27FC236}">
                <a16:creationId xmlns:a16="http://schemas.microsoft.com/office/drawing/2014/main" id="{2B1044C5-36BB-4702-8710-365572CD63FA}"/>
              </a:ext>
            </a:extLst>
          </p:cNvPr>
          <p:cNvSpPr/>
          <p:nvPr/>
        </p:nvSpPr>
        <p:spPr>
          <a:xfrm>
            <a:off x="6012116" y="5837907"/>
            <a:ext cx="6096000" cy="461665"/>
          </a:xfrm>
          <a:prstGeom prst="rect">
            <a:avLst/>
          </a:prstGeom>
        </p:spPr>
        <p:txBody>
          <a:bodyPr>
            <a:spAutoFit/>
          </a:bodyPr>
          <a:lstStyle/>
          <a:p>
            <a:r>
              <a:rPr lang="en-US" sz="1200" dirty="0">
                <a:hlinkClick r:id="rId3">
                  <a:extLst>
                    <a:ext uri="{A12FA001-AC4F-418D-AE19-62706E023703}">
                      <ahyp:hlinkClr xmlns:ahyp="http://schemas.microsoft.com/office/drawing/2018/hyperlinkcolor" val="tx"/>
                    </a:ext>
                  </a:extLst>
                </a:hlinkClick>
              </a:rPr>
              <a:t>Source : </a:t>
            </a:r>
            <a:r>
              <a:rPr lang="en-US" sz="1200" dirty="0">
                <a:solidFill>
                  <a:srgbClr val="00AAE8"/>
                </a:solidFill>
                <a:hlinkClick r:id="rId3">
                  <a:extLst>
                    <a:ext uri="{A12FA001-AC4F-418D-AE19-62706E023703}">
                      <ahyp:hlinkClr xmlns:ahyp="http://schemas.microsoft.com/office/drawing/2018/hyperlinkcolor" val="tx"/>
                    </a:ext>
                  </a:extLst>
                </a:hlinkClick>
              </a:rPr>
              <a:t>https://cheatsheetseries.owasp.org/cheatsheets/Docker_Security_Cheat_Sheet.html</a:t>
            </a:r>
            <a:r>
              <a:rPr lang="en-US" sz="1200" dirty="0">
                <a:solidFill>
                  <a:srgbClr val="00AAE8"/>
                </a:solidFill>
              </a:rPr>
              <a:t> </a:t>
            </a:r>
          </a:p>
        </p:txBody>
      </p:sp>
    </p:spTree>
    <p:extLst>
      <p:ext uri="{BB962C8B-B14F-4D97-AF65-F5344CB8AC3E}">
        <p14:creationId xmlns:p14="http://schemas.microsoft.com/office/powerpoint/2010/main" val="3313614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Why we need DockerContainers -Recap</a:t>
            </a:r>
            <a:endParaRPr lang="en-US" sz="4400" dirty="0">
              <a:latin typeface="Corbel Light" panose="020B0303020204020204" pitchFamily="34" charset="0"/>
            </a:endParaRPr>
          </a:p>
        </p:txBody>
      </p:sp>
      <p:pic>
        <p:nvPicPr>
          <p:cNvPr id="5" name="Picture 4">
            <a:extLst>
              <a:ext uri="{FF2B5EF4-FFF2-40B4-BE49-F238E27FC236}">
                <a16:creationId xmlns:a16="http://schemas.microsoft.com/office/drawing/2014/main" id="{2C77D19A-A61E-40A4-AA87-A7A2FDD2DA69}"/>
              </a:ext>
            </a:extLst>
          </p:cNvPr>
          <p:cNvPicPr>
            <a:picLocks noChangeAspect="1"/>
          </p:cNvPicPr>
          <p:nvPr/>
        </p:nvPicPr>
        <p:blipFill>
          <a:blip r:embed="rId3"/>
          <a:stretch>
            <a:fillRect/>
          </a:stretch>
        </p:blipFill>
        <p:spPr>
          <a:xfrm>
            <a:off x="576262" y="1028700"/>
            <a:ext cx="11039475" cy="4800600"/>
          </a:xfrm>
          <a:prstGeom prst="rect">
            <a:avLst/>
          </a:prstGeom>
        </p:spPr>
      </p:pic>
    </p:spTree>
    <p:extLst>
      <p:ext uri="{BB962C8B-B14F-4D97-AF65-F5344CB8AC3E}">
        <p14:creationId xmlns:p14="http://schemas.microsoft.com/office/powerpoint/2010/main" val="3176707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Microservices</a:t>
            </a:r>
            <a:endParaRPr lang="en-US" sz="4400" dirty="0">
              <a:latin typeface="Corbel Light" panose="020B0303020204020204" pitchFamily="34" charset="0"/>
            </a:endParaRPr>
          </a:p>
        </p:txBody>
      </p:sp>
      <p:sp>
        <p:nvSpPr>
          <p:cNvPr id="4" name="Rectangle 3">
            <a:extLst>
              <a:ext uri="{FF2B5EF4-FFF2-40B4-BE49-F238E27FC236}">
                <a16:creationId xmlns:a16="http://schemas.microsoft.com/office/drawing/2014/main" id="{AC1488E5-4E6A-428B-BFA2-8C85BAF66D80}"/>
              </a:ext>
            </a:extLst>
          </p:cNvPr>
          <p:cNvSpPr/>
          <p:nvPr/>
        </p:nvSpPr>
        <p:spPr>
          <a:xfrm>
            <a:off x="563187" y="1111540"/>
            <a:ext cx="6096000" cy="1938992"/>
          </a:xfrm>
          <a:prstGeom prst="rect">
            <a:avLst/>
          </a:prstGeom>
        </p:spPr>
        <p:txBody>
          <a:bodyPr>
            <a:spAutoFit/>
          </a:bodyPr>
          <a:lstStyle/>
          <a:p>
            <a:pPr marL="342900" indent="-342900" algn="just">
              <a:buFont typeface="Arial" panose="020B0604020202020204" pitchFamily="34" charset="0"/>
              <a:buChar char="•"/>
            </a:pPr>
            <a:r>
              <a:rPr lang="en-US" sz="2000" dirty="0">
                <a:solidFill>
                  <a:srgbClr val="171717"/>
                </a:solidFill>
                <a:latin typeface="Myriad Pro"/>
              </a:rPr>
              <a:t>A microservices architecture splits your application into multiple services that perform fine-grained functions and are part of your application as a whole. Each of your microservices will have a different logical function for your application.</a:t>
            </a:r>
            <a:endParaRPr lang="en-US" sz="2000" dirty="0">
              <a:latin typeface="Myriad Pro"/>
            </a:endParaRPr>
          </a:p>
        </p:txBody>
      </p:sp>
      <p:sp>
        <p:nvSpPr>
          <p:cNvPr id="5" name="Rectangle 4">
            <a:extLst>
              <a:ext uri="{FF2B5EF4-FFF2-40B4-BE49-F238E27FC236}">
                <a16:creationId xmlns:a16="http://schemas.microsoft.com/office/drawing/2014/main" id="{885EFF1F-7A12-4A9B-B011-66026366B52F}"/>
              </a:ext>
            </a:extLst>
          </p:cNvPr>
          <p:cNvSpPr/>
          <p:nvPr/>
        </p:nvSpPr>
        <p:spPr>
          <a:xfrm>
            <a:off x="563189" y="3335078"/>
            <a:ext cx="6096000" cy="2246769"/>
          </a:xfrm>
          <a:prstGeom prst="rect">
            <a:avLst/>
          </a:prstGeom>
        </p:spPr>
        <p:txBody>
          <a:bodyPr>
            <a:spAutoFit/>
          </a:bodyPr>
          <a:lstStyle/>
          <a:p>
            <a:pPr marL="342900" indent="-342900" algn="just">
              <a:buFont typeface="Arial" panose="020B0604020202020204" pitchFamily="34" charset="0"/>
              <a:buChar char="•"/>
            </a:pPr>
            <a:r>
              <a:rPr lang="en-US" sz="2000" dirty="0">
                <a:solidFill>
                  <a:srgbClr val="171717"/>
                </a:solidFill>
                <a:latin typeface="Myriad Pro"/>
              </a:rPr>
              <a:t>Traditional applications have monolithic architectures where all your application’s components and functions are in a single instance; microservices break apart monolithic applications into smaller parts. The following diagram compares monolithic and microservices architectures.</a:t>
            </a:r>
          </a:p>
        </p:txBody>
      </p:sp>
      <p:pic>
        <p:nvPicPr>
          <p:cNvPr id="9" name="Picture 8">
            <a:extLst>
              <a:ext uri="{FF2B5EF4-FFF2-40B4-BE49-F238E27FC236}">
                <a16:creationId xmlns:a16="http://schemas.microsoft.com/office/drawing/2014/main" id="{EFE4C238-E65F-4F14-A660-64163DCA2B18}"/>
              </a:ext>
            </a:extLst>
          </p:cNvPr>
          <p:cNvPicPr>
            <a:picLocks noChangeAspect="1"/>
          </p:cNvPicPr>
          <p:nvPr/>
        </p:nvPicPr>
        <p:blipFill>
          <a:blip r:embed="rId3"/>
          <a:stretch>
            <a:fillRect/>
          </a:stretch>
        </p:blipFill>
        <p:spPr>
          <a:xfrm>
            <a:off x="6659187" y="1879006"/>
            <a:ext cx="5334693" cy="2912144"/>
          </a:xfrm>
          <a:prstGeom prst="rect">
            <a:avLst/>
          </a:prstGeom>
        </p:spPr>
      </p:pic>
    </p:spTree>
    <p:extLst>
      <p:ext uri="{BB962C8B-B14F-4D97-AF65-F5344CB8AC3E}">
        <p14:creationId xmlns:p14="http://schemas.microsoft.com/office/powerpoint/2010/main" val="2860853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Microservices use case</a:t>
            </a:r>
            <a:endParaRPr lang="en-US" sz="4400" dirty="0">
              <a:latin typeface="Corbel Light" panose="020B0303020204020204" pitchFamily="34" charset="0"/>
            </a:endParaRPr>
          </a:p>
        </p:txBody>
      </p:sp>
      <p:sp>
        <p:nvSpPr>
          <p:cNvPr id="4" name="Rectangle 3">
            <a:extLst>
              <a:ext uri="{FF2B5EF4-FFF2-40B4-BE49-F238E27FC236}">
                <a16:creationId xmlns:a16="http://schemas.microsoft.com/office/drawing/2014/main" id="{AC1488E5-4E6A-428B-BFA2-8C85BAF66D80}"/>
              </a:ext>
            </a:extLst>
          </p:cNvPr>
          <p:cNvSpPr/>
          <p:nvPr/>
        </p:nvSpPr>
        <p:spPr>
          <a:xfrm>
            <a:off x="563186" y="1111540"/>
            <a:ext cx="6599613" cy="707886"/>
          </a:xfrm>
          <a:prstGeom prst="rect">
            <a:avLst/>
          </a:prstGeom>
        </p:spPr>
        <p:txBody>
          <a:bodyPr wrap="square">
            <a:spAutoFit/>
          </a:bodyPr>
          <a:lstStyle/>
          <a:p>
            <a:pPr algn="just"/>
            <a:r>
              <a:rPr lang="en-US" sz="2000" dirty="0">
                <a:latin typeface="Myriad Pro"/>
              </a:rPr>
              <a:t>This is a microservices application consisting of 5 microservices. The 5 microservices are described below:</a:t>
            </a:r>
            <a:endParaRPr lang="en-US" sz="2400" dirty="0">
              <a:latin typeface="Myriad Pro"/>
            </a:endParaRPr>
          </a:p>
        </p:txBody>
      </p:sp>
      <p:pic>
        <p:nvPicPr>
          <p:cNvPr id="7" name="Picture 6">
            <a:extLst>
              <a:ext uri="{FF2B5EF4-FFF2-40B4-BE49-F238E27FC236}">
                <a16:creationId xmlns:a16="http://schemas.microsoft.com/office/drawing/2014/main" id="{953491E5-095D-4AC6-8D7C-4AF039FECE2D}"/>
              </a:ext>
            </a:extLst>
          </p:cNvPr>
          <p:cNvPicPr>
            <a:picLocks noChangeAspect="1"/>
          </p:cNvPicPr>
          <p:nvPr/>
        </p:nvPicPr>
        <p:blipFill>
          <a:blip r:embed="rId3"/>
          <a:stretch>
            <a:fillRect/>
          </a:stretch>
        </p:blipFill>
        <p:spPr>
          <a:xfrm>
            <a:off x="7668327" y="1196397"/>
            <a:ext cx="4286250" cy="4029075"/>
          </a:xfrm>
          <a:prstGeom prst="rect">
            <a:avLst/>
          </a:prstGeom>
        </p:spPr>
      </p:pic>
      <p:sp>
        <p:nvSpPr>
          <p:cNvPr id="6" name="Rectangle 5">
            <a:extLst>
              <a:ext uri="{FF2B5EF4-FFF2-40B4-BE49-F238E27FC236}">
                <a16:creationId xmlns:a16="http://schemas.microsoft.com/office/drawing/2014/main" id="{D31B522F-0B7C-4EFE-AE5B-84861C92620E}"/>
              </a:ext>
            </a:extLst>
          </p:cNvPr>
          <p:cNvSpPr/>
          <p:nvPr/>
        </p:nvSpPr>
        <p:spPr>
          <a:xfrm>
            <a:off x="563186" y="1997842"/>
            <a:ext cx="6599613" cy="3170099"/>
          </a:xfrm>
          <a:prstGeom prst="rect">
            <a:avLst/>
          </a:prstGeom>
        </p:spPr>
        <p:txBody>
          <a:bodyPr wrap="square">
            <a:spAutoFit/>
          </a:bodyPr>
          <a:lstStyle/>
          <a:p>
            <a:pPr indent="-342900">
              <a:spcBef>
                <a:spcPts val="600"/>
              </a:spcBef>
              <a:spcAft>
                <a:spcPts val="600"/>
              </a:spcAft>
              <a:buFont typeface="+mj-lt"/>
              <a:buAutoNum type="arabicPeriod"/>
            </a:pPr>
            <a:r>
              <a:rPr lang="en-US" sz="2000" dirty="0">
                <a:solidFill>
                  <a:srgbClr val="00AAE8"/>
                </a:solidFill>
                <a:latin typeface="Myriad Pro"/>
              </a:rPr>
              <a:t>Voting-app: </a:t>
            </a:r>
            <a:r>
              <a:rPr lang="en-US" sz="2000" dirty="0">
                <a:latin typeface="Myriad Pro"/>
              </a:rPr>
              <a:t>Python  front-end web app which lets you vote between two options</a:t>
            </a:r>
          </a:p>
          <a:p>
            <a:pPr indent="-342900">
              <a:spcBef>
                <a:spcPts val="600"/>
              </a:spcBef>
              <a:spcAft>
                <a:spcPts val="600"/>
              </a:spcAft>
              <a:buFont typeface="+mj-lt"/>
              <a:buAutoNum type="arabicPeriod"/>
            </a:pPr>
            <a:r>
              <a:rPr lang="en-US" sz="2000" dirty="0">
                <a:solidFill>
                  <a:srgbClr val="00AAE8"/>
                </a:solidFill>
                <a:latin typeface="Myriad Pro"/>
              </a:rPr>
              <a:t>Redis: </a:t>
            </a:r>
            <a:r>
              <a:rPr lang="en-US" sz="2000" dirty="0">
                <a:latin typeface="Myriad Pro"/>
              </a:rPr>
              <a:t>Redis  queue which collects new votes</a:t>
            </a:r>
          </a:p>
          <a:p>
            <a:pPr indent="-342900">
              <a:spcBef>
                <a:spcPts val="600"/>
              </a:spcBef>
              <a:spcAft>
                <a:spcPts val="600"/>
              </a:spcAft>
              <a:buFont typeface="+mj-lt"/>
              <a:buAutoNum type="arabicPeriod"/>
            </a:pPr>
            <a:r>
              <a:rPr lang="en-US" sz="2000" dirty="0">
                <a:solidFill>
                  <a:srgbClr val="00AAE8"/>
                </a:solidFill>
                <a:latin typeface="Myriad Pro"/>
              </a:rPr>
              <a:t>Worker: </a:t>
            </a:r>
            <a:r>
              <a:rPr lang="en-US" sz="2000" dirty="0">
                <a:latin typeface="Myriad Pro"/>
              </a:rPr>
              <a:t>.NET Core which consumes votes and stores them in…</a:t>
            </a:r>
          </a:p>
          <a:p>
            <a:pPr indent="-342900">
              <a:spcBef>
                <a:spcPts val="600"/>
              </a:spcBef>
              <a:spcAft>
                <a:spcPts val="600"/>
              </a:spcAft>
              <a:buFont typeface="+mj-lt"/>
              <a:buAutoNum type="arabicPeriod"/>
            </a:pPr>
            <a:r>
              <a:rPr lang="en-US" sz="2000" dirty="0">
                <a:solidFill>
                  <a:srgbClr val="00AAE8"/>
                </a:solidFill>
                <a:latin typeface="Myriad Pro"/>
              </a:rPr>
              <a:t>DB: </a:t>
            </a:r>
            <a:r>
              <a:rPr lang="en-US" sz="2000" dirty="0">
                <a:latin typeface="Myriad Pro"/>
              </a:rPr>
              <a:t> Postgres  database backed by a Docker volume</a:t>
            </a:r>
          </a:p>
          <a:p>
            <a:pPr indent="-342900">
              <a:spcBef>
                <a:spcPts val="600"/>
              </a:spcBef>
              <a:spcAft>
                <a:spcPts val="600"/>
              </a:spcAft>
              <a:buFont typeface="+mj-lt"/>
              <a:buAutoNum type="arabicPeriod"/>
            </a:pPr>
            <a:r>
              <a:rPr lang="en-US" sz="2000" dirty="0">
                <a:solidFill>
                  <a:srgbClr val="00AAE8"/>
                </a:solidFill>
                <a:latin typeface="Myriad Pro"/>
              </a:rPr>
              <a:t>Result: </a:t>
            </a:r>
            <a:r>
              <a:rPr lang="en-US" sz="2000" dirty="0">
                <a:latin typeface="Myriad Pro"/>
              </a:rPr>
              <a:t>Node.js  web app which shows the results of the voting in real-time</a:t>
            </a:r>
          </a:p>
        </p:txBody>
      </p:sp>
      <p:sp>
        <p:nvSpPr>
          <p:cNvPr id="9" name="Rectangle 8">
            <a:extLst>
              <a:ext uri="{FF2B5EF4-FFF2-40B4-BE49-F238E27FC236}">
                <a16:creationId xmlns:a16="http://schemas.microsoft.com/office/drawing/2014/main" id="{AC029FAB-4771-40AA-AE06-C4B3326461C9}"/>
              </a:ext>
            </a:extLst>
          </p:cNvPr>
          <p:cNvSpPr/>
          <p:nvPr/>
        </p:nvSpPr>
        <p:spPr>
          <a:xfrm>
            <a:off x="688686" y="5342562"/>
            <a:ext cx="5969904" cy="461665"/>
          </a:xfrm>
          <a:prstGeom prst="rect">
            <a:avLst/>
          </a:prstGeom>
        </p:spPr>
        <p:txBody>
          <a:bodyPr wrap="none">
            <a:spAutoFit/>
          </a:bodyPr>
          <a:lstStyle/>
          <a:p>
            <a:r>
              <a:rPr lang="en-US" sz="2400" dirty="0">
                <a:solidFill>
                  <a:srgbClr val="00AAE8"/>
                </a:solidFill>
                <a:hlinkClick r:id="rId4">
                  <a:extLst>
                    <a:ext uri="{A12FA001-AC4F-418D-AE19-62706E023703}">
                      <ahyp:hlinkClr xmlns:ahyp="http://schemas.microsoft.com/office/drawing/2018/hyperlinkcolor" val="tx"/>
                    </a:ext>
                  </a:extLst>
                </a:hlinkClick>
              </a:rPr>
              <a:t>Microservices using docker demo -</a:t>
            </a:r>
            <a:r>
              <a:rPr lang="en-US" sz="2400" dirty="0">
                <a:solidFill>
                  <a:srgbClr val="00AAE8"/>
                </a:solidFill>
              </a:rPr>
              <a:t> </a:t>
            </a:r>
            <a:r>
              <a:rPr lang="en-US" sz="2400" dirty="0">
                <a:solidFill>
                  <a:srgbClr val="00AAE8"/>
                </a:solidFill>
                <a:hlinkClick r:id="rId4">
                  <a:extLst>
                    <a:ext uri="{A12FA001-AC4F-418D-AE19-62706E023703}">
                      <ahyp:hlinkClr xmlns:ahyp="http://schemas.microsoft.com/office/drawing/2018/hyperlinkcolor" val="tx"/>
                    </a:ext>
                  </a:extLst>
                </a:hlinkClick>
              </a:rPr>
              <a:t>Click - </a:t>
            </a:r>
            <a:endParaRPr lang="en-US" sz="2400" dirty="0">
              <a:solidFill>
                <a:srgbClr val="00AAE8"/>
              </a:solidFill>
            </a:endParaRPr>
          </a:p>
        </p:txBody>
      </p:sp>
    </p:spTree>
    <p:extLst>
      <p:ext uri="{BB962C8B-B14F-4D97-AF65-F5344CB8AC3E}">
        <p14:creationId xmlns:p14="http://schemas.microsoft.com/office/powerpoint/2010/main" val="739356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 sz="4400" dirty="0">
                <a:latin typeface="Corbel Light" panose="020B0303020204020204" pitchFamily="34" charset="0"/>
                <a:sym typeface="Arial"/>
              </a:rPr>
              <a:t>What is Kubernetes </a:t>
            </a:r>
            <a:endParaRPr lang="en-US" sz="4400" dirty="0">
              <a:latin typeface="Corbel Light" panose="020B0303020204020204" pitchFamily="34" charset="0"/>
            </a:endParaRPr>
          </a:p>
        </p:txBody>
      </p:sp>
      <p:sp>
        <p:nvSpPr>
          <p:cNvPr id="9" name="Google Shape;120;p18">
            <a:extLst>
              <a:ext uri="{FF2B5EF4-FFF2-40B4-BE49-F238E27FC236}">
                <a16:creationId xmlns:a16="http://schemas.microsoft.com/office/drawing/2014/main" id="{2F862922-8EEA-4362-A5FD-95B6C9527733}"/>
              </a:ext>
            </a:extLst>
          </p:cNvPr>
          <p:cNvSpPr txBox="1">
            <a:spLocks/>
          </p:cNvSpPr>
          <p:nvPr/>
        </p:nvSpPr>
        <p:spPr>
          <a:xfrm>
            <a:off x="340302" y="1812771"/>
            <a:ext cx="3759639" cy="3725700"/>
          </a:xfrm>
          <a:prstGeom prst="rect">
            <a:avLst/>
          </a:prstGeom>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1000"/>
              </a:spcBef>
              <a:spcAft>
                <a:spcPts val="600"/>
              </a:spcAft>
              <a:buFont typeface="Arial" panose="020B0604020202020204" pitchFamily="34" charset="0"/>
              <a:buNone/>
              <a:defRPr sz="10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6200" algn="just">
              <a:spcBef>
                <a:spcPts val="600"/>
              </a:spcBef>
              <a:spcAft>
                <a:spcPts val="0"/>
              </a:spcAft>
              <a:buSzPts val="2400"/>
            </a:pPr>
            <a:r>
              <a:rPr lang="en-US" sz="2000" dirty="0"/>
              <a:t>Kubernetes, designed by Google and currently maintained by the Cloud Native Computing Foundation, is an open-source container-orchestration system. It helps in automating application deployment, scaling, and management</a:t>
            </a:r>
            <a:endParaRPr lang="en-US" sz="900" dirty="0">
              <a:latin typeface="Myriad Pro"/>
            </a:endParaRPr>
          </a:p>
        </p:txBody>
      </p:sp>
      <p:pic>
        <p:nvPicPr>
          <p:cNvPr id="10" name="Google Shape;112;p17">
            <a:extLst>
              <a:ext uri="{FF2B5EF4-FFF2-40B4-BE49-F238E27FC236}">
                <a16:creationId xmlns:a16="http://schemas.microsoft.com/office/drawing/2014/main" id="{7518B210-50B2-425A-9A4D-C8DAFB45B1E5}"/>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grpSp>
        <p:nvGrpSpPr>
          <p:cNvPr id="196" name="Group 195">
            <a:extLst>
              <a:ext uri="{FF2B5EF4-FFF2-40B4-BE49-F238E27FC236}">
                <a16:creationId xmlns:a16="http://schemas.microsoft.com/office/drawing/2014/main" id="{C0E50D5F-4BEB-4968-A16B-38D4E4E6E74E}"/>
              </a:ext>
            </a:extLst>
          </p:cNvPr>
          <p:cNvGrpSpPr/>
          <p:nvPr/>
        </p:nvGrpSpPr>
        <p:grpSpPr>
          <a:xfrm>
            <a:off x="4171345" y="1449273"/>
            <a:ext cx="7666100" cy="4427348"/>
            <a:chOff x="533400" y="1865375"/>
            <a:chExt cx="7666100" cy="4427348"/>
          </a:xfrm>
        </p:grpSpPr>
        <p:sp>
          <p:nvSpPr>
            <p:cNvPr id="198" name="object 9">
              <a:extLst>
                <a:ext uri="{FF2B5EF4-FFF2-40B4-BE49-F238E27FC236}">
                  <a16:creationId xmlns:a16="http://schemas.microsoft.com/office/drawing/2014/main" id="{5620C2AE-9B6A-4799-87BF-24E93AAB36C9}"/>
                </a:ext>
              </a:extLst>
            </p:cNvPr>
            <p:cNvSpPr txBox="1"/>
            <p:nvPr/>
          </p:nvSpPr>
          <p:spPr>
            <a:xfrm>
              <a:off x="2865247" y="1914271"/>
              <a:ext cx="1275080" cy="299720"/>
            </a:xfrm>
            <a:prstGeom prst="rect">
              <a:avLst/>
            </a:prstGeom>
          </p:spPr>
          <p:txBody>
            <a:bodyPr vert="horz" wrap="square" lIns="0" tIns="12700" rIns="0" bIns="0" rtlCol="0">
              <a:spAutoFit/>
            </a:bodyPr>
            <a:lstStyle/>
            <a:p>
              <a:pPr marL="12700" defTabSz="914400">
                <a:spcBef>
                  <a:spcPts val="100"/>
                </a:spcBef>
              </a:pPr>
              <a:r>
                <a:rPr b="1" spc="-5" dirty="0">
                  <a:solidFill>
                    <a:srgbClr val="316CE4"/>
                  </a:solidFill>
                  <a:latin typeface="Gothic Uralic"/>
                  <a:cs typeface="Gothic Uralic"/>
                </a:rPr>
                <a:t>Kubernetes</a:t>
              </a:r>
              <a:endParaRPr>
                <a:solidFill>
                  <a:prstClr val="black"/>
                </a:solidFill>
                <a:latin typeface="Gothic Uralic"/>
                <a:cs typeface="Gothic Uralic"/>
              </a:endParaRPr>
            </a:p>
          </p:txBody>
        </p:sp>
        <p:sp>
          <p:nvSpPr>
            <p:cNvPr id="199" name="object 11">
              <a:extLst>
                <a:ext uri="{FF2B5EF4-FFF2-40B4-BE49-F238E27FC236}">
                  <a16:creationId xmlns:a16="http://schemas.microsoft.com/office/drawing/2014/main" id="{33DE7EF6-580E-4ED9-8861-8EE2BBEAF587}"/>
                </a:ext>
              </a:extLst>
            </p:cNvPr>
            <p:cNvSpPr/>
            <p:nvPr/>
          </p:nvSpPr>
          <p:spPr>
            <a:xfrm>
              <a:off x="2333244" y="1865375"/>
              <a:ext cx="422148" cy="409956"/>
            </a:xfrm>
            <a:prstGeom prst="rect">
              <a:avLst/>
            </a:prstGeom>
            <a:blipFill>
              <a:blip r:embed="rId4" cstate="print"/>
              <a:stretch>
                <a:fillRect/>
              </a:stretch>
            </a:blipFill>
          </p:spPr>
          <p:txBody>
            <a:bodyPr wrap="square" lIns="0" tIns="0" rIns="0" bIns="0" rtlCol="0"/>
            <a:lstStyle/>
            <a:p>
              <a:pPr defTabSz="914400"/>
              <a:endParaRPr>
                <a:solidFill>
                  <a:prstClr val="black"/>
                </a:solidFill>
                <a:latin typeface="Calibri"/>
              </a:endParaRPr>
            </a:p>
          </p:txBody>
        </p:sp>
        <p:sp>
          <p:nvSpPr>
            <p:cNvPr id="200" name="object 21">
              <a:extLst>
                <a:ext uri="{FF2B5EF4-FFF2-40B4-BE49-F238E27FC236}">
                  <a16:creationId xmlns:a16="http://schemas.microsoft.com/office/drawing/2014/main" id="{FC6C35D4-419F-4993-A3AF-3E5534CE1CC7}"/>
                </a:ext>
              </a:extLst>
            </p:cNvPr>
            <p:cNvSpPr/>
            <p:nvPr/>
          </p:nvSpPr>
          <p:spPr>
            <a:xfrm>
              <a:off x="2167127" y="2807208"/>
              <a:ext cx="2536190" cy="3485515"/>
            </a:xfrm>
            <a:custGeom>
              <a:avLst/>
              <a:gdLst/>
              <a:ahLst/>
              <a:cxnLst/>
              <a:rect l="l" t="t" r="r" b="b"/>
              <a:pathLst>
                <a:path w="2536190" h="3485515">
                  <a:moveTo>
                    <a:pt x="2421128" y="0"/>
                  </a:moveTo>
                  <a:lnTo>
                    <a:pt x="114808" y="0"/>
                  </a:lnTo>
                  <a:lnTo>
                    <a:pt x="70133" y="9026"/>
                  </a:lnTo>
                  <a:lnTo>
                    <a:pt x="33639" y="33639"/>
                  </a:lnTo>
                  <a:lnTo>
                    <a:pt x="9026" y="70133"/>
                  </a:lnTo>
                  <a:lnTo>
                    <a:pt x="0" y="114807"/>
                  </a:lnTo>
                  <a:lnTo>
                    <a:pt x="0" y="3370529"/>
                  </a:lnTo>
                  <a:lnTo>
                    <a:pt x="9026" y="3415238"/>
                  </a:lnTo>
                  <a:lnTo>
                    <a:pt x="33639" y="3451747"/>
                  </a:lnTo>
                  <a:lnTo>
                    <a:pt x="70133" y="3476362"/>
                  </a:lnTo>
                  <a:lnTo>
                    <a:pt x="114808" y="3485388"/>
                  </a:lnTo>
                  <a:lnTo>
                    <a:pt x="2421128" y="3485388"/>
                  </a:lnTo>
                  <a:lnTo>
                    <a:pt x="2465802" y="3476362"/>
                  </a:lnTo>
                  <a:lnTo>
                    <a:pt x="2502296" y="3451747"/>
                  </a:lnTo>
                  <a:lnTo>
                    <a:pt x="2526909" y="3415238"/>
                  </a:lnTo>
                  <a:lnTo>
                    <a:pt x="2535936" y="3370529"/>
                  </a:lnTo>
                  <a:lnTo>
                    <a:pt x="2535936" y="114807"/>
                  </a:lnTo>
                  <a:lnTo>
                    <a:pt x="2526909" y="70133"/>
                  </a:lnTo>
                  <a:lnTo>
                    <a:pt x="2502296" y="33639"/>
                  </a:lnTo>
                  <a:lnTo>
                    <a:pt x="2465802" y="9026"/>
                  </a:lnTo>
                  <a:lnTo>
                    <a:pt x="2421128" y="0"/>
                  </a:lnTo>
                  <a:close/>
                </a:path>
              </a:pathLst>
            </a:custGeom>
            <a:solidFill>
              <a:srgbClr val="0F337B"/>
            </a:solidFill>
          </p:spPr>
          <p:txBody>
            <a:bodyPr wrap="square" lIns="0" tIns="0" rIns="0" bIns="0" rtlCol="0"/>
            <a:lstStyle/>
            <a:p>
              <a:pPr defTabSz="914400"/>
              <a:endParaRPr>
                <a:solidFill>
                  <a:prstClr val="black"/>
                </a:solidFill>
                <a:latin typeface="Calibri"/>
              </a:endParaRPr>
            </a:p>
          </p:txBody>
        </p:sp>
        <p:sp>
          <p:nvSpPr>
            <p:cNvPr id="201" name="object 22">
              <a:extLst>
                <a:ext uri="{FF2B5EF4-FFF2-40B4-BE49-F238E27FC236}">
                  <a16:creationId xmlns:a16="http://schemas.microsoft.com/office/drawing/2014/main" id="{D1796736-0E97-4EC2-97A0-B8638AE94D40}"/>
                </a:ext>
              </a:extLst>
            </p:cNvPr>
            <p:cNvSpPr/>
            <p:nvPr/>
          </p:nvSpPr>
          <p:spPr>
            <a:xfrm>
              <a:off x="2446019" y="3893820"/>
              <a:ext cx="1978660" cy="386080"/>
            </a:xfrm>
            <a:custGeom>
              <a:avLst/>
              <a:gdLst/>
              <a:ahLst/>
              <a:cxnLst/>
              <a:rect l="l" t="t" r="r" b="b"/>
              <a:pathLst>
                <a:path w="1978660" h="386079">
                  <a:moveTo>
                    <a:pt x="1978152" y="0"/>
                  </a:moveTo>
                  <a:lnTo>
                    <a:pt x="0" y="0"/>
                  </a:lnTo>
                  <a:lnTo>
                    <a:pt x="0" y="385571"/>
                  </a:lnTo>
                  <a:lnTo>
                    <a:pt x="1978152" y="385571"/>
                  </a:lnTo>
                  <a:lnTo>
                    <a:pt x="1978152"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02" name="object 23">
              <a:extLst>
                <a:ext uri="{FF2B5EF4-FFF2-40B4-BE49-F238E27FC236}">
                  <a16:creationId xmlns:a16="http://schemas.microsoft.com/office/drawing/2014/main" id="{BD9F08B6-3768-444B-A370-E65F8A8C6BFA}"/>
                </a:ext>
              </a:extLst>
            </p:cNvPr>
            <p:cNvSpPr/>
            <p:nvPr/>
          </p:nvSpPr>
          <p:spPr>
            <a:xfrm>
              <a:off x="3163824" y="3921239"/>
              <a:ext cx="557022" cy="398538"/>
            </a:xfrm>
            <a:prstGeom prst="rect">
              <a:avLst/>
            </a:prstGeom>
            <a:blipFill>
              <a:blip r:embed="rId5" cstate="print"/>
              <a:stretch>
                <a:fillRect/>
              </a:stretch>
            </a:blipFill>
          </p:spPr>
          <p:txBody>
            <a:bodyPr wrap="square" lIns="0" tIns="0" rIns="0" bIns="0" rtlCol="0"/>
            <a:lstStyle/>
            <a:p>
              <a:pPr defTabSz="914400"/>
              <a:endParaRPr>
                <a:solidFill>
                  <a:prstClr val="black"/>
                </a:solidFill>
                <a:latin typeface="Calibri"/>
              </a:endParaRPr>
            </a:p>
          </p:txBody>
        </p:sp>
        <p:sp>
          <p:nvSpPr>
            <p:cNvPr id="203" name="object 24">
              <a:extLst>
                <a:ext uri="{FF2B5EF4-FFF2-40B4-BE49-F238E27FC236}">
                  <a16:creationId xmlns:a16="http://schemas.microsoft.com/office/drawing/2014/main" id="{D8F2B92D-C56C-48F8-A2CF-C3D93B8EE690}"/>
                </a:ext>
              </a:extLst>
            </p:cNvPr>
            <p:cNvSpPr txBox="1"/>
            <p:nvPr/>
          </p:nvSpPr>
          <p:spPr>
            <a:xfrm>
              <a:off x="3262629" y="3955796"/>
              <a:ext cx="343535" cy="239395"/>
            </a:xfrm>
            <a:prstGeom prst="rect">
              <a:avLst/>
            </a:prstGeom>
          </p:spPr>
          <p:txBody>
            <a:bodyPr vert="horz" wrap="square" lIns="0" tIns="12700" rIns="0" bIns="0" rtlCol="0">
              <a:spAutoFit/>
            </a:bodyPr>
            <a:lstStyle/>
            <a:p>
              <a:pPr marL="12700" defTabSz="914400">
                <a:spcBef>
                  <a:spcPts val="100"/>
                </a:spcBef>
              </a:pPr>
              <a:r>
                <a:rPr sz="1400" b="1" spc="-15" dirty="0">
                  <a:solidFill>
                    <a:srgbClr val="FFFFFF"/>
                  </a:solidFill>
                  <a:latin typeface="Carlito"/>
                  <a:cs typeface="Carlito"/>
                </a:rPr>
                <a:t>e</a:t>
              </a:r>
              <a:r>
                <a:rPr sz="1400" b="1" spc="-20" dirty="0">
                  <a:solidFill>
                    <a:srgbClr val="FFFFFF"/>
                  </a:solidFill>
                  <a:latin typeface="Carlito"/>
                  <a:cs typeface="Carlito"/>
                </a:rPr>
                <a:t>t</a:t>
              </a:r>
              <a:r>
                <a:rPr sz="1400" b="1" spc="-5" dirty="0">
                  <a:solidFill>
                    <a:srgbClr val="FFFFFF"/>
                  </a:solidFill>
                  <a:latin typeface="Carlito"/>
                  <a:cs typeface="Carlito"/>
                </a:rPr>
                <a:t>cd</a:t>
              </a:r>
              <a:endParaRPr sz="1400">
                <a:solidFill>
                  <a:prstClr val="black"/>
                </a:solidFill>
                <a:latin typeface="Carlito"/>
                <a:cs typeface="Carlito"/>
              </a:endParaRPr>
            </a:p>
          </p:txBody>
        </p:sp>
        <p:sp>
          <p:nvSpPr>
            <p:cNvPr id="204" name="object 26">
              <a:extLst>
                <a:ext uri="{FF2B5EF4-FFF2-40B4-BE49-F238E27FC236}">
                  <a16:creationId xmlns:a16="http://schemas.microsoft.com/office/drawing/2014/main" id="{9FA373A4-4DEE-4859-A615-1C1DF963B3BB}"/>
                </a:ext>
              </a:extLst>
            </p:cNvPr>
            <p:cNvSpPr/>
            <p:nvPr/>
          </p:nvSpPr>
          <p:spPr>
            <a:xfrm>
              <a:off x="2446020" y="4642103"/>
              <a:ext cx="1978660" cy="384175"/>
            </a:xfrm>
            <a:custGeom>
              <a:avLst/>
              <a:gdLst/>
              <a:ahLst/>
              <a:cxnLst/>
              <a:rect l="l" t="t" r="r" b="b"/>
              <a:pathLst>
                <a:path w="1978660" h="384175">
                  <a:moveTo>
                    <a:pt x="1978152" y="0"/>
                  </a:moveTo>
                  <a:lnTo>
                    <a:pt x="0" y="0"/>
                  </a:lnTo>
                  <a:lnTo>
                    <a:pt x="0" y="384048"/>
                  </a:lnTo>
                  <a:lnTo>
                    <a:pt x="1978152" y="384048"/>
                  </a:lnTo>
                  <a:lnTo>
                    <a:pt x="1978152" y="0"/>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205" name="object 27">
              <a:extLst>
                <a:ext uri="{FF2B5EF4-FFF2-40B4-BE49-F238E27FC236}">
                  <a16:creationId xmlns:a16="http://schemas.microsoft.com/office/drawing/2014/main" id="{6965C7CF-ED3E-4603-97EF-348EE2EFC139}"/>
                </a:ext>
              </a:extLst>
            </p:cNvPr>
            <p:cNvSpPr/>
            <p:nvPr/>
          </p:nvSpPr>
          <p:spPr>
            <a:xfrm>
              <a:off x="2919984" y="4667999"/>
              <a:ext cx="1043178" cy="398538"/>
            </a:xfrm>
            <a:prstGeom prst="rect">
              <a:avLst/>
            </a:prstGeom>
            <a:blipFill>
              <a:blip r:embed="rId6" cstate="print"/>
              <a:stretch>
                <a:fillRect/>
              </a:stretch>
            </a:blipFill>
          </p:spPr>
          <p:txBody>
            <a:bodyPr wrap="square" lIns="0" tIns="0" rIns="0" bIns="0" rtlCol="0"/>
            <a:lstStyle/>
            <a:p>
              <a:pPr defTabSz="914400"/>
              <a:endParaRPr>
                <a:solidFill>
                  <a:prstClr val="black"/>
                </a:solidFill>
                <a:latin typeface="Calibri"/>
              </a:endParaRPr>
            </a:p>
          </p:txBody>
        </p:sp>
        <p:sp>
          <p:nvSpPr>
            <p:cNvPr id="206" name="object 28">
              <a:extLst>
                <a:ext uri="{FF2B5EF4-FFF2-40B4-BE49-F238E27FC236}">
                  <a16:creationId xmlns:a16="http://schemas.microsoft.com/office/drawing/2014/main" id="{19044EC8-2A84-44AE-9C28-FBE4DAEFC603}"/>
                </a:ext>
              </a:extLst>
            </p:cNvPr>
            <p:cNvSpPr txBox="1"/>
            <p:nvPr/>
          </p:nvSpPr>
          <p:spPr>
            <a:xfrm>
              <a:off x="3019805" y="4703445"/>
              <a:ext cx="831215" cy="239395"/>
            </a:xfrm>
            <a:prstGeom prst="rect">
              <a:avLst/>
            </a:prstGeom>
          </p:spPr>
          <p:txBody>
            <a:bodyPr vert="horz" wrap="square" lIns="0" tIns="12700" rIns="0" bIns="0" rtlCol="0">
              <a:spAutoFit/>
            </a:bodyPr>
            <a:lstStyle/>
            <a:p>
              <a:pPr marL="12700" defTabSz="914400">
                <a:spcBef>
                  <a:spcPts val="100"/>
                </a:spcBef>
              </a:pPr>
              <a:r>
                <a:rPr sz="1400" b="1" dirty="0">
                  <a:solidFill>
                    <a:srgbClr val="FFFFFF"/>
                  </a:solidFill>
                  <a:latin typeface="Carlito"/>
                  <a:cs typeface="Carlito"/>
                </a:rPr>
                <a:t>Scheduling</a:t>
              </a:r>
              <a:endParaRPr sz="1400">
                <a:solidFill>
                  <a:prstClr val="black"/>
                </a:solidFill>
                <a:latin typeface="Carlito"/>
                <a:cs typeface="Carlito"/>
              </a:endParaRPr>
            </a:p>
          </p:txBody>
        </p:sp>
        <p:sp>
          <p:nvSpPr>
            <p:cNvPr id="207" name="object 30">
              <a:extLst>
                <a:ext uri="{FF2B5EF4-FFF2-40B4-BE49-F238E27FC236}">
                  <a16:creationId xmlns:a16="http://schemas.microsoft.com/office/drawing/2014/main" id="{060F11DF-BA73-4047-905A-AACEC7569F46}"/>
                </a:ext>
              </a:extLst>
            </p:cNvPr>
            <p:cNvSpPr/>
            <p:nvPr/>
          </p:nvSpPr>
          <p:spPr>
            <a:xfrm>
              <a:off x="2446020" y="5152644"/>
              <a:ext cx="1978660" cy="384175"/>
            </a:xfrm>
            <a:custGeom>
              <a:avLst/>
              <a:gdLst/>
              <a:ahLst/>
              <a:cxnLst/>
              <a:rect l="l" t="t" r="r" b="b"/>
              <a:pathLst>
                <a:path w="1978660" h="384175">
                  <a:moveTo>
                    <a:pt x="1978152" y="0"/>
                  </a:moveTo>
                  <a:lnTo>
                    <a:pt x="0" y="0"/>
                  </a:lnTo>
                  <a:lnTo>
                    <a:pt x="0" y="384047"/>
                  </a:lnTo>
                  <a:lnTo>
                    <a:pt x="1978152" y="384047"/>
                  </a:lnTo>
                  <a:lnTo>
                    <a:pt x="1978152" y="0"/>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208" name="object 31">
              <a:extLst>
                <a:ext uri="{FF2B5EF4-FFF2-40B4-BE49-F238E27FC236}">
                  <a16:creationId xmlns:a16="http://schemas.microsoft.com/office/drawing/2014/main" id="{BA83F8CD-D55E-4E6B-A2FC-F2190E6E8393}"/>
                </a:ext>
              </a:extLst>
            </p:cNvPr>
            <p:cNvSpPr/>
            <p:nvPr/>
          </p:nvSpPr>
          <p:spPr>
            <a:xfrm>
              <a:off x="2677668" y="5180063"/>
              <a:ext cx="1526285" cy="398538"/>
            </a:xfrm>
            <a:prstGeom prst="rect">
              <a:avLst/>
            </a:prstGeom>
            <a:blipFill>
              <a:blip r:embed="rId7" cstate="print"/>
              <a:stretch>
                <a:fillRect/>
              </a:stretch>
            </a:blipFill>
          </p:spPr>
          <p:txBody>
            <a:bodyPr wrap="square" lIns="0" tIns="0" rIns="0" bIns="0" rtlCol="0"/>
            <a:lstStyle/>
            <a:p>
              <a:pPr defTabSz="914400"/>
              <a:endParaRPr>
                <a:solidFill>
                  <a:prstClr val="black"/>
                </a:solidFill>
                <a:latin typeface="Calibri"/>
              </a:endParaRPr>
            </a:p>
          </p:txBody>
        </p:sp>
        <p:sp>
          <p:nvSpPr>
            <p:cNvPr id="209" name="object 32">
              <a:extLst>
                <a:ext uri="{FF2B5EF4-FFF2-40B4-BE49-F238E27FC236}">
                  <a16:creationId xmlns:a16="http://schemas.microsoft.com/office/drawing/2014/main" id="{03579893-0E9A-4FC3-A156-70348BAD305B}"/>
                </a:ext>
              </a:extLst>
            </p:cNvPr>
            <p:cNvSpPr txBox="1"/>
            <p:nvPr/>
          </p:nvSpPr>
          <p:spPr>
            <a:xfrm>
              <a:off x="2777744" y="5214620"/>
              <a:ext cx="1313815" cy="239395"/>
            </a:xfrm>
            <a:prstGeom prst="rect">
              <a:avLst/>
            </a:prstGeom>
          </p:spPr>
          <p:txBody>
            <a:bodyPr vert="horz" wrap="square" lIns="0" tIns="12700" rIns="0" bIns="0" rtlCol="0">
              <a:spAutoFit/>
            </a:bodyPr>
            <a:lstStyle/>
            <a:p>
              <a:pPr marL="12700" defTabSz="914400">
                <a:spcBef>
                  <a:spcPts val="100"/>
                </a:spcBef>
              </a:pPr>
              <a:r>
                <a:rPr sz="1400" b="1" dirty="0">
                  <a:solidFill>
                    <a:srgbClr val="FFFFFF"/>
                  </a:solidFill>
                  <a:latin typeface="Carlito"/>
                  <a:cs typeface="Carlito"/>
                </a:rPr>
                <a:t>Service</a:t>
              </a:r>
              <a:r>
                <a:rPr sz="1400" b="1" spc="-60" dirty="0">
                  <a:solidFill>
                    <a:srgbClr val="FFFFFF"/>
                  </a:solidFill>
                  <a:latin typeface="Carlito"/>
                  <a:cs typeface="Carlito"/>
                </a:rPr>
                <a:t> </a:t>
              </a:r>
              <a:r>
                <a:rPr sz="1400" b="1" spc="-5" dirty="0">
                  <a:solidFill>
                    <a:srgbClr val="FFFFFF"/>
                  </a:solidFill>
                  <a:latin typeface="Carlito"/>
                  <a:cs typeface="Carlito"/>
                </a:rPr>
                <a:t>Discovery</a:t>
              </a:r>
              <a:endParaRPr sz="1400">
                <a:solidFill>
                  <a:prstClr val="black"/>
                </a:solidFill>
                <a:latin typeface="Carlito"/>
                <a:cs typeface="Carlito"/>
              </a:endParaRPr>
            </a:p>
          </p:txBody>
        </p:sp>
        <p:sp>
          <p:nvSpPr>
            <p:cNvPr id="210" name="object 33">
              <a:extLst>
                <a:ext uri="{FF2B5EF4-FFF2-40B4-BE49-F238E27FC236}">
                  <a16:creationId xmlns:a16="http://schemas.microsoft.com/office/drawing/2014/main" id="{6D6C8F0E-EADE-494F-A074-1742D2122CB9}"/>
                </a:ext>
              </a:extLst>
            </p:cNvPr>
            <p:cNvSpPr/>
            <p:nvPr/>
          </p:nvSpPr>
          <p:spPr>
            <a:xfrm>
              <a:off x="2737104" y="2865120"/>
              <a:ext cx="1411986" cy="454913"/>
            </a:xfrm>
            <a:prstGeom prst="rect">
              <a:avLst/>
            </a:prstGeom>
            <a:blipFill>
              <a:blip r:embed="rId8" cstate="print"/>
              <a:stretch>
                <a:fillRect/>
              </a:stretch>
            </a:blipFill>
          </p:spPr>
          <p:txBody>
            <a:bodyPr wrap="square" lIns="0" tIns="0" rIns="0" bIns="0" rtlCol="0"/>
            <a:lstStyle/>
            <a:p>
              <a:pPr defTabSz="914400"/>
              <a:endParaRPr>
                <a:solidFill>
                  <a:prstClr val="black"/>
                </a:solidFill>
                <a:latin typeface="Calibri"/>
              </a:endParaRPr>
            </a:p>
          </p:txBody>
        </p:sp>
        <p:sp>
          <p:nvSpPr>
            <p:cNvPr id="211" name="object 34">
              <a:extLst>
                <a:ext uri="{FF2B5EF4-FFF2-40B4-BE49-F238E27FC236}">
                  <a16:creationId xmlns:a16="http://schemas.microsoft.com/office/drawing/2014/main" id="{3DFA8F3F-3D8B-4C94-B99A-EFC10B40521A}"/>
                </a:ext>
              </a:extLst>
            </p:cNvPr>
            <p:cNvSpPr txBox="1"/>
            <p:nvPr/>
          </p:nvSpPr>
          <p:spPr>
            <a:xfrm>
              <a:off x="2852166" y="2907918"/>
              <a:ext cx="1165225" cy="269240"/>
            </a:xfrm>
            <a:prstGeom prst="rect">
              <a:avLst/>
            </a:prstGeom>
          </p:spPr>
          <p:txBody>
            <a:bodyPr vert="horz" wrap="square" lIns="0" tIns="12065" rIns="0" bIns="0" rtlCol="0">
              <a:spAutoFit/>
            </a:bodyPr>
            <a:lstStyle/>
            <a:p>
              <a:pPr marL="12700" defTabSz="914400">
                <a:spcBef>
                  <a:spcPts val="95"/>
                </a:spcBef>
              </a:pPr>
              <a:r>
                <a:rPr sz="1600" b="1" spc="-15" dirty="0">
                  <a:solidFill>
                    <a:srgbClr val="FFFFFF"/>
                  </a:solidFill>
                  <a:latin typeface="Carlito"/>
                  <a:cs typeface="Carlito"/>
                </a:rPr>
                <a:t>Control</a:t>
              </a:r>
              <a:r>
                <a:rPr sz="1600" b="1" spc="-20" dirty="0">
                  <a:solidFill>
                    <a:srgbClr val="FFFFFF"/>
                  </a:solidFill>
                  <a:latin typeface="Carlito"/>
                  <a:cs typeface="Carlito"/>
                </a:rPr>
                <a:t> </a:t>
              </a:r>
              <a:r>
                <a:rPr sz="1600" b="1" spc="-5" dirty="0">
                  <a:solidFill>
                    <a:srgbClr val="FFFFFF"/>
                  </a:solidFill>
                  <a:latin typeface="Carlito"/>
                  <a:cs typeface="Carlito"/>
                </a:rPr>
                <a:t>Plane</a:t>
              </a:r>
              <a:endParaRPr sz="1600" dirty="0">
                <a:solidFill>
                  <a:prstClr val="black"/>
                </a:solidFill>
                <a:latin typeface="Carlito"/>
                <a:cs typeface="Carlito"/>
              </a:endParaRPr>
            </a:p>
          </p:txBody>
        </p:sp>
        <p:sp>
          <p:nvSpPr>
            <p:cNvPr id="212" name="object 36">
              <a:extLst>
                <a:ext uri="{FF2B5EF4-FFF2-40B4-BE49-F238E27FC236}">
                  <a16:creationId xmlns:a16="http://schemas.microsoft.com/office/drawing/2014/main" id="{62EF78D3-627D-4D31-BC0E-CEF226F280FC}"/>
                </a:ext>
              </a:extLst>
            </p:cNvPr>
            <p:cNvSpPr/>
            <p:nvPr/>
          </p:nvSpPr>
          <p:spPr>
            <a:xfrm>
              <a:off x="2446020" y="5664708"/>
              <a:ext cx="1978660" cy="384175"/>
            </a:xfrm>
            <a:custGeom>
              <a:avLst/>
              <a:gdLst/>
              <a:ahLst/>
              <a:cxnLst/>
              <a:rect l="l" t="t" r="r" b="b"/>
              <a:pathLst>
                <a:path w="1978660" h="384175">
                  <a:moveTo>
                    <a:pt x="1978152" y="0"/>
                  </a:moveTo>
                  <a:lnTo>
                    <a:pt x="0" y="0"/>
                  </a:lnTo>
                  <a:lnTo>
                    <a:pt x="0" y="384047"/>
                  </a:lnTo>
                  <a:lnTo>
                    <a:pt x="1978152" y="384047"/>
                  </a:lnTo>
                  <a:lnTo>
                    <a:pt x="1978152" y="0"/>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213" name="object 37">
              <a:extLst>
                <a:ext uri="{FF2B5EF4-FFF2-40B4-BE49-F238E27FC236}">
                  <a16:creationId xmlns:a16="http://schemas.microsoft.com/office/drawing/2014/main" id="{17C84518-7DCB-4C29-9A54-14E1034533B1}"/>
                </a:ext>
              </a:extLst>
            </p:cNvPr>
            <p:cNvSpPr/>
            <p:nvPr/>
          </p:nvSpPr>
          <p:spPr>
            <a:xfrm>
              <a:off x="2767584" y="5690616"/>
              <a:ext cx="1346454" cy="398538"/>
            </a:xfrm>
            <a:prstGeom prst="rect">
              <a:avLst/>
            </a:prstGeom>
            <a:blipFill>
              <a:blip r:embed="rId9" cstate="print"/>
              <a:stretch>
                <a:fillRect/>
              </a:stretch>
            </a:blipFill>
          </p:spPr>
          <p:txBody>
            <a:bodyPr wrap="square" lIns="0" tIns="0" rIns="0" bIns="0" rtlCol="0"/>
            <a:lstStyle/>
            <a:p>
              <a:pPr defTabSz="914400"/>
              <a:endParaRPr>
                <a:solidFill>
                  <a:prstClr val="black"/>
                </a:solidFill>
                <a:latin typeface="Calibri"/>
              </a:endParaRPr>
            </a:p>
          </p:txBody>
        </p:sp>
        <p:sp>
          <p:nvSpPr>
            <p:cNvPr id="214" name="object 38">
              <a:extLst>
                <a:ext uri="{FF2B5EF4-FFF2-40B4-BE49-F238E27FC236}">
                  <a16:creationId xmlns:a16="http://schemas.microsoft.com/office/drawing/2014/main" id="{C9572DF5-5AE5-498E-B234-D86FD4AF342B}"/>
                </a:ext>
              </a:extLst>
            </p:cNvPr>
            <p:cNvSpPr txBox="1"/>
            <p:nvPr/>
          </p:nvSpPr>
          <p:spPr>
            <a:xfrm>
              <a:off x="2867660" y="5725769"/>
              <a:ext cx="1133475" cy="239395"/>
            </a:xfrm>
            <a:prstGeom prst="rect">
              <a:avLst/>
            </a:prstGeom>
          </p:spPr>
          <p:txBody>
            <a:bodyPr vert="horz" wrap="square" lIns="0" tIns="12700" rIns="0" bIns="0" rtlCol="0">
              <a:spAutoFit/>
            </a:bodyPr>
            <a:lstStyle/>
            <a:p>
              <a:pPr marL="12700" defTabSz="914400">
                <a:spcBef>
                  <a:spcPts val="100"/>
                </a:spcBef>
              </a:pPr>
              <a:r>
                <a:rPr sz="1400" b="1" spc="-5" dirty="0">
                  <a:solidFill>
                    <a:srgbClr val="FFFFFF"/>
                  </a:solidFill>
                  <a:latin typeface="Carlito"/>
                  <a:cs typeface="Carlito"/>
                </a:rPr>
                <a:t>Load</a:t>
              </a:r>
              <a:r>
                <a:rPr sz="1400" b="1" spc="-80" dirty="0">
                  <a:solidFill>
                    <a:srgbClr val="FFFFFF"/>
                  </a:solidFill>
                  <a:latin typeface="Carlito"/>
                  <a:cs typeface="Carlito"/>
                </a:rPr>
                <a:t> </a:t>
              </a:r>
              <a:r>
                <a:rPr sz="1400" b="1" dirty="0">
                  <a:solidFill>
                    <a:srgbClr val="FFFFFF"/>
                  </a:solidFill>
                  <a:latin typeface="Carlito"/>
                  <a:cs typeface="Carlito"/>
                </a:rPr>
                <a:t>Balancing</a:t>
              </a:r>
              <a:endParaRPr sz="1400">
                <a:solidFill>
                  <a:prstClr val="black"/>
                </a:solidFill>
                <a:latin typeface="Carlito"/>
                <a:cs typeface="Carlito"/>
              </a:endParaRPr>
            </a:p>
          </p:txBody>
        </p:sp>
        <p:sp>
          <p:nvSpPr>
            <p:cNvPr id="215" name="object 40">
              <a:extLst>
                <a:ext uri="{FF2B5EF4-FFF2-40B4-BE49-F238E27FC236}">
                  <a16:creationId xmlns:a16="http://schemas.microsoft.com/office/drawing/2014/main" id="{B299F884-7F11-4D3D-B103-D5004B12CF8C}"/>
                </a:ext>
              </a:extLst>
            </p:cNvPr>
            <p:cNvSpPr/>
            <p:nvPr/>
          </p:nvSpPr>
          <p:spPr>
            <a:xfrm>
              <a:off x="533400" y="3297935"/>
              <a:ext cx="1175385" cy="597535"/>
            </a:xfrm>
            <a:custGeom>
              <a:avLst/>
              <a:gdLst/>
              <a:ahLst/>
              <a:cxnLst/>
              <a:rect l="l" t="t" r="r" b="b"/>
              <a:pathLst>
                <a:path w="1175385" h="597535">
                  <a:moveTo>
                    <a:pt x="1075436" y="0"/>
                  </a:moveTo>
                  <a:lnTo>
                    <a:pt x="99568" y="0"/>
                  </a:lnTo>
                  <a:lnTo>
                    <a:pt x="60811" y="7824"/>
                  </a:lnTo>
                  <a:lnTo>
                    <a:pt x="29162" y="29162"/>
                  </a:lnTo>
                  <a:lnTo>
                    <a:pt x="7824" y="60811"/>
                  </a:lnTo>
                  <a:lnTo>
                    <a:pt x="0" y="99567"/>
                  </a:lnTo>
                  <a:lnTo>
                    <a:pt x="0" y="497839"/>
                  </a:lnTo>
                  <a:lnTo>
                    <a:pt x="7824" y="536596"/>
                  </a:lnTo>
                  <a:lnTo>
                    <a:pt x="29162" y="568245"/>
                  </a:lnTo>
                  <a:lnTo>
                    <a:pt x="60811" y="589583"/>
                  </a:lnTo>
                  <a:lnTo>
                    <a:pt x="99568" y="597407"/>
                  </a:lnTo>
                  <a:lnTo>
                    <a:pt x="1075436" y="597407"/>
                  </a:lnTo>
                  <a:lnTo>
                    <a:pt x="1114192" y="589583"/>
                  </a:lnTo>
                  <a:lnTo>
                    <a:pt x="1145841" y="568245"/>
                  </a:lnTo>
                  <a:lnTo>
                    <a:pt x="1167179" y="536596"/>
                  </a:lnTo>
                  <a:lnTo>
                    <a:pt x="1175004" y="497839"/>
                  </a:lnTo>
                  <a:lnTo>
                    <a:pt x="1175004" y="99567"/>
                  </a:lnTo>
                  <a:lnTo>
                    <a:pt x="1167179" y="60811"/>
                  </a:lnTo>
                  <a:lnTo>
                    <a:pt x="1145841" y="29162"/>
                  </a:lnTo>
                  <a:lnTo>
                    <a:pt x="1114192" y="7824"/>
                  </a:lnTo>
                  <a:lnTo>
                    <a:pt x="1075436" y="0"/>
                  </a:lnTo>
                  <a:close/>
                </a:path>
              </a:pathLst>
            </a:custGeom>
            <a:solidFill>
              <a:srgbClr val="D5E1F9"/>
            </a:solidFill>
          </p:spPr>
          <p:txBody>
            <a:bodyPr wrap="square" lIns="0" tIns="0" rIns="0" bIns="0" rtlCol="0"/>
            <a:lstStyle/>
            <a:p>
              <a:pPr defTabSz="914400"/>
              <a:endParaRPr>
                <a:solidFill>
                  <a:prstClr val="black"/>
                </a:solidFill>
                <a:latin typeface="Calibri"/>
              </a:endParaRPr>
            </a:p>
          </p:txBody>
        </p:sp>
        <p:sp>
          <p:nvSpPr>
            <p:cNvPr id="216" name="object 41">
              <a:extLst>
                <a:ext uri="{FF2B5EF4-FFF2-40B4-BE49-F238E27FC236}">
                  <a16:creationId xmlns:a16="http://schemas.microsoft.com/office/drawing/2014/main" id="{4457EDD1-5229-410E-9D40-E65BA75FD428}"/>
                </a:ext>
              </a:extLst>
            </p:cNvPr>
            <p:cNvSpPr/>
            <p:nvPr/>
          </p:nvSpPr>
          <p:spPr>
            <a:xfrm>
              <a:off x="533400" y="3297935"/>
              <a:ext cx="1175385" cy="597535"/>
            </a:xfrm>
            <a:custGeom>
              <a:avLst/>
              <a:gdLst/>
              <a:ahLst/>
              <a:cxnLst/>
              <a:rect l="l" t="t" r="r" b="b"/>
              <a:pathLst>
                <a:path w="1175385" h="597535">
                  <a:moveTo>
                    <a:pt x="0" y="99567"/>
                  </a:moveTo>
                  <a:lnTo>
                    <a:pt x="7824" y="60811"/>
                  </a:lnTo>
                  <a:lnTo>
                    <a:pt x="29162" y="29162"/>
                  </a:lnTo>
                  <a:lnTo>
                    <a:pt x="60811" y="7824"/>
                  </a:lnTo>
                  <a:lnTo>
                    <a:pt x="99568" y="0"/>
                  </a:lnTo>
                  <a:lnTo>
                    <a:pt x="1075436" y="0"/>
                  </a:lnTo>
                  <a:lnTo>
                    <a:pt x="1114192" y="7824"/>
                  </a:lnTo>
                  <a:lnTo>
                    <a:pt x="1145841" y="29162"/>
                  </a:lnTo>
                  <a:lnTo>
                    <a:pt x="1167179" y="60811"/>
                  </a:lnTo>
                  <a:lnTo>
                    <a:pt x="1175004" y="99567"/>
                  </a:lnTo>
                  <a:lnTo>
                    <a:pt x="1175004" y="497839"/>
                  </a:lnTo>
                  <a:lnTo>
                    <a:pt x="1167179" y="536596"/>
                  </a:lnTo>
                  <a:lnTo>
                    <a:pt x="1145841" y="568245"/>
                  </a:lnTo>
                  <a:lnTo>
                    <a:pt x="1114192" y="589583"/>
                  </a:lnTo>
                  <a:lnTo>
                    <a:pt x="1075436" y="597407"/>
                  </a:lnTo>
                  <a:lnTo>
                    <a:pt x="99568" y="597407"/>
                  </a:lnTo>
                  <a:lnTo>
                    <a:pt x="60811" y="589583"/>
                  </a:lnTo>
                  <a:lnTo>
                    <a:pt x="29162" y="568245"/>
                  </a:lnTo>
                  <a:lnTo>
                    <a:pt x="7824" y="536596"/>
                  </a:lnTo>
                  <a:lnTo>
                    <a:pt x="0" y="497839"/>
                  </a:lnTo>
                  <a:lnTo>
                    <a:pt x="0" y="99567"/>
                  </a:lnTo>
                  <a:close/>
                </a:path>
              </a:pathLst>
            </a:custGeom>
            <a:ln w="12699">
              <a:solidFill>
                <a:srgbClr val="316CE4"/>
              </a:solidFill>
            </a:ln>
          </p:spPr>
          <p:txBody>
            <a:bodyPr wrap="square" lIns="0" tIns="0" rIns="0" bIns="0" rtlCol="0"/>
            <a:lstStyle/>
            <a:p>
              <a:pPr defTabSz="914400"/>
              <a:endParaRPr>
                <a:solidFill>
                  <a:prstClr val="black"/>
                </a:solidFill>
                <a:latin typeface="Calibri"/>
              </a:endParaRPr>
            </a:p>
          </p:txBody>
        </p:sp>
        <p:sp>
          <p:nvSpPr>
            <p:cNvPr id="217" name="object 42">
              <a:extLst>
                <a:ext uri="{FF2B5EF4-FFF2-40B4-BE49-F238E27FC236}">
                  <a16:creationId xmlns:a16="http://schemas.microsoft.com/office/drawing/2014/main" id="{8619B752-0BC9-49B7-83B3-D6C31F5FA01F}"/>
                </a:ext>
              </a:extLst>
            </p:cNvPr>
            <p:cNvSpPr txBox="1"/>
            <p:nvPr/>
          </p:nvSpPr>
          <p:spPr>
            <a:xfrm>
              <a:off x="764235" y="3397072"/>
              <a:ext cx="712470" cy="392430"/>
            </a:xfrm>
            <a:prstGeom prst="rect">
              <a:avLst/>
            </a:prstGeom>
          </p:spPr>
          <p:txBody>
            <a:bodyPr vert="horz" wrap="square" lIns="0" tIns="12700" rIns="0" bIns="0" rtlCol="0">
              <a:spAutoFit/>
            </a:bodyPr>
            <a:lstStyle/>
            <a:p>
              <a:pPr marL="53340" defTabSz="914400">
                <a:spcBef>
                  <a:spcPts val="100"/>
                </a:spcBef>
              </a:pPr>
              <a:r>
                <a:rPr sz="1200" b="1" dirty="0">
                  <a:solidFill>
                    <a:srgbClr val="404040"/>
                  </a:solidFill>
                  <a:cs typeface="Arial"/>
                </a:rPr>
                <a:t>External</a:t>
              </a:r>
              <a:endParaRPr sz="1200" dirty="0">
                <a:solidFill>
                  <a:prstClr val="black"/>
                </a:solidFill>
                <a:cs typeface="Arial"/>
              </a:endParaRPr>
            </a:p>
            <a:p>
              <a:pPr marL="12700" defTabSz="914400">
                <a:spcBef>
                  <a:spcPts val="5"/>
                </a:spcBef>
              </a:pPr>
              <a:r>
                <a:rPr sz="1200" b="1" spc="-5" dirty="0">
                  <a:solidFill>
                    <a:srgbClr val="404040"/>
                  </a:solidFill>
                  <a:cs typeface="Arial"/>
                </a:rPr>
                <a:t>Requests</a:t>
              </a:r>
              <a:endParaRPr sz="1200" dirty="0">
                <a:solidFill>
                  <a:prstClr val="black"/>
                </a:solidFill>
                <a:cs typeface="Arial"/>
              </a:endParaRPr>
            </a:p>
          </p:txBody>
        </p:sp>
        <p:sp>
          <p:nvSpPr>
            <p:cNvPr id="218" name="object 44">
              <a:extLst>
                <a:ext uri="{FF2B5EF4-FFF2-40B4-BE49-F238E27FC236}">
                  <a16:creationId xmlns:a16="http://schemas.microsoft.com/office/drawing/2014/main" id="{290FAD41-28D7-4D21-A8C9-8A7C7103BA77}"/>
                </a:ext>
              </a:extLst>
            </p:cNvPr>
            <p:cNvSpPr/>
            <p:nvPr/>
          </p:nvSpPr>
          <p:spPr>
            <a:xfrm>
              <a:off x="1743455" y="3558540"/>
              <a:ext cx="666115" cy="76200"/>
            </a:xfrm>
            <a:custGeom>
              <a:avLst/>
              <a:gdLst/>
              <a:ahLst/>
              <a:cxnLst/>
              <a:rect l="l" t="t" r="r" b="b"/>
              <a:pathLst>
                <a:path w="666114" h="76200">
                  <a:moveTo>
                    <a:pt x="76200" y="0"/>
                  </a:moveTo>
                  <a:lnTo>
                    <a:pt x="0" y="38100"/>
                  </a:lnTo>
                  <a:lnTo>
                    <a:pt x="76200" y="76200"/>
                  </a:lnTo>
                  <a:lnTo>
                    <a:pt x="76200" y="44450"/>
                  </a:lnTo>
                  <a:lnTo>
                    <a:pt x="63500" y="44450"/>
                  </a:lnTo>
                  <a:lnTo>
                    <a:pt x="63500" y="31750"/>
                  </a:lnTo>
                  <a:lnTo>
                    <a:pt x="76200" y="31750"/>
                  </a:lnTo>
                  <a:lnTo>
                    <a:pt x="76200" y="0"/>
                  </a:lnTo>
                  <a:close/>
                </a:path>
                <a:path w="666114" h="76200">
                  <a:moveTo>
                    <a:pt x="589914" y="0"/>
                  </a:moveTo>
                  <a:lnTo>
                    <a:pt x="589914" y="76200"/>
                  </a:lnTo>
                  <a:lnTo>
                    <a:pt x="653414" y="44450"/>
                  </a:lnTo>
                  <a:lnTo>
                    <a:pt x="602614" y="44450"/>
                  </a:lnTo>
                  <a:lnTo>
                    <a:pt x="602614" y="31750"/>
                  </a:lnTo>
                  <a:lnTo>
                    <a:pt x="653414" y="31750"/>
                  </a:lnTo>
                  <a:lnTo>
                    <a:pt x="589914" y="0"/>
                  </a:lnTo>
                  <a:close/>
                </a:path>
                <a:path w="666114" h="76200">
                  <a:moveTo>
                    <a:pt x="76200" y="31750"/>
                  </a:moveTo>
                  <a:lnTo>
                    <a:pt x="63500" y="31750"/>
                  </a:lnTo>
                  <a:lnTo>
                    <a:pt x="63500" y="44450"/>
                  </a:lnTo>
                  <a:lnTo>
                    <a:pt x="76200" y="44450"/>
                  </a:lnTo>
                  <a:lnTo>
                    <a:pt x="76200" y="31750"/>
                  </a:lnTo>
                  <a:close/>
                </a:path>
                <a:path w="666114" h="76200">
                  <a:moveTo>
                    <a:pt x="589914" y="31750"/>
                  </a:moveTo>
                  <a:lnTo>
                    <a:pt x="76200" y="31750"/>
                  </a:lnTo>
                  <a:lnTo>
                    <a:pt x="76200" y="44450"/>
                  </a:lnTo>
                  <a:lnTo>
                    <a:pt x="589914" y="44450"/>
                  </a:lnTo>
                  <a:lnTo>
                    <a:pt x="589914" y="31750"/>
                  </a:lnTo>
                  <a:close/>
                </a:path>
                <a:path w="666114" h="76200">
                  <a:moveTo>
                    <a:pt x="653414" y="31750"/>
                  </a:moveTo>
                  <a:lnTo>
                    <a:pt x="602614" y="31750"/>
                  </a:lnTo>
                  <a:lnTo>
                    <a:pt x="602614" y="44450"/>
                  </a:lnTo>
                  <a:lnTo>
                    <a:pt x="653414" y="44450"/>
                  </a:lnTo>
                  <a:lnTo>
                    <a:pt x="666114" y="38100"/>
                  </a:lnTo>
                  <a:lnTo>
                    <a:pt x="653414" y="31750"/>
                  </a:lnTo>
                  <a:close/>
                </a:path>
              </a:pathLst>
            </a:custGeom>
            <a:solidFill>
              <a:srgbClr val="A6A6A6"/>
            </a:solidFill>
          </p:spPr>
          <p:txBody>
            <a:bodyPr wrap="square" lIns="0" tIns="0" rIns="0" bIns="0" rtlCol="0"/>
            <a:lstStyle/>
            <a:p>
              <a:pPr defTabSz="914400"/>
              <a:endParaRPr>
                <a:solidFill>
                  <a:prstClr val="black"/>
                </a:solidFill>
                <a:latin typeface="Calibri"/>
              </a:endParaRPr>
            </a:p>
          </p:txBody>
        </p:sp>
        <p:sp>
          <p:nvSpPr>
            <p:cNvPr id="219" name="object 45">
              <a:extLst>
                <a:ext uri="{FF2B5EF4-FFF2-40B4-BE49-F238E27FC236}">
                  <a16:creationId xmlns:a16="http://schemas.microsoft.com/office/drawing/2014/main" id="{84B3F59C-B036-48E1-898A-7EAD9AE04D25}"/>
                </a:ext>
              </a:extLst>
            </p:cNvPr>
            <p:cNvSpPr/>
            <p:nvPr/>
          </p:nvSpPr>
          <p:spPr>
            <a:xfrm>
              <a:off x="5736335" y="3128772"/>
              <a:ext cx="2463165" cy="1021080"/>
            </a:xfrm>
            <a:custGeom>
              <a:avLst/>
              <a:gdLst/>
              <a:ahLst/>
              <a:cxnLst/>
              <a:rect l="l" t="t" r="r" b="b"/>
              <a:pathLst>
                <a:path w="2463165" h="1021079">
                  <a:moveTo>
                    <a:pt x="2416556" y="0"/>
                  </a:moveTo>
                  <a:lnTo>
                    <a:pt x="46227" y="0"/>
                  </a:lnTo>
                  <a:lnTo>
                    <a:pt x="28235" y="3633"/>
                  </a:lnTo>
                  <a:lnTo>
                    <a:pt x="13541" y="13541"/>
                  </a:lnTo>
                  <a:lnTo>
                    <a:pt x="3633" y="28235"/>
                  </a:lnTo>
                  <a:lnTo>
                    <a:pt x="0" y="46227"/>
                  </a:lnTo>
                  <a:lnTo>
                    <a:pt x="0" y="974851"/>
                  </a:lnTo>
                  <a:lnTo>
                    <a:pt x="3633" y="992844"/>
                  </a:lnTo>
                  <a:lnTo>
                    <a:pt x="13541" y="1007538"/>
                  </a:lnTo>
                  <a:lnTo>
                    <a:pt x="28235" y="1017446"/>
                  </a:lnTo>
                  <a:lnTo>
                    <a:pt x="46227" y="1021079"/>
                  </a:lnTo>
                  <a:lnTo>
                    <a:pt x="2416556" y="1021079"/>
                  </a:lnTo>
                  <a:lnTo>
                    <a:pt x="2434548" y="1017446"/>
                  </a:lnTo>
                  <a:lnTo>
                    <a:pt x="2449242" y="1007538"/>
                  </a:lnTo>
                  <a:lnTo>
                    <a:pt x="2459150" y="992844"/>
                  </a:lnTo>
                  <a:lnTo>
                    <a:pt x="2462784" y="974851"/>
                  </a:lnTo>
                  <a:lnTo>
                    <a:pt x="2462784" y="46227"/>
                  </a:lnTo>
                  <a:lnTo>
                    <a:pt x="2459150" y="28235"/>
                  </a:lnTo>
                  <a:lnTo>
                    <a:pt x="2449242" y="13541"/>
                  </a:lnTo>
                  <a:lnTo>
                    <a:pt x="2434548" y="3633"/>
                  </a:lnTo>
                  <a:lnTo>
                    <a:pt x="2416556" y="0"/>
                  </a:lnTo>
                  <a:close/>
                </a:path>
              </a:pathLst>
            </a:custGeom>
            <a:solidFill>
              <a:srgbClr val="0F337B"/>
            </a:solidFill>
          </p:spPr>
          <p:txBody>
            <a:bodyPr wrap="square" lIns="0" tIns="0" rIns="0" bIns="0" rtlCol="0"/>
            <a:lstStyle/>
            <a:p>
              <a:pPr defTabSz="914400"/>
              <a:endParaRPr>
                <a:solidFill>
                  <a:prstClr val="black"/>
                </a:solidFill>
                <a:latin typeface="Calibri"/>
              </a:endParaRPr>
            </a:p>
          </p:txBody>
        </p:sp>
        <p:sp>
          <p:nvSpPr>
            <p:cNvPr id="220" name="object 46">
              <a:extLst>
                <a:ext uri="{FF2B5EF4-FFF2-40B4-BE49-F238E27FC236}">
                  <a16:creationId xmlns:a16="http://schemas.microsoft.com/office/drawing/2014/main" id="{E162E955-B098-47E4-A98B-5C33F6584D91}"/>
                </a:ext>
              </a:extLst>
            </p:cNvPr>
            <p:cNvSpPr/>
            <p:nvPr/>
          </p:nvSpPr>
          <p:spPr>
            <a:xfrm>
              <a:off x="5809488" y="3198876"/>
              <a:ext cx="1399540" cy="273050"/>
            </a:xfrm>
            <a:custGeom>
              <a:avLst/>
              <a:gdLst/>
              <a:ahLst/>
              <a:cxnLst/>
              <a:rect l="l" t="t" r="r" b="b"/>
              <a:pathLst>
                <a:path w="1399540" h="273050">
                  <a:moveTo>
                    <a:pt x="1399032" y="0"/>
                  </a:moveTo>
                  <a:lnTo>
                    <a:pt x="0" y="0"/>
                  </a:lnTo>
                  <a:lnTo>
                    <a:pt x="0" y="272796"/>
                  </a:lnTo>
                  <a:lnTo>
                    <a:pt x="1399032" y="272796"/>
                  </a:lnTo>
                  <a:lnTo>
                    <a:pt x="1399032"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21" name="object 47">
              <a:extLst>
                <a:ext uri="{FF2B5EF4-FFF2-40B4-BE49-F238E27FC236}">
                  <a16:creationId xmlns:a16="http://schemas.microsoft.com/office/drawing/2014/main" id="{A40029BC-2026-48F2-8967-345CF313BAB5}"/>
                </a:ext>
              </a:extLst>
            </p:cNvPr>
            <p:cNvSpPr/>
            <p:nvPr/>
          </p:nvSpPr>
          <p:spPr>
            <a:xfrm>
              <a:off x="6166103" y="3192780"/>
              <a:ext cx="697229" cy="345186"/>
            </a:xfrm>
            <a:prstGeom prst="rect">
              <a:avLst/>
            </a:prstGeom>
            <a:blipFill>
              <a:blip r:embed="rId10" cstate="print"/>
              <a:stretch>
                <a:fillRect/>
              </a:stretch>
            </a:blipFill>
          </p:spPr>
          <p:txBody>
            <a:bodyPr wrap="square" lIns="0" tIns="0" rIns="0" bIns="0" rtlCol="0"/>
            <a:lstStyle/>
            <a:p>
              <a:pPr defTabSz="914400"/>
              <a:endParaRPr>
                <a:solidFill>
                  <a:prstClr val="black"/>
                </a:solidFill>
                <a:latin typeface="Calibri"/>
              </a:endParaRPr>
            </a:p>
          </p:txBody>
        </p:sp>
        <p:sp>
          <p:nvSpPr>
            <p:cNvPr id="222" name="object 48">
              <a:extLst>
                <a:ext uri="{FF2B5EF4-FFF2-40B4-BE49-F238E27FC236}">
                  <a16:creationId xmlns:a16="http://schemas.microsoft.com/office/drawing/2014/main" id="{C8B711EC-F762-42FB-A25C-E68EC44D87F1}"/>
                </a:ext>
              </a:extLst>
            </p:cNvPr>
            <p:cNvSpPr txBox="1"/>
            <p:nvPr/>
          </p:nvSpPr>
          <p:spPr>
            <a:xfrm>
              <a:off x="6200902" y="2646933"/>
              <a:ext cx="1534795" cy="330835"/>
            </a:xfrm>
            <a:prstGeom prst="rect">
              <a:avLst/>
            </a:prstGeom>
          </p:spPr>
          <p:txBody>
            <a:bodyPr vert="horz" wrap="square" lIns="0" tIns="13335" rIns="0" bIns="0" rtlCol="0">
              <a:spAutoFit/>
            </a:bodyPr>
            <a:lstStyle/>
            <a:p>
              <a:pPr marL="12700" defTabSz="914400">
                <a:spcBef>
                  <a:spcPts val="105"/>
                </a:spcBef>
              </a:pPr>
              <a:r>
                <a:rPr sz="2000" b="1" spc="-25" dirty="0">
                  <a:solidFill>
                    <a:srgbClr val="316CE4"/>
                  </a:solidFill>
                  <a:latin typeface="Carlito"/>
                  <a:cs typeface="Carlito"/>
                </a:rPr>
                <a:t>Worker</a:t>
              </a:r>
              <a:r>
                <a:rPr sz="2000" b="1" spc="-70" dirty="0">
                  <a:solidFill>
                    <a:srgbClr val="316CE4"/>
                  </a:solidFill>
                  <a:latin typeface="Carlito"/>
                  <a:cs typeface="Carlito"/>
                </a:rPr>
                <a:t> </a:t>
              </a:r>
              <a:r>
                <a:rPr sz="2000" b="1" dirty="0">
                  <a:solidFill>
                    <a:srgbClr val="316CE4"/>
                  </a:solidFill>
                  <a:latin typeface="Carlito"/>
                  <a:cs typeface="Carlito"/>
                </a:rPr>
                <a:t>Nodes</a:t>
              </a:r>
              <a:endParaRPr sz="2000">
                <a:solidFill>
                  <a:prstClr val="black"/>
                </a:solidFill>
                <a:latin typeface="Carlito"/>
                <a:cs typeface="Carlito"/>
              </a:endParaRPr>
            </a:p>
          </p:txBody>
        </p:sp>
        <p:sp>
          <p:nvSpPr>
            <p:cNvPr id="223" name="object 49">
              <a:extLst>
                <a:ext uri="{FF2B5EF4-FFF2-40B4-BE49-F238E27FC236}">
                  <a16:creationId xmlns:a16="http://schemas.microsoft.com/office/drawing/2014/main" id="{842A1654-5003-4C94-9135-3EFD914BEC03}"/>
                </a:ext>
              </a:extLst>
            </p:cNvPr>
            <p:cNvSpPr txBox="1"/>
            <p:nvPr/>
          </p:nvSpPr>
          <p:spPr>
            <a:xfrm>
              <a:off x="6251828" y="3222752"/>
              <a:ext cx="513715" cy="208279"/>
            </a:xfrm>
            <a:prstGeom prst="rect">
              <a:avLst/>
            </a:prstGeom>
          </p:spPr>
          <p:txBody>
            <a:bodyPr vert="horz" wrap="square" lIns="0" tIns="12700" rIns="0" bIns="0" rtlCol="0">
              <a:spAutoFit/>
            </a:bodyPr>
            <a:lstStyle/>
            <a:p>
              <a:pPr marL="12700" defTabSz="914400">
                <a:spcBef>
                  <a:spcPts val="100"/>
                </a:spcBef>
              </a:pPr>
              <a:r>
                <a:rPr sz="1200" b="1" spc="-10" dirty="0">
                  <a:solidFill>
                    <a:srgbClr val="FFFFFF"/>
                  </a:solidFill>
                  <a:latin typeface="Carlito"/>
                  <a:cs typeface="Carlito"/>
                </a:rPr>
                <a:t>K</a:t>
              </a:r>
              <a:r>
                <a:rPr sz="1200" b="1" dirty="0">
                  <a:solidFill>
                    <a:srgbClr val="FFFFFF"/>
                  </a:solidFill>
                  <a:latin typeface="Carlito"/>
                  <a:cs typeface="Carlito"/>
                </a:rPr>
                <a:t>ub</a:t>
              </a:r>
              <a:r>
                <a:rPr sz="1200" b="1" spc="-5" dirty="0">
                  <a:solidFill>
                    <a:srgbClr val="FFFFFF"/>
                  </a:solidFill>
                  <a:latin typeface="Carlito"/>
                  <a:cs typeface="Carlito"/>
                </a:rPr>
                <a:t>e</a:t>
              </a:r>
              <a:r>
                <a:rPr sz="1200" b="1" dirty="0">
                  <a:solidFill>
                    <a:srgbClr val="FFFFFF"/>
                  </a:solidFill>
                  <a:latin typeface="Carlito"/>
                  <a:cs typeface="Carlito"/>
                </a:rPr>
                <a:t>l</a:t>
              </a:r>
              <a:r>
                <a:rPr sz="1200" b="1" spc="-20" dirty="0">
                  <a:solidFill>
                    <a:srgbClr val="FFFFFF"/>
                  </a:solidFill>
                  <a:latin typeface="Carlito"/>
                  <a:cs typeface="Carlito"/>
                </a:rPr>
                <a:t>e</a:t>
              </a:r>
              <a:r>
                <a:rPr sz="1200" b="1" dirty="0">
                  <a:solidFill>
                    <a:srgbClr val="FFFFFF"/>
                  </a:solidFill>
                  <a:latin typeface="Carlito"/>
                  <a:cs typeface="Carlito"/>
                </a:rPr>
                <a:t>t</a:t>
              </a:r>
              <a:endParaRPr sz="1200" dirty="0">
                <a:solidFill>
                  <a:prstClr val="black"/>
                </a:solidFill>
                <a:latin typeface="Carlito"/>
                <a:cs typeface="Carlito"/>
              </a:endParaRPr>
            </a:p>
          </p:txBody>
        </p:sp>
        <p:sp>
          <p:nvSpPr>
            <p:cNvPr id="224" name="object 51">
              <a:extLst>
                <a:ext uri="{FF2B5EF4-FFF2-40B4-BE49-F238E27FC236}">
                  <a16:creationId xmlns:a16="http://schemas.microsoft.com/office/drawing/2014/main" id="{7C996F05-04C3-44EE-BA96-50A3420835F3}"/>
                </a:ext>
              </a:extLst>
            </p:cNvPr>
            <p:cNvSpPr/>
            <p:nvPr/>
          </p:nvSpPr>
          <p:spPr>
            <a:xfrm>
              <a:off x="7242048" y="3198876"/>
              <a:ext cx="274320" cy="882650"/>
            </a:xfrm>
            <a:custGeom>
              <a:avLst/>
              <a:gdLst/>
              <a:ahLst/>
              <a:cxnLst/>
              <a:rect l="l" t="t" r="r" b="b"/>
              <a:pathLst>
                <a:path w="274320" h="882650">
                  <a:moveTo>
                    <a:pt x="274320" y="0"/>
                  </a:moveTo>
                  <a:lnTo>
                    <a:pt x="0" y="0"/>
                  </a:lnTo>
                  <a:lnTo>
                    <a:pt x="0" y="882396"/>
                  </a:lnTo>
                  <a:lnTo>
                    <a:pt x="274320" y="882396"/>
                  </a:lnTo>
                  <a:lnTo>
                    <a:pt x="274320"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25" name="object 52">
              <a:extLst>
                <a:ext uri="{FF2B5EF4-FFF2-40B4-BE49-F238E27FC236}">
                  <a16:creationId xmlns:a16="http://schemas.microsoft.com/office/drawing/2014/main" id="{A2B1FCBD-6D36-42A7-95ED-B74A924504CE}"/>
                </a:ext>
              </a:extLst>
            </p:cNvPr>
            <p:cNvSpPr/>
            <p:nvPr/>
          </p:nvSpPr>
          <p:spPr>
            <a:xfrm>
              <a:off x="7237476" y="3407676"/>
              <a:ext cx="345185" cy="447281"/>
            </a:xfrm>
            <a:prstGeom prst="rect">
              <a:avLst/>
            </a:prstGeom>
            <a:blipFill>
              <a:blip r:embed="rId11" cstate="print"/>
              <a:stretch>
                <a:fillRect/>
              </a:stretch>
            </a:blipFill>
          </p:spPr>
          <p:txBody>
            <a:bodyPr wrap="square" lIns="0" tIns="0" rIns="0" bIns="0" rtlCol="0"/>
            <a:lstStyle/>
            <a:p>
              <a:pPr defTabSz="914400"/>
              <a:endParaRPr>
                <a:solidFill>
                  <a:prstClr val="black"/>
                </a:solidFill>
                <a:latin typeface="Calibri"/>
              </a:endParaRPr>
            </a:p>
          </p:txBody>
        </p:sp>
        <p:sp>
          <p:nvSpPr>
            <p:cNvPr id="226" name="object 53">
              <a:extLst>
                <a:ext uri="{FF2B5EF4-FFF2-40B4-BE49-F238E27FC236}">
                  <a16:creationId xmlns:a16="http://schemas.microsoft.com/office/drawing/2014/main" id="{EE441215-198A-482C-9E40-70E288E7D079}"/>
                </a:ext>
              </a:extLst>
            </p:cNvPr>
            <p:cNvSpPr txBox="1"/>
            <p:nvPr/>
          </p:nvSpPr>
          <p:spPr>
            <a:xfrm>
              <a:off x="7305293" y="3509677"/>
              <a:ext cx="177800" cy="264160"/>
            </a:xfrm>
            <a:prstGeom prst="rect">
              <a:avLst/>
            </a:prstGeom>
          </p:spPr>
          <p:txBody>
            <a:bodyPr vert="vert270" wrap="square" lIns="0" tIns="0" rIns="0" bIns="0" rtlCol="0">
              <a:spAutoFit/>
            </a:bodyPr>
            <a:lstStyle/>
            <a:p>
              <a:pPr marL="12700" defTabSz="914400">
                <a:lnSpc>
                  <a:spcPts val="1240"/>
                </a:lnSpc>
              </a:pPr>
              <a:r>
                <a:rPr sz="1200" b="1" spc="-5" dirty="0">
                  <a:solidFill>
                    <a:srgbClr val="FFFFFF"/>
                  </a:solidFill>
                  <a:latin typeface="Carlito"/>
                  <a:cs typeface="Carlito"/>
                </a:rPr>
                <a:t>a</a:t>
              </a:r>
              <a:r>
                <a:rPr sz="1200" b="1" dirty="0">
                  <a:solidFill>
                    <a:srgbClr val="FFFFFF"/>
                  </a:solidFill>
                  <a:latin typeface="Carlito"/>
                  <a:cs typeface="Carlito"/>
                </a:rPr>
                <a:t>pp</a:t>
              </a:r>
              <a:endParaRPr sz="1200" dirty="0">
                <a:solidFill>
                  <a:prstClr val="black"/>
                </a:solidFill>
                <a:latin typeface="Carlito"/>
                <a:cs typeface="Carlito"/>
              </a:endParaRPr>
            </a:p>
          </p:txBody>
        </p:sp>
        <p:sp>
          <p:nvSpPr>
            <p:cNvPr id="227" name="object 55">
              <a:extLst>
                <a:ext uri="{FF2B5EF4-FFF2-40B4-BE49-F238E27FC236}">
                  <a16:creationId xmlns:a16="http://schemas.microsoft.com/office/drawing/2014/main" id="{77379203-7B6D-4A2F-B00F-AFA54911BC50}"/>
                </a:ext>
              </a:extLst>
            </p:cNvPr>
            <p:cNvSpPr/>
            <p:nvPr/>
          </p:nvSpPr>
          <p:spPr>
            <a:xfrm>
              <a:off x="7546848" y="3198876"/>
              <a:ext cx="274320" cy="882650"/>
            </a:xfrm>
            <a:custGeom>
              <a:avLst/>
              <a:gdLst/>
              <a:ahLst/>
              <a:cxnLst/>
              <a:rect l="l" t="t" r="r" b="b"/>
              <a:pathLst>
                <a:path w="274320" h="882650">
                  <a:moveTo>
                    <a:pt x="274320" y="0"/>
                  </a:moveTo>
                  <a:lnTo>
                    <a:pt x="0" y="0"/>
                  </a:lnTo>
                  <a:lnTo>
                    <a:pt x="0" y="882396"/>
                  </a:lnTo>
                  <a:lnTo>
                    <a:pt x="274320" y="882396"/>
                  </a:lnTo>
                  <a:lnTo>
                    <a:pt x="274320"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28" name="object 56">
              <a:extLst>
                <a:ext uri="{FF2B5EF4-FFF2-40B4-BE49-F238E27FC236}">
                  <a16:creationId xmlns:a16="http://schemas.microsoft.com/office/drawing/2014/main" id="{D90D1EC2-7262-4E28-B247-A0BA2C1FBE8E}"/>
                </a:ext>
              </a:extLst>
            </p:cNvPr>
            <p:cNvSpPr/>
            <p:nvPr/>
          </p:nvSpPr>
          <p:spPr>
            <a:xfrm>
              <a:off x="7542276" y="3299460"/>
              <a:ext cx="345185" cy="662177"/>
            </a:xfrm>
            <a:prstGeom prst="rect">
              <a:avLst/>
            </a:prstGeom>
            <a:blipFill>
              <a:blip r:embed="rId12" cstate="print"/>
              <a:stretch>
                <a:fillRect/>
              </a:stretch>
            </a:blipFill>
          </p:spPr>
          <p:txBody>
            <a:bodyPr wrap="square" lIns="0" tIns="0" rIns="0" bIns="0" rtlCol="0"/>
            <a:lstStyle/>
            <a:p>
              <a:pPr defTabSz="914400"/>
              <a:endParaRPr>
                <a:solidFill>
                  <a:prstClr val="black"/>
                </a:solidFill>
                <a:latin typeface="Calibri"/>
              </a:endParaRPr>
            </a:p>
          </p:txBody>
        </p:sp>
        <p:sp>
          <p:nvSpPr>
            <p:cNvPr id="229" name="object 57">
              <a:extLst>
                <a:ext uri="{FF2B5EF4-FFF2-40B4-BE49-F238E27FC236}">
                  <a16:creationId xmlns:a16="http://schemas.microsoft.com/office/drawing/2014/main" id="{EE32D58D-4360-4C63-A765-6660586F57A9}"/>
                </a:ext>
              </a:extLst>
            </p:cNvPr>
            <p:cNvSpPr txBox="1"/>
            <p:nvPr/>
          </p:nvSpPr>
          <p:spPr>
            <a:xfrm>
              <a:off x="7610093" y="3400762"/>
              <a:ext cx="177800" cy="480059"/>
            </a:xfrm>
            <a:prstGeom prst="rect">
              <a:avLst/>
            </a:prstGeom>
          </p:spPr>
          <p:txBody>
            <a:bodyPr vert="vert270" wrap="square" lIns="0" tIns="0" rIns="0" bIns="0" rtlCol="0">
              <a:spAutoFit/>
            </a:bodyPr>
            <a:lstStyle/>
            <a:p>
              <a:pPr marL="12700" defTabSz="914400">
                <a:lnSpc>
                  <a:spcPts val="1240"/>
                </a:lnSpc>
              </a:pPr>
              <a:r>
                <a:rPr sz="1200" b="1" spc="-5" dirty="0">
                  <a:solidFill>
                    <a:srgbClr val="FFFFFF"/>
                  </a:solidFill>
                  <a:latin typeface="Carlito"/>
                  <a:cs typeface="Carlito"/>
                </a:rPr>
                <a:t>Service</a:t>
              </a:r>
              <a:endParaRPr sz="1200">
                <a:solidFill>
                  <a:prstClr val="black"/>
                </a:solidFill>
                <a:latin typeface="Carlito"/>
                <a:cs typeface="Carlito"/>
              </a:endParaRPr>
            </a:p>
          </p:txBody>
        </p:sp>
        <p:sp>
          <p:nvSpPr>
            <p:cNvPr id="230" name="object 59">
              <a:extLst>
                <a:ext uri="{FF2B5EF4-FFF2-40B4-BE49-F238E27FC236}">
                  <a16:creationId xmlns:a16="http://schemas.microsoft.com/office/drawing/2014/main" id="{957054E5-26CE-43FE-B4C8-544129B7BD97}"/>
                </a:ext>
              </a:extLst>
            </p:cNvPr>
            <p:cNvSpPr/>
            <p:nvPr/>
          </p:nvSpPr>
          <p:spPr>
            <a:xfrm>
              <a:off x="7851648" y="3198876"/>
              <a:ext cx="274320" cy="882650"/>
            </a:xfrm>
            <a:custGeom>
              <a:avLst/>
              <a:gdLst/>
              <a:ahLst/>
              <a:cxnLst/>
              <a:rect l="l" t="t" r="r" b="b"/>
              <a:pathLst>
                <a:path w="274320" h="882650">
                  <a:moveTo>
                    <a:pt x="274320" y="0"/>
                  </a:moveTo>
                  <a:lnTo>
                    <a:pt x="0" y="0"/>
                  </a:lnTo>
                  <a:lnTo>
                    <a:pt x="0" y="882396"/>
                  </a:lnTo>
                  <a:lnTo>
                    <a:pt x="274320" y="882396"/>
                  </a:lnTo>
                  <a:lnTo>
                    <a:pt x="274320"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31" name="object 60">
              <a:extLst>
                <a:ext uri="{FF2B5EF4-FFF2-40B4-BE49-F238E27FC236}">
                  <a16:creationId xmlns:a16="http://schemas.microsoft.com/office/drawing/2014/main" id="{DFA6A29D-3C7C-4E6D-ABB9-255E57B2C5D9}"/>
                </a:ext>
              </a:extLst>
            </p:cNvPr>
            <p:cNvSpPr/>
            <p:nvPr/>
          </p:nvSpPr>
          <p:spPr>
            <a:xfrm>
              <a:off x="7847076" y="3407676"/>
              <a:ext cx="345185" cy="447281"/>
            </a:xfrm>
            <a:prstGeom prst="rect">
              <a:avLst/>
            </a:prstGeom>
            <a:blipFill>
              <a:blip r:embed="rId13" cstate="print"/>
              <a:stretch>
                <a:fillRect/>
              </a:stretch>
            </a:blipFill>
          </p:spPr>
          <p:txBody>
            <a:bodyPr wrap="square" lIns="0" tIns="0" rIns="0" bIns="0" rtlCol="0"/>
            <a:lstStyle/>
            <a:p>
              <a:pPr defTabSz="914400"/>
              <a:endParaRPr>
                <a:solidFill>
                  <a:prstClr val="black"/>
                </a:solidFill>
                <a:latin typeface="Calibri"/>
              </a:endParaRPr>
            </a:p>
          </p:txBody>
        </p:sp>
        <p:sp>
          <p:nvSpPr>
            <p:cNvPr id="232" name="object 61">
              <a:extLst>
                <a:ext uri="{FF2B5EF4-FFF2-40B4-BE49-F238E27FC236}">
                  <a16:creationId xmlns:a16="http://schemas.microsoft.com/office/drawing/2014/main" id="{D01F5F2A-7F15-46DF-A012-70D794B1D290}"/>
                </a:ext>
              </a:extLst>
            </p:cNvPr>
            <p:cNvSpPr txBox="1"/>
            <p:nvPr/>
          </p:nvSpPr>
          <p:spPr>
            <a:xfrm>
              <a:off x="7915147" y="3509677"/>
              <a:ext cx="177800" cy="264160"/>
            </a:xfrm>
            <a:prstGeom prst="rect">
              <a:avLst/>
            </a:prstGeom>
          </p:spPr>
          <p:txBody>
            <a:bodyPr vert="vert270" wrap="square" lIns="0" tIns="0" rIns="0" bIns="0" rtlCol="0">
              <a:spAutoFit/>
            </a:bodyPr>
            <a:lstStyle/>
            <a:p>
              <a:pPr marL="12700" defTabSz="914400">
                <a:lnSpc>
                  <a:spcPts val="1240"/>
                </a:lnSpc>
              </a:pPr>
              <a:r>
                <a:rPr sz="1200" b="1" spc="-5" dirty="0">
                  <a:solidFill>
                    <a:srgbClr val="FFFFFF"/>
                  </a:solidFill>
                  <a:latin typeface="Carlito"/>
                  <a:cs typeface="Carlito"/>
                </a:rPr>
                <a:t>a</a:t>
              </a:r>
              <a:r>
                <a:rPr sz="1200" b="1" dirty="0">
                  <a:solidFill>
                    <a:srgbClr val="FFFFFF"/>
                  </a:solidFill>
                  <a:latin typeface="Carlito"/>
                  <a:cs typeface="Carlito"/>
                </a:rPr>
                <a:t>pp</a:t>
              </a:r>
              <a:endParaRPr sz="1200">
                <a:solidFill>
                  <a:prstClr val="black"/>
                </a:solidFill>
                <a:latin typeface="Carlito"/>
                <a:cs typeface="Carlito"/>
              </a:endParaRPr>
            </a:p>
          </p:txBody>
        </p:sp>
        <p:sp>
          <p:nvSpPr>
            <p:cNvPr id="233" name="object 63">
              <a:extLst>
                <a:ext uri="{FF2B5EF4-FFF2-40B4-BE49-F238E27FC236}">
                  <a16:creationId xmlns:a16="http://schemas.microsoft.com/office/drawing/2014/main" id="{9AC576EA-DB58-45D2-8D49-3D06F5BEEDDE}"/>
                </a:ext>
              </a:extLst>
            </p:cNvPr>
            <p:cNvSpPr/>
            <p:nvPr/>
          </p:nvSpPr>
          <p:spPr>
            <a:xfrm>
              <a:off x="5736335" y="4200144"/>
              <a:ext cx="2463165" cy="1021080"/>
            </a:xfrm>
            <a:custGeom>
              <a:avLst/>
              <a:gdLst/>
              <a:ahLst/>
              <a:cxnLst/>
              <a:rect l="l" t="t" r="r" b="b"/>
              <a:pathLst>
                <a:path w="2463165" h="1021079">
                  <a:moveTo>
                    <a:pt x="2416556" y="0"/>
                  </a:moveTo>
                  <a:lnTo>
                    <a:pt x="46227" y="0"/>
                  </a:lnTo>
                  <a:lnTo>
                    <a:pt x="28235" y="3633"/>
                  </a:lnTo>
                  <a:lnTo>
                    <a:pt x="13541" y="13541"/>
                  </a:lnTo>
                  <a:lnTo>
                    <a:pt x="3633" y="28235"/>
                  </a:lnTo>
                  <a:lnTo>
                    <a:pt x="0" y="46227"/>
                  </a:lnTo>
                  <a:lnTo>
                    <a:pt x="0" y="974851"/>
                  </a:lnTo>
                  <a:lnTo>
                    <a:pt x="3633" y="992844"/>
                  </a:lnTo>
                  <a:lnTo>
                    <a:pt x="13541" y="1007538"/>
                  </a:lnTo>
                  <a:lnTo>
                    <a:pt x="28235" y="1017446"/>
                  </a:lnTo>
                  <a:lnTo>
                    <a:pt x="46227" y="1021079"/>
                  </a:lnTo>
                  <a:lnTo>
                    <a:pt x="2416556" y="1021079"/>
                  </a:lnTo>
                  <a:lnTo>
                    <a:pt x="2434548" y="1017446"/>
                  </a:lnTo>
                  <a:lnTo>
                    <a:pt x="2449242" y="1007538"/>
                  </a:lnTo>
                  <a:lnTo>
                    <a:pt x="2459150" y="992844"/>
                  </a:lnTo>
                  <a:lnTo>
                    <a:pt x="2462784" y="974851"/>
                  </a:lnTo>
                  <a:lnTo>
                    <a:pt x="2462784" y="46227"/>
                  </a:lnTo>
                  <a:lnTo>
                    <a:pt x="2459150" y="28235"/>
                  </a:lnTo>
                  <a:lnTo>
                    <a:pt x="2449242" y="13541"/>
                  </a:lnTo>
                  <a:lnTo>
                    <a:pt x="2434548" y="3633"/>
                  </a:lnTo>
                  <a:lnTo>
                    <a:pt x="2416556" y="0"/>
                  </a:lnTo>
                  <a:close/>
                </a:path>
              </a:pathLst>
            </a:custGeom>
            <a:solidFill>
              <a:srgbClr val="0F337B"/>
            </a:solidFill>
          </p:spPr>
          <p:txBody>
            <a:bodyPr wrap="square" lIns="0" tIns="0" rIns="0" bIns="0" rtlCol="0"/>
            <a:lstStyle/>
            <a:p>
              <a:pPr defTabSz="914400"/>
              <a:endParaRPr>
                <a:solidFill>
                  <a:prstClr val="black"/>
                </a:solidFill>
                <a:latin typeface="Calibri"/>
              </a:endParaRPr>
            </a:p>
          </p:txBody>
        </p:sp>
        <p:sp>
          <p:nvSpPr>
            <p:cNvPr id="234" name="object 64">
              <a:extLst>
                <a:ext uri="{FF2B5EF4-FFF2-40B4-BE49-F238E27FC236}">
                  <a16:creationId xmlns:a16="http://schemas.microsoft.com/office/drawing/2014/main" id="{4F305ED7-7444-40F0-B3E8-4176685F63FE}"/>
                </a:ext>
              </a:extLst>
            </p:cNvPr>
            <p:cNvSpPr/>
            <p:nvPr/>
          </p:nvSpPr>
          <p:spPr>
            <a:xfrm>
              <a:off x="5809487" y="4270248"/>
              <a:ext cx="1399540" cy="273050"/>
            </a:xfrm>
            <a:custGeom>
              <a:avLst/>
              <a:gdLst/>
              <a:ahLst/>
              <a:cxnLst/>
              <a:rect l="l" t="t" r="r" b="b"/>
              <a:pathLst>
                <a:path w="1399540" h="273050">
                  <a:moveTo>
                    <a:pt x="1399032" y="0"/>
                  </a:moveTo>
                  <a:lnTo>
                    <a:pt x="0" y="0"/>
                  </a:lnTo>
                  <a:lnTo>
                    <a:pt x="0" y="272795"/>
                  </a:lnTo>
                  <a:lnTo>
                    <a:pt x="1399032" y="272795"/>
                  </a:lnTo>
                  <a:lnTo>
                    <a:pt x="1399032"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35" name="object 65">
              <a:extLst>
                <a:ext uri="{FF2B5EF4-FFF2-40B4-BE49-F238E27FC236}">
                  <a16:creationId xmlns:a16="http://schemas.microsoft.com/office/drawing/2014/main" id="{150EBDBF-7656-45CD-AB3E-93A66155C972}"/>
                </a:ext>
              </a:extLst>
            </p:cNvPr>
            <p:cNvSpPr/>
            <p:nvPr/>
          </p:nvSpPr>
          <p:spPr>
            <a:xfrm>
              <a:off x="6166103" y="4264152"/>
              <a:ext cx="697229" cy="345186"/>
            </a:xfrm>
            <a:prstGeom prst="rect">
              <a:avLst/>
            </a:prstGeom>
            <a:blipFill>
              <a:blip r:embed="rId14" cstate="print"/>
              <a:stretch>
                <a:fillRect/>
              </a:stretch>
            </a:blipFill>
          </p:spPr>
          <p:txBody>
            <a:bodyPr wrap="square" lIns="0" tIns="0" rIns="0" bIns="0" rtlCol="0"/>
            <a:lstStyle/>
            <a:p>
              <a:pPr defTabSz="914400"/>
              <a:endParaRPr>
                <a:solidFill>
                  <a:prstClr val="black"/>
                </a:solidFill>
                <a:latin typeface="Calibri"/>
              </a:endParaRPr>
            </a:p>
          </p:txBody>
        </p:sp>
        <p:sp>
          <p:nvSpPr>
            <p:cNvPr id="236" name="object 66">
              <a:extLst>
                <a:ext uri="{FF2B5EF4-FFF2-40B4-BE49-F238E27FC236}">
                  <a16:creationId xmlns:a16="http://schemas.microsoft.com/office/drawing/2014/main" id="{93373853-21E1-40CD-B821-D1F81C2853F6}"/>
                </a:ext>
              </a:extLst>
            </p:cNvPr>
            <p:cNvSpPr/>
            <p:nvPr/>
          </p:nvSpPr>
          <p:spPr>
            <a:xfrm>
              <a:off x="7242047" y="4270248"/>
              <a:ext cx="274320" cy="882650"/>
            </a:xfrm>
            <a:custGeom>
              <a:avLst/>
              <a:gdLst/>
              <a:ahLst/>
              <a:cxnLst/>
              <a:rect l="l" t="t" r="r" b="b"/>
              <a:pathLst>
                <a:path w="274320" h="882650">
                  <a:moveTo>
                    <a:pt x="274320" y="0"/>
                  </a:moveTo>
                  <a:lnTo>
                    <a:pt x="0" y="0"/>
                  </a:lnTo>
                  <a:lnTo>
                    <a:pt x="0" y="882395"/>
                  </a:lnTo>
                  <a:lnTo>
                    <a:pt x="274320" y="882395"/>
                  </a:lnTo>
                  <a:lnTo>
                    <a:pt x="274320"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37" name="object 67">
              <a:extLst>
                <a:ext uri="{FF2B5EF4-FFF2-40B4-BE49-F238E27FC236}">
                  <a16:creationId xmlns:a16="http://schemas.microsoft.com/office/drawing/2014/main" id="{5886A7F4-D77E-4327-AA0A-FF4715C3D6EA}"/>
                </a:ext>
              </a:extLst>
            </p:cNvPr>
            <p:cNvSpPr/>
            <p:nvPr/>
          </p:nvSpPr>
          <p:spPr>
            <a:xfrm>
              <a:off x="7237475" y="4479048"/>
              <a:ext cx="345185" cy="447281"/>
            </a:xfrm>
            <a:prstGeom prst="rect">
              <a:avLst/>
            </a:prstGeom>
            <a:blipFill>
              <a:blip r:embed="rId15" cstate="print"/>
              <a:stretch>
                <a:fillRect/>
              </a:stretch>
            </a:blipFill>
          </p:spPr>
          <p:txBody>
            <a:bodyPr wrap="square" lIns="0" tIns="0" rIns="0" bIns="0" rtlCol="0"/>
            <a:lstStyle/>
            <a:p>
              <a:pPr defTabSz="914400"/>
              <a:endParaRPr>
                <a:solidFill>
                  <a:prstClr val="black"/>
                </a:solidFill>
                <a:latin typeface="Calibri"/>
              </a:endParaRPr>
            </a:p>
          </p:txBody>
        </p:sp>
        <p:sp>
          <p:nvSpPr>
            <p:cNvPr id="238" name="object 68">
              <a:extLst>
                <a:ext uri="{FF2B5EF4-FFF2-40B4-BE49-F238E27FC236}">
                  <a16:creationId xmlns:a16="http://schemas.microsoft.com/office/drawing/2014/main" id="{59104AD5-4047-4ED8-A015-5E52E7E8DDAD}"/>
                </a:ext>
              </a:extLst>
            </p:cNvPr>
            <p:cNvSpPr txBox="1"/>
            <p:nvPr/>
          </p:nvSpPr>
          <p:spPr>
            <a:xfrm>
              <a:off x="7305293" y="4581049"/>
              <a:ext cx="177800" cy="264160"/>
            </a:xfrm>
            <a:prstGeom prst="rect">
              <a:avLst/>
            </a:prstGeom>
          </p:spPr>
          <p:txBody>
            <a:bodyPr vert="vert270" wrap="square" lIns="0" tIns="0" rIns="0" bIns="0" rtlCol="0">
              <a:spAutoFit/>
            </a:bodyPr>
            <a:lstStyle/>
            <a:p>
              <a:pPr marL="12700" defTabSz="914400">
                <a:lnSpc>
                  <a:spcPts val="1240"/>
                </a:lnSpc>
              </a:pPr>
              <a:r>
                <a:rPr sz="1200" b="1" spc="-5" dirty="0">
                  <a:solidFill>
                    <a:srgbClr val="FFFFFF"/>
                  </a:solidFill>
                  <a:latin typeface="Carlito"/>
                  <a:cs typeface="Carlito"/>
                </a:rPr>
                <a:t>a</a:t>
              </a:r>
              <a:r>
                <a:rPr sz="1200" b="1" dirty="0">
                  <a:solidFill>
                    <a:srgbClr val="FFFFFF"/>
                  </a:solidFill>
                  <a:latin typeface="Carlito"/>
                  <a:cs typeface="Carlito"/>
                </a:rPr>
                <a:t>pp</a:t>
              </a:r>
              <a:endParaRPr sz="1200">
                <a:solidFill>
                  <a:prstClr val="black"/>
                </a:solidFill>
                <a:latin typeface="Carlito"/>
                <a:cs typeface="Carlito"/>
              </a:endParaRPr>
            </a:p>
          </p:txBody>
        </p:sp>
        <p:sp>
          <p:nvSpPr>
            <p:cNvPr id="239" name="object 70">
              <a:extLst>
                <a:ext uri="{FF2B5EF4-FFF2-40B4-BE49-F238E27FC236}">
                  <a16:creationId xmlns:a16="http://schemas.microsoft.com/office/drawing/2014/main" id="{C7C95786-B260-48DC-BD63-15737D6215BE}"/>
                </a:ext>
              </a:extLst>
            </p:cNvPr>
            <p:cNvSpPr/>
            <p:nvPr/>
          </p:nvSpPr>
          <p:spPr>
            <a:xfrm>
              <a:off x="7546848" y="4270247"/>
              <a:ext cx="274320" cy="882650"/>
            </a:xfrm>
            <a:custGeom>
              <a:avLst/>
              <a:gdLst/>
              <a:ahLst/>
              <a:cxnLst/>
              <a:rect l="l" t="t" r="r" b="b"/>
              <a:pathLst>
                <a:path w="274320" h="882650">
                  <a:moveTo>
                    <a:pt x="274320" y="0"/>
                  </a:moveTo>
                  <a:lnTo>
                    <a:pt x="0" y="0"/>
                  </a:lnTo>
                  <a:lnTo>
                    <a:pt x="0" y="882395"/>
                  </a:lnTo>
                  <a:lnTo>
                    <a:pt x="274320" y="882395"/>
                  </a:lnTo>
                  <a:lnTo>
                    <a:pt x="274320"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40" name="object 71">
              <a:extLst>
                <a:ext uri="{FF2B5EF4-FFF2-40B4-BE49-F238E27FC236}">
                  <a16:creationId xmlns:a16="http://schemas.microsoft.com/office/drawing/2014/main" id="{D06230C8-0D67-47DD-9B6F-2359AC90ED0B}"/>
                </a:ext>
              </a:extLst>
            </p:cNvPr>
            <p:cNvSpPr/>
            <p:nvPr/>
          </p:nvSpPr>
          <p:spPr>
            <a:xfrm>
              <a:off x="7542276" y="4370831"/>
              <a:ext cx="345185" cy="662177"/>
            </a:xfrm>
            <a:prstGeom prst="rect">
              <a:avLst/>
            </a:prstGeom>
            <a:blipFill>
              <a:blip r:embed="rId16" cstate="print"/>
              <a:stretch>
                <a:fillRect/>
              </a:stretch>
            </a:blipFill>
          </p:spPr>
          <p:txBody>
            <a:bodyPr wrap="square" lIns="0" tIns="0" rIns="0" bIns="0" rtlCol="0"/>
            <a:lstStyle/>
            <a:p>
              <a:pPr defTabSz="914400"/>
              <a:endParaRPr>
                <a:solidFill>
                  <a:prstClr val="black"/>
                </a:solidFill>
                <a:latin typeface="Calibri"/>
              </a:endParaRPr>
            </a:p>
          </p:txBody>
        </p:sp>
        <p:sp>
          <p:nvSpPr>
            <p:cNvPr id="241" name="object 72">
              <a:extLst>
                <a:ext uri="{FF2B5EF4-FFF2-40B4-BE49-F238E27FC236}">
                  <a16:creationId xmlns:a16="http://schemas.microsoft.com/office/drawing/2014/main" id="{282919D6-D7D3-4E19-8F81-E40CE224C5AA}"/>
                </a:ext>
              </a:extLst>
            </p:cNvPr>
            <p:cNvSpPr txBox="1"/>
            <p:nvPr/>
          </p:nvSpPr>
          <p:spPr>
            <a:xfrm>
              <a:off x="7610093" y="4472134"/>
              <a:ext cx="177800" cy="480059"/>
            </a:xfrm>
            <a:prstGeom prst="rect">
              <a:avLst/>
            </a:prstGeom>
          </p:spPr>
          <p:txBody>
            <a:bodyPr vert="vert270" wrap="square" lIns="0" tIns="0" rIns="0" bIns="0" rtlCol="0">
              <a:spAutoFit/>
            </a:bodyPr>
            <a:lstStyle/>
            <a:p>
              <a:pPr marL="12700" defTabSz="914400">
                <a:lnSpc>
                  <a:spcPts val="1240"/>
                </a:lnSpc>
              </a:pPr>
              <a:r>
                <a:rPr sz="1200" b="1" spc="-5" dirty="0">
                  <a:solidFill>
                    <a:srgbClr val="FFFFFF"/>
                  </a:solidFill>
                  <a:latin typeface="Carlito"/>
                  <a:cs typeface="Carlito"/>
                </a:rPr>
                <a:t>Service</a:t>
              </a:r>
              <a:endParaRPr sz="1200">
                <a:solidFill>
                  <a:prstClr val="black"/>
                </a:solidFill>
                <a:latin typeface="Carlito"/>
                <a:cs typeface="Carlito"/>
              </a:endParaRPr>
            </a:p>
          </p:txBody>
        </p:sp>
        <p:sp>
          <p:nvSpPr>
            <p:cNvPr id="242" name="object 74">
              <a:extLst>
                <a:ext uri="{FF2B5EF4-FFF2-40B4-BE49-F238E27FC236}">
                  <a16:creationId xmlns:a16="http://schemas.microsoft.com/office/drawing/2014/main" id="{78F769E4-D083-4FF0-BFC2-059379DBF98D}"/>
                </a:ext>
              </a:extLst>
            </p:cNvPr>
            <p:cNvSpPr/>
            <p:nvPr/>
          </p:nvSpPr>
          <p:spPr>
            <a:xfrm>
              <a:off x="7851648" y="4270247"/>
              <a:ext cx="274320" cy="882650"/>
            </a:xfrm>
            <a:custGeom>
              <a:avLst/>
              <a:gdLst/>
              <a:ahLst/>
              <a:cxnLst/>
              <a:rect l="l" t="t" r="r" b="b"/>
              <a:pathLst>
                <a:path w="274320" h="882650">
                  <a:moveTo>
                    <a:pt x="274320" y="0"/>
                  </a:moveTo>
                  <a:lnTo>
                    <a:pt x="0" y="0"/>
                  </a:lnTo>
                  <a:lnTo>
                    <a:pt x="0" y="882395"/>
                  </a:lnTo>
                  <a:lnTo>
                    <a:pt x="274320" y="882395"/>
                  </a:lnTo>
                  <a:lnTo>
                    <a:pt x="274320"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43" name="object 75">
              <a:extLst>
                <a:ext uri="{FF2B5EF4-FFF2-40B4-BE49-F238E27FC236}">
                  <a16:creationId xmlns:a16="http://schemas.microsoft.com/office/drawing/2014/main" id="{44BC637C-43B4-4FE2-9E8A-E3C15A8458C3}"/>
                </a:ext>
              </a:extLst>
            </p:cNvPr>
            <p:cNvSpPr/>
            <p:nvPr/>
          </p:nvSpPr>
          <p:spPr>
            <a:xfrm>
              <a:off x="7847076" y="4479048"/>
              <a:ext cx="345185" cy="447281"/>
            </a:xfrm>
            <a:prstGeom prst="rect">
              <a:avLst/>
            </a:prstGeom>
            <a:blipFill>
              <a:blip r:embed="rId17" cstate="print"/>
              <a:stretch>
                <a:fillRect/>
              </a:stretch>
            </a:blipFill>
          </p:spPr>
          <p:txBody>
            <a:bodyPr wrap="square" lIns="0" tIns="0" rIns="0" bIns="0" rtlCol="0"/>
            <a:lstStyle/>
            <a:p>
              <a:pPr defTabSz="914400"/>
              <a:endParaRPr>
                <a:solidFill>
                  <a:prstClr val="black"/>
                </a:solidFill>
                <a:latin typeface="Calibri"/>
              </a:endParaRPr>
            </a:p>
          </p:txBody>
        </p:sp>
        <p:sp>
          <p:nvSpPr>
            <p:cNvPr id="244" name="object 76">
              <a:extLst>
                <a:ext uri="{FF2B5EF4-FFF2-40B4-BE49-F238E27FC236}">
                  <a16:creationId xmlns:a16="http://schemas.microsoft.com/office/drawing/2014/main" id="{069CF95E-74A9-460C-A640-A96030857EF1}"/>
                </a:ext>
              </a:extLst>
            </p:cNvPr>
            <p:cNvSpPr txBox="1"/>
            <p:nvPr/>
          </p:nvSpPr>
          <p:spPr>
            <a:xfrm>
              <a:off x="7915147" y="4581049"/>
              <a:ext cx="177800" cy="264160"/>
            </a:xfrm>
            <a:prstGeom prst="rect">
              <a:avLst/>
            </a:prstGeom>
          </p:spPr>
          <p:txBody>
            <a:bodyPr vert="vert270" wrap="square" lIns="0" tIns="0" rIns="0" bIns="0" rtlCol="0">
              <a:spAutoFit/>
            </a:bodyPr>
            <a:lstStyle/>
            <a:p>
              <a:pPr marL="12700" defTabSz="914400">
                <a:lnSpc>
                  <a:spcPts val="1240"/>
                </a:lnSpc>
              </a:pPr>
              <a:r>
                <a:rPr sz="1200" b="1" spc="-5" dirty="0">
                  <a:solidFill>
                    <a:srgbClr val="FFFFFF"/>
                  </a:solidFill>
                  <a:latin typeface="Carlito"/>
                  <a:cs typeface="Carlito"/>
                </a:rPr>
                <a:t>a</a:t>
              </a:r>
              <a:r>
                <a:rPr sz="1200" b="1" dirty="0">
                  <a:solidFill>
                    <a:srgbClr val="FFFFFF"/>
                  </a:solidFill>
                  <a:latin typeface="Carlito"/>
                  <a:cs typeface="Carlito"/>
                </a:rPr>
                <a:t>pp</a:t>
              </a:r>
              <a:endParaRPr sz="1200">
                <a:solidFill>
                  <a:prstClr val="black"/>
                </a:solidFill>
                <a:latin typeface="Carlito"/>
                <a:cs typeface="Carlito"/>
              </a:endParaRPr>
            </a:p>
          </p:txBody>
        </p:sp>
        <p:sp>
          <p:nvSpPr>
            <p:cNvPr id="245" name="object 78">
              <a:extLst>
                <a:ext uri="{FF2B5EF4-FFF2-40B4-BE49-F238E27FC236}">
                  <a16:creationId xmlns:a16="http://schemas.microsoft.com/office/drawing/2014/main" id="{6F15AF31-056C-49E7-9586-955B75DA90E2}"/>
                </a:ext>
              </a:extLst>
            </p:cNvPr>
            <p:cNvSpPr/>
            <p:nvPr/>
          </p:nvSpPr>
          <p:spPr>
            <a:xfrm>
              <a:off x="5736335" y="5271515"/>
              <a:ext cx="2463165" cy="1021080"/>
            </a:xfrm>
            <a:custGeom>
              <a:avLst/>
              <a:gdLst/>
              <a:ahLst/>
              <a:cxnLst/>
              <a:rect l="l" t="t" r="r" b="b"/>
              <a:pathLst>
                <a:path w="2463165" h="1021079">
                  <a:moveTo>
                    <a:pt x="2416556" y="0"/>
                  </a:moveTo>
                  <a:lnTo>
                    <a:pt x="46227" y="0"/>
                  </a:lnTo>
                  <a:lnTo>
                    <a:pt x="28235" y="3633"/>
                  </a:lnTo>
                  <a:lnTo>
                    <a:pt x="13541" y="13541"/>
                  </a:lnTo>
                  <a:lnTo>
                    <a:pt x="3633" y="28235"/>
                  </a:lnTo>
                  <a:lnTo>
                    <a:pt x="0" y="46228"/>
                  </a:lnTo>
                  <a:lnTo>
                    <a:pt x="0" y="974839"/>
                  </a:lnTo>
                  <a:lnTo>
                    <a:pt x="3633" y="992838"/>
                  </a:lnTo>
                  <a:lnTo>
                    <a:pt x="13541" y="1007537"/>
                  </a:lnTo>
                  <a:lnTo>
                    <a:pt x="28235" y="1017446"/>
                  </a:lnTo>
                  <a:lnTo>
                    <a:pt x="46227" y="1021080"/>
                  </a:lnTo>
                  <a:lnTo>
                    <a:pt x="2416556" y="1021080"/>
                  </a:lnTo>
                  <a:lnTo>
                    <a:pt x="2434548" y="1017446"/>
                  </a:lnTo>
                  <a:lnTo>
                    <a:pt x="2449242" y="1007537"/>
                  </a:lnTo>
                  <a:lnTo>
                    <a:pt x="2459150" y="992838"/>
                  </a:lnTo>
                  <a:lnTo>
                    <a:pt x="2462784" y="974839"/>
                  </a:lnTo>
                  <a:lnTo>
                    <a:pt x="2462784" y="46228"/>
                  </a:lnTo>
                  <a:lnTo>
                    <a:pt x="2459150" y="28235"/>
                  </a:lnTo>
                  <a:lnTo>
                    <a:pt x="2449242" y="13541"/>
                  </a:lnTo>
                  <a:lnTo>
                    <a:pt x="2434548" y="3633"/>
                  </a:lnTo>
                  <a:lnTo>
                    <a:pt x="2416556" y="0"/>
                  </a:lnTo>
                  <a:close/>
                </a:path>
              </a:pathLst>
            </a:custGeom>
            <a:solidFill>
              <a:srgbClr val="0F337B"/>
            </a:solidFill>
          </p:spPr>
          <p:txBody>
            <a:bodyPr wrap="square" lIns="0" tIns="0" rIns="0" bIns="0" rtlCol="0"/>
            <a:lstStyle/>
            <a:p>
              <a:pPr defTabSz="914400"/>
              <a:endParaRPr>
                <a:solidFill>
                  <a:prstClr val="black"/>
                </a:solidFill>
                <a:latin typeface="Calibri"/>
              </a:endParaRPr>
            </a:p>
          </p:txBody>
        </p:sp>
        <p:sp>
          <p:nvSpPr>
            <p:cNvPr id="246" name="object 79">
              <a:extLst>
                <a:ext uri="{FF2B5EF4-FFF2-40B4-BE49-F238E27FC236}">
                  <a16:creationId xmlns:a16="http://schemas.microsoft.com/office/drawing/2014/main" id="{39247A90-BC9F-4B32-B085-838A1B1AD4BA}"/>
                </a:ext>
              </a:extLst>
            </p:cNvPr>
            <p:cNvSpPr/>
            <p:nvPr/>
          </p:nvSpPr>
          <p:spPr>
            <a:xfrm>
              <a:off x="5809487" y="5341619"/>
              <a:ext cx="1399540" cy="273050"/>
            </a:xfrm>
            <a:custGeom>
              <a:avLst/>
              <a:gdLst/>
              <a:ahLst/>
              <a:cxnLst/>
              <a:rect l="l" t="t" r="r" b="b"/>
              <a:pathLst>
                <a:path w="1399540" h="273050">
                  <a:moveTo>
                    <a:pt x="1399032" y="0"/>
                  </a:moveTo>
                  <a:lnTo>
                    <a:pt x="0" y="0"/>
                  </a:lnTo>
                  <a:lnTo>
                    <a:pt x="0" y="272795"/>
                  </a:lnTo>
                  <a:lnTo>
                    <a:pt x="1399032" y="272795"/>
                  </a:lnTo>
                  <a:lnTo>
                    <a:pt x="1399032"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47" name="object 80">
              <a:extLst>
                <a:ext uri="{FF2B5EF4-FFF2-40B4-BE49-F238E27FC236}">
                  <a16:creationId xmlns:a16="http://schemas.microsoft.com/office/drawing/2014/main" id="{13E35A49-4190-4625-B435-44A52EA9C9D8}"/>
                </a:ext>
              </a:extLst>
            </p:cNvPr>
            <p:cNvSpPr/>
            <p:nvPr/>
          </p:nvSpPr>
          <p:spPr>
            <a:xfrm>
              <a:off x="6166103" y="5335523"/>
              <a:ext cx="697229" cy="345185"/>
            </a:xfrm>
            <a:prstGeom prst="rect">
              <a:avLst/>
            </a:prstGeom>
            <a:blipFill>
              <a:blip r:embed="rId18" cstate="print"/>
              <a:stretch>
                <a:fillRect/>
              </a:stretch>
            </a:blipFill>
          </p:spPr>
          <p:txBody>
            <a:bodyPr wrap="square" lIns="0" tIns="0" rIns="0" bIns="0" rtlCol="0"/>
            <a:lstStyle/>
            <a:p>
              <a:pPr defTabSz="914400"/>
              <a:endParaRPr>
                <a:solidFill>
                  <a:prstClr val="black"/>
                </a:solidFill>
                <a:latin typeface="Calibri"/>
              </a:endParaRPr>
            </a:p>
          </p:txBody>
        </p:sp>
        <p:sp>
          <p:nvSpPr>
            <p:cNvPr id="248" name="object 81">
              <a:extLst>
                <a:ext uri="{FF2B5EF4-FFF2-40B4-BE49-F238E27FC236}">
                  <a16:creationId xmlns:a16="http://schemas.microsoft.com/office/drawing/2014/main" id="{58E9E0FD-2F4E-4DB8-805F-200310751F96}"/>
                </a:ext>
              </a:extLst>
            </p:cNvPr>
            <p:cNvSpPr/>
            <p:nvPr/>
          </p:nvSpPr>
          <p:spPr>
            <a:xfrm>
              <a:off x="7242047" y="5341619"/>
              <a:ext cx="274320" cy="882650"/>
            </a:xfrm>
            <a:custGeom>
              <a:avLst/>
              <a:gdLst/>
              <a:ahLst/>
              <a:cxnLst/>
              <a:rect l="l" t="t" r="r" b="b"/>
              <a:pathLst>
                <a:path w="274320" h="882650">
                  <a:moveTo>
                    <a:pt x="274320" y="0"/>
                  </a:moveTo>
                  <a:lnTo>
                    <a:pt x="0" y="0"/>
                  </a:lnTo>
                  <a:lnTo>
                    <a:pt x="0" y="882395"/>
                  </a:lnTo>
                  <a:lnTo>
                    <a:pt x="274320" y="882395"/>
                  </a:lnTo>
                  <a:lnTo>
                    <a:pt x="274320"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49" name="object 82">
              <a:extLst>
                <a:ext uri="{FF2B5EF4-FFF2-40B4-BE49-F238E27FC236}">
                  <a16:creationId xmlns:a16="http://schemas.microsoft.com/office/drawing/2014/main" id="{85CF62C2-4578-44C7-82B9-90B7887C3B47}"/>
                </a:ext>
              </a:extLst>
            </p:cNvPr>
            <p:cNvSpPr/>
            <p:nvPr/>
          </p:nvSpPr>
          <p:spPr>
            <a:xfrm>
              <a:off x="7237475" y="5550407"/>
              <a:ext cx="345185" cy="447281"/>
            </a:xfrm>
            <a:prstGeom prst="rect">
              <a:avLst/>
            </a:prstGeom>
            <a:blipFill>
              <a:blip r:embed="rId19" cstate="print"/>
              <a:stretch>
                <a:fillRect/>
              </a:stretch>
            </a:blipFill>
          </p:spPr>
          <p:txBody>
            <a:bodyPr wrap="square" lIns="0" tIns="0" rIns="0" bIns="0" rtlCol="0"/>
            <a:lstStyle/>
            <a:p>
              <a:pPr defTabSz="914400"/>
              <a:endParaRPr>
                <a:solidFill>
                  <a:prstClr val="black"/>
                </a:solidFill>
                <a:latin typeface="Calibri"/>
              </a:endParaRPr>
            </a:p>
          </p:txBody>
        </p:sp>
        <p:sp>
          <p:nvSpPr>
            <p:cNvPr id="250" name="object 83">
              <a:extLst>
                <a:ext uri="{FF2B5EF4-FFF2-40B4-BE49-F238E27FC236}">
                  <a16:creationId xmlns:a16="http://schemas.microsoft.com/office/drawing/2014/main" id="{DA72ACBD-6646-4A1A-B71B-1BD7BB2231E4}"/>
                </a:ext>
              </a:extLst>
            </p:cNvPr>
            <p:cNvSpPr txBox="1"/>
            <p:nvPr/>
          </p:nvSpPr>
          <p:spPr>
            <a:xfrm>
              <a:off x="7305293" y="5652675"/>
              <a:ext cx="177800" cy="264160"/>
            </a:xfrm>
            <a:prstGeom prst="rect">
              <a:avLst/>
            </a:prstGeom>
          </p:spPr>
          <p:txBody>
            <a:bodyPr vert="vert270" wrap="square" lIns="0" tIns="0" rIns="0" bIns="0" rtlCol="0">
              <a:spAutoFit/>
            </a:bodyPr>
            <a:lstStyle/>
            <a:p>
              <a:pPr marL="12700" defTabSz="914400">
                <a:lnSpc>
                  <a:spcPts val="1240"/>
                </a:lnSpc>
              </a:pPr>
              <a:r>
                <a:rPr sz="1200" b="1" spc="-5" dirty="0">
                  <a:solidFill>
                    <a:srgbClr val="FFFFFF"/>
                  </a:solidFill>
                  <a:latin typeface="Carlito"/>
                  <a:cs typeface="Carlito"/>
                </a:rPr>
                <a:t>a</a:t>
              </a:r>
              <a:r>
                <a:rPr sz="1200" b="1" dirty="0">
                  <a:solidFill>
                    <a:srgbClr val="FFFFFF"/>
                  </a:solidFill>
                  <a:latin typeface="Carlito"/>
                  <a:cs typeface="Carlito"/>
                </a:rPr>
                <a:t>pp</a:t>
              </a:r>
              <a:endParaRPr sz="1200">
                <a:solidFill>
                  <a:prstClr val="black"/>
                </a:solidFill>
                <a:latin typeface="Carlito"/>
                <a:cs typeface="Carlito"/>
              </a:endParaRPr>
            </a:p>
          </p:txBody>
        </p:sp>
        <p:sp>
          <p:nvSpPr>
            <p:cNvPr id="251" name="object 85">
              <a:extLst>
                <a:ext uri="{FF2B5EF4-FFF2-40B4-BE49-F238E27FC236}">
                  <a16:creationId xmlns:a16="http://schemas.microsoft.com/office/drawing/2014/main" id="{75E1D034-E377-4031-98D7-8C6CC0BDA258}"/>
                </a:ext>
              </a:extLst>
            </p:cNvPr>
            <p:cNvSpPr/>
            <p:nvPr/>
          </p:nvSpPr>
          <p:spPr>
            <a:xfrm>
              <a:off x="7546848" y="5341620"/>
              <a:ext cx="274320" cy="882650"/>
            </a:xfrm>
            <a:custGeom>
              <a:avLst/>
              <a:gdLst/>
              <a:ahLst/>
              <a:cxnLst/>
              <a:rect l="l" t="t" r="r" b="b"/>
              <a:pathLst>
                <a:path w="274320" h="882650">
                  <a:moveTo>
                    <a:pt x="274320" y="0"/>
                  </a:moveTo>
                  <a:lnTo>
                    <a:pt x="0" y="0"/>
                  </a:lnTo>
                  <a:lnTo>
                    <a:pt x="0" y="882395"/>
                  </a:lnTo>
                  <a:lnTo>
                    <a:pt x="274320" y="882395"/>
                  </a:lnTo>
                  <a:lnTo>
                    <a:pt x="274320"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52" name="object 86">
              <a:extLst>
                <a:ext uri="{FF2B5EF4-FFF2-40B4-BE49-F238E27FC236}">
                  <a16:creationId xmlns:a16="http://schemas.microsoft.com/office/drawing/2014/main" id="{A68CC664-F9DA-498F-B189-6990D2F8DC52}"/>
                </a:ext>
              </a:extLst>
            </p:cNvPr>
            <p:cNvSpPr/>
            <p:nvPr/>
          </p:nvSpPr>
          <p:spPr>
            <a:xfrm>
              <a:off x="7542276" y="5442204"/>
              <a:ext cx="345185" cy="662178"/>
            </a:xfrm>
            <a:prstGeom prst="rect">
              <a:avLst/>
            </a:prstGeom>
            <a:blipFill>
              <a:blip r:embed="rId20" cstate="print"/>
              <a:stretch>
                <a:fillRect/>
              </a:stretch>
            </a:blipFill>
          </p:spPr>
          <p:txBody>
            <a:bodyPr wrap="square" lIns="0" tIns="0" rIns="0" bIns="0" rtlCol="0"/>
            <a:lstStyle/>
            <a:p>
              <a:pPr defTabSz="914400"/>
              <a:endParaRPr>
                <a:solidFill>
                  <a:prstClr val="black"/>
                </a:solidFill>
                <a:latin typeface="Calibri"/>
              </a:endParaRPr>
            </a:p>
          </p:txBody>
        </p:sp>
        <p:sp>
          <p:nvSpPr>
            <p:cNvPr id="253" name="object 87">
              <a:extLst>
                <a:ext uri="{FF2B5EF4-FFF2-40B4-BE49-F238E27FC236}">
                  <a16:creationId xmlns:a16="http://schemas.microsoft.com/office/drawing/2014/main" id="{A6B6F748-44E3-47DC-9378-838C7994C64E}"/>
                </a:ext>
              </a:extLst>
            </p:cNvPr>
            <p:cNvSpPr txBox="1"/>
            <p:nvPr/>
          </p:nvSpPr>
          <p:spPr>
            <a:xfrm>
              <a:off x="7610093" y="5543506"/>
              <a:ext cx="177800" cy="480059"/>
            </a:xfrm>
            <a:prstGeom prst="rect">
              <a:avLst/>
            </a:prstGeom>
          </p:spPr>
          <p:txBody>
            <a:bodyPr vert="vert270" wrap="square" lIns="0" tIns="0" rIns="0" bIns="0" rtlCol="0">
              <a:spAutoFit/>
            </a:bodyPr>
            <a:lstStyle/>
            <a:p>
              <a:pPr marL="12700" defTabSz="914400">
                <a:lnSpc>
                  <a:spcPts val="1240"/>
                </a:lnSpc>
              </a:pPr>
              <a:r>
                <a:rPr sz="1200" b="1" spc="-5" dirty="0">
                  <a:solidFill>
                    <a:srgbClr val="FFFFFF"/>
                  </a:solidFill>
                  <a:latin typeface="Carlito"/>
                  <a:cs typeface="Carlito"/>
                </a:rPr>
                <a:t>Service</a:t>
              </a:r>
              <a:endParaRPr sz="1200">
                <a:solidFill>
                  <a:prstClr val="black"/>
                </a:solidFill>
                <a:latin typeface="Carlito"/>
                <a:cs typeface="Carlito"/>
              </a:endParaRPr>
            </a:p>
          </p:txBody>
        </p:sp>
        <p:sp>
          <p:nvSpPr>
            <p:cNvPr id="254" name="object 89">
              <a:extLst>
                <a:ext uri="{FF2B5EF4-FFF2-40B4-BE49-F238E27FC236}">
                  <a16:creationId xmlns:a16="http://schemas.microsoft.com/office/drawing/2014/main" id="{F5619E23-F702-4F4F-8AA5-707B13546F49}"/>
                </a:ext>
              </a:extLst>
            </p:cNvPr>
            <p:cNvSpPr/>
            <p:nvPr/>
          </p:nvSpPr>
          <p:spPr>
            <a:xfrm>
              <a:off x="7851648" y="5341620"/>
              <a:ext cx="274320" cy="882650"/>
            </a:xfrm>
            <a:custGeom>
              <a:avLst/>
              <a:gdLst/>
              <a:ahLst/>
              <a:cxnLst/>
              <a:rect l="l" t="t" r="r" b="b"/>
              <a:pathLst>
                <a:path w="274320" h="882650">
                  <a:moveTo>
                    <a:pt x="274320" y="0"/>
                  </a:moveTo>
                  <a:lnTo>
                    <a:pt x="0" y="0"/>
                  </a:lnTo>
                  <a:lnTo>
                    <a:pt x="0" y="882395"/>
                  </a:lnTo>
                  <a:lnTo>
                    <a:pt x="274320" y="882395"/>
                  </a:lnTo>
                  <a:lnTo>
                    <a:pt x="274320"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55" name="object 90">
              <a:extLst>
                <a:ext uri="{FF2B5EF4-FFF2-40B4-BE49-F238E27FC236}">
                  <a16:creationId xmlns:a16="http://schemas.microsoft.com/office/drawing/2014/main" id="{9D202F49-47F8-44EB-B7FD-17A5A566417D}"/>
                </a:ext>
              </a:extLst>
            </p:cNvPr>
            <p:cNvSpPr/>
            <p:nvPr/>
          </p:nvSpPr>
          <p:spPr>
            <a:xfrm>
              <a:off x="7847076" y="5550408"/>
              <a:ext cx="345185" cy="447281"/>
            </a:xfrm>
            <a:prstGeom prst="rect">
              <a:avLst/>
            </a:prstGeom>
            <a:blipFill>
              <a:blip r:embed="rId21" cstate="print"/>
              <a:stretch>
                <a:fillRect/>
              </a:stretch>
            </a:blipFill>
          </p:spPr>
          <p:txBody>
            <a:bodyPr wrap="square" lIns="0" tIns="0" rIns="0" bIns="0" rtlCol="0"/>
            <a:lstStyle/>
            <a:p>
              <a:pPr defTabSz="914400"/>
              <a:endParaRPr>
                <a:solidFill>
                  <a:prstClr val="black"/>
                </a:solidFill>
                <a:latin typeface="Calibri"/>
              </a:endParaRPr>
            </a:p>
          </p:txBody>
        </p:sp>
        <p:sp>
          <p:nvSpPr>
            <p:cNvPr id="256" name="object 91">
              <a:extLst>
                <a:ext uri="{FF2B5EF4-FFF2-40B4-BE49-F238E27FC236}">
                  <a16:creationId xmlns:a16="http://schemas.microsoft.com/office/drawing/2014/main" id="{EB8E8E46-3F4B-4E8B-B726-80CBBE441092}"/>
                </a:ext>
              </a:extLst>
            </p:cNvPr>
            <p:cNvSpPr txBox="1"/>
            <p:nvPr/>
          </p:nvSpPr>
          <p:spPr>
            <a:xfrm>
              <a:off x="7915147" y="5652675"/>
              <a:ext cx="177800" cy="264160"/>
            </a:xfrm>
            <a:prstGeom prst="rect">
              <a:avLst/>
            </a:prstGeom>
          </p:spPr>
          <p:txBody>
            <a:bodyPr vert="vert270" wrap="square" lIns="0" tIns="0" rIns="0" bIns="0" rtlCol="0">
              <a:spAutoFit/>
            </a:bodyPr>
            <a:lstStyle/>
            <a:p>
              <a:pPr marL="12700" defTabSz="914400">
                <a:lnSpc>
                  <a:spcPts val="1240"/>
                </a:lnSpc>
              </a:pPr>
              <a:r>
                <a:rPr sz="1200" b="1" spc="-5" dirty="0">
                  <a:solidFill>
                    <a:srgbClr val="FFFFFF"/>
                  </a:solidFill>
                  <a:latin typeface="Carlito"/>
                  <a:cs typeface="Carlito"/>
                </a:rPr>
                <a:t>a</a:t>
              </a:r>
              <a:r>
                <a:rPr sz="1200" b="1" dirty="0">
                  <a:solidFill>
                    <a:srgbClr val="FFFFFF"/>
                  </a:solidFill>
                  <a:latin typeface="Carlito"/>
                  <a:cs typeface="Carlito"/>
                </a:rPr>
                <a:t>pp</a:t>
              </a:r>
              <a:endParaRPr sz="1200">
                <a:solidFill>
                  <a:prstClr val="black"/>
                </a:solidFill>
                <a:latin typeface="Carlito"/>
                <a:cs typeface="Carlito"/>
              </a:endParaRPr>
            </a:p>
          </p:txBody>
        </p:sp>
        <p:sp>
          <p:nvSpPr>
            <p:cNvPr id="257" name="object 93">
              <a:extLst>
                <a:ext uri="{FF2B5EF4-FFF2-40B4-BE49-F238E27FC236}">
                  <a16:creationId xmlns:a16="http://schemas.microsoft.com/office/drawing/2014/main" id="{95F825BF-D6E7-48DE-AFC4-C20311C09DE1}"/>
                </a:ext>
              </a:extLst>
            </p:cNvPr>
            <p:cNvSpPr/>
            <p:nvPr/>
          </p:nvSpPr>
          <p:spPr>
            <a:xfrm>
              <a:off x="5809488" y="3503676"/>
              <a:ext cx="1399540" cy="581025"/>
            </a:xfrm>
            <a:custGeom>
              <a:avLst/>
              <a:gdLst/>
              <a:ahLst/>
              <a:cxnLst/>
              <a:rect l="l" t="t" r="r" b="b"/>
              <a:pathLst>
                <a:path w="1399540" h="581025">
                  <a:moveTo>
                    <a:pt x="1399032" y="0"/>
                  </a:moveTo>
                  <a:lnTo>
                    <a:pt x="0" y="0"/>
                  </a:lnTo>
                  <a:lnTo>
                    <a:pt x="0" y="580644"/>
                  </a:lnTo>
                  <a:lnTo>
                    <a:pt x="1399032" y="580644"/>
                  </a:lnTo>
                  <a:lnTo>
                    <a:pt x="1399032"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58" name="object 94">
              <a:extLst>
                <a:ext uri="{FF2B5EF4-FFF2-40B4-BE49-F238E27FC236}">
                  <a16:creationId xmlns:a16="http://schemas.microsoft.com/office/drawing/2014/main" id="{BAFC42F9-A427-4FA6-8347-76624C2D2250}"/>
                </a:ext>
              </a:extLst>
            </p:cNvPr>
            <p:cNvSpPr/>
            <p:nvPr/>
          </p:nvSpPr>
          <p:spPr>
            <a:xfrm>
              <a:off x="6100572" y="3560064"/>
              <a:ext cx="829818" cy="345186"/>
            </a:xfrm>
            <a:prstGeom prst="rect">
              <a:avLst/>
            </a:prstGeom>
            <a:blipFill>
              <a:blip r:embed="rId22" cstate="print"/>
              <a:stretch>
                <a:fillRect/>
              </a:stretch>
            </a:blipFill>
          </p:spPr>
          <p:txBody>
            <a:bodyPr wrap="square" lIns="0" tIns="0" rIns="0" bIns="0" rtlCol="0"/>
            <a:lstStyle/>
            <a:p>
              <a:pPr defTabSz="914400"/>
              <a:endParaRPr>
                <a:solidFill>
                  <a:prstClr val="black"/>
                </a:solidFill>
                <a:latin typeface="Calibri"/>
              </a:endParaRPr>
            </a:p>
          </p:txBody>
        </p:sp>
        <p:sp>
          <p:nvSpPr>
            <p:cNvPr id="259" name="object 95">
              <a:extLst>
                <a:ext uri="{FF2B5EF4-FFF2-40B4-BE49-F238E27FC236}">
                  <a16:creationId xmlns:a16="http://schemas.microsoft.com/office/drawing/2014/main" id="{AEEAB04C-8CB8-4851-9357-DBC6F938C65F}"/>
                </a:ext>
              </a:extLst>
            </p:cNvPr>
            <p:cNvSpPr/>
            <p:nvPr/>
          </p:nvSpPr>
          <p:spPr>
            <a:xfrm>
              <a:off x="6141720" y="3742944"/>
              <a:ext cx="747522" cy="345186"/>
            </a:xfrm>
            <a:prstGeom prst="rect">
              <a:avLst/>
            </a:prstGeom>
            <a:blipFill>
              <a:blip r:embed="rId23" cstate="print"/>
              <a:stretch>
                <a:fillRect/>
              </a:stretch>
            </a:blipFill>
          </p:spPr>
          <p:txBody>
            <a:bodyPr wrap="square" lIns="0" tIns="0" rIns="0" bIns="0" rtlCol="0"/>
            <a:lstStyle/>
            <a:p>
              <a:pPr defTabSz="914400"/>
              <a:endParaRPr>
                <a:solidFill>
                  <a:prstClr val="black"/>
                </a:solidFill>
                <a:latin typeface="Calibri"/>
              </a:endParaRPr>
            </a:p>
          </p:txBody>
        </p:sp>
        <p:sp>
          <p:nvSpPr>
            <p:cNvPr id="260" name="object 96">
              <a:extLst>
                <a:ext uri="{FF2B5EF4-FFF2-40B4-BE49-F238E27FC236}">
                  <a16:creationId xmlns:a16="http://schemas.microsoft.com/office/drawing/2014/main" id="{5AE4ADA1-64EE-48D2-B8EB-B5A5C9334FC7}"/>
                </a:ext>
              </a:extLst>
            </p:cNvPr>
            <p:cNvSpPr txBox="1"/>
            <p:nvPr/>
          </p:nvSpPr>
          <p:spPr>
            <a:xfrm>
              <a:off x="6185661" y="3590035"/>
              <a:ext cx="646430" cy="391160"/>
            </a:xfrm>
            <a:prstGeom prst="rect">
              <a:avLst/>
            </a:prstGeom>
          </p:spPr>
          <p:txBody>
            <a:bodyPr vert="horz" wrap="square" lIns="0" tIns="12700" rIns="0" bIns="0" rtlCol="0">
              <a:spAutoFit/>
            </a:bodyPr>
            <a:lstStyle/>
            <a:p>
              <a:pPr marL="53340" marR="5080" indent="-41275" defTabSz="914400">
                <a:spcBef>
                  <a:spcPts val="100"/>
                </a:spcBef>
              </a:pPr>
              <a:r>
                <a:rPr sz="1200" b="1" spc="-5" dirty="0">
                  <a:solidFill>
                    <a:srgbClr val="FFFFFF"/>
                  </a:solidFill>
                  <a:latin typeface="Carlito"/>
                  <a:cs typeface="Carlito"/>
                </a:rPr>
                <a:t>C</a:t>
              </a:r>
              <a:r>
                <a:rPr sz="1200" b="1" dirty="0">
                  <a:solidFill>
                    <a:srgbClr val="FFFFFF"/>
                  </a:solidFill>
                  <a:latin typeface="Carlito"/>
                  <a:cs typeface="Carlito"/>
                </a:rPr>
                <a:t>o</a:t>
              </a:r>
              <a:r>
                <a:rPr sz="1200" b="1" spc="-10" dirty="0">
                  <a:solidFill>
                    <a:srgbClr val="FFFFFF"/>
                  </a:solidFill>
                  <a:latin typeface="Carlito"/>
                  <a:cs typeface="Carlito"/>
                </a:rPr>
                <a:t>nt</a:t>
              </a:r>
              <a:r>
                <a:rPr sz="1200" b="1" spc="-5" dirty="0">
                  <a:solidFill>
                    <a:srgbClr val="FFFFFF"/>
                  </a:solidFill>
                  <a:latin typeface="Carlito"/>
                  <a:cs typeface="Carlito"/>
                </a:rPr>
                <a:t>a</a:t>
              </a:r>
              <a:r>
                <a:rPr sz="1200" b="1" dirty="0">
                  <a:solidFill>
                    <a:srgbClr val="FFFFFF"/>
                  </a:solidFill>
                  <a:latin typeface="Carlito"/>
                  <a:cs typeface="Carlito"/>
                </a:rPr>
                <a:t>in</a:t>
              </a:r>
              <a:r>
                <a:rPr sz="1200" b="1" spc="-5" dirty="0">
                  <a:solidFill>
                    <a:srgbClr val="FFFFFF"/>
                  </a:solidFill>
                  <a:latin typeface="Carlito"/>
                  <a:cs typeface="Carlito"/>
                </a:rPr>
                <a:t>e</a:t>
              </a:r>
              <a:r>
                <a:rPr sz="1200" b="1" dirty="0">
                  <a:solidFill>
                    <a:srgbClr val="FFFFFF"/>
                  </a:solidFill>
                  <a:latin typeface="Carlito"/>
                  <a:cs typeface="Carlito"/>
                </a:rPr>
                <a:t>r  </a:t>
              </a:r>
              <a:r>
                <a:rPr sz="1200" b="1" spc="-5" dirty="0">
                  <a:solidFill>
                    <a:srgbClr val="FFFFFF"/>
                  </a:solidFill>
                  <a:latin typeface="Carlito"/>
                  <a:cs typeface="Carlito"/>
                </a:rPr>
                <a:t>Runtime</a:t>
              </a:r>
              <a:endParaRPr sz="1200">
                <a:solidFill>
                  <a:prstClr val="black"/>
                </a:solidFill>
                <a:latin typeface="Carlito"/>
                <a:cs typeface="Carlito"/>
              </a:endParaRPr>
            </a:p>
          </p:txBody>
        </p:sp>
        <p:sp>
          <p:nvSpPr>
            <p:cNvPr id="261" name="object 98">
              <a:extLst>
                <a:ext uri="{FF2B5EF4-FFF2-40B4-BE49-F238E27FC236}">
                  <a16:creationId xmlns:a16="http://schemas.microsoft.com/office/drawing/2014/main" id="{D916F07F-A35E-448B-A589-450805CCDC01}"/>
                </a:ext>
              </a:extLst>
            </p:cNvPr>
            <p:cNvSpPr/>
            <p:nvPr/>
          </p:nvSpPr>
          <p:spPr>
            <a:xfrm>
              <a:off x="5809488" y="4567428"/>
              <a:ext cx="1399540" cy="579120"/>
            </a:xfrm>
            <a:custGeom>
              <a:avLst/>
              <a:gdLst/>
              <a:ahLst/>
              <a:cxnLst/>
              <a:rect l="l" t="t" r="r" b="b"/>
              <a:pathLst>
                <a:path w="1399540" h="579120">
                  <a:moveTo>
                    <a:pt x="1399032" y="0"/>
                  </a:moveTo>
                  <a:lnTo>
                    <a:pt x="0" y="0"/>
                  </a:lnTo>
                  <a:lnTo>
                    <a:pt x="0" y="579120"/>
                  </a:lnTo>
                  <a:lnTo>
                    <a:pt x="1399032" y="579120"/>
                  </a:lnTo>
                  <a:lnTo>
                    <a:pt x="1399032"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62" name="object 99">
              <a:extLst>
                <a:ext uri="{FF2B5EF4-FFF2-40B4-BE49-F238E27FC236}">
                  <a16:creationId xmlns:a16="http://schemas.microsoft.com/office/drawing/2014/main" id="{93624667-2F5B-4C11-9D2C-533CDFCDD1D7}"/>
                </a:ext>
              </a:extLst>
            </p:cNvPr>
            <p:cNvSpPr/>
            <p:nvPr/>
          </p:nvSpPr>
          <p:spPr>
            <a:xfrm>
              <a:off x="6100572" y="4623816"/>
              <a:ext cx="829818" cy="345186"/>
            </a:xfrm>
            <a:prstGeom prst="rect">
              <a:avLst/>
            </a:prstGeom>
            <a:blipFill>
              <a:blip r:embed="rId24" cstate="print"/>
              <a:stretch>
                <a:fillRect/>
              </a:stretch>
            </a:blipFill>
          </p:spPr>
          <p:txBody>
            <a:bodyPr wrap="square" lIns="0" tIns="0" rIns="0" bIns="0" rtlCol="0"/>
            <a:lstStyle/>
            <a:p>
              <a:pPr defTabSz="914400"/>
              <a:endParaRPr>
                <a:solidFill>
                  <a:prstClr val="black"/>
                </a:solidFill>
                <a:latin typeface="Calibri"/>
              </a:endParaRPr>
            </a:p>
          </p:txBody>
        </p:sp>
        <p:sp>
          <p:nvSpPr>
            <p:cNvPr id="263" name="object 100">
              <a:extLst>
                <a:ext uri="{FF2B5EF4-FFF2-40B4-BE49-F238E27FC236}">
                  <a16:creationId xmlns:a16="http://schemas.microsoft.com/office/drawing/2014/main" id="{0D91EC78-17AE-4850-8100-1F6542E37F4B}"/>
                </a:ext>
              </a:extLst>
            </p:cNvPr>
            <p:cNvSpPr/>
            <p:nvPr/>
          </p:nvSpPr>
          <p:spPr>
            <a:xfrm>
              <a:off x="6141720" y="4806696"/>
              <a:ext cx="747522" cy="345186"/>
            </a:xfrm>
            <a:prstGeom prst="rect">
              <a:avLst/>
            </a:prstGeom>
            <a:blipFill>
              <a:blip r:embed="rId25" cstate="print"/>
              <a:stretch>
                <a:fillRect/>
              </a:stretch>
            </a:blipFill>
          </p:spPr>
          <p:txBody>
            <a:bodyPr wrap="square" lIns="0" tIns="0" rIns="0" bIns="0" rtlCol="0"/>
            <a:lstStyle/>
            <a:p>
              <a:pPr defTabSz="914400"/>
              <a:endParaRPr>
                <a:solidFill>
                  <a:prstClr val="black"/>
                </a:solidFill>
                <a:latin typeface="Calibri"/>
              </a:endParaRPr>
            </a:p>
          </p:txBody>
        </p:sp>
        <p:sp>
          <p:nvSpPr>
            <p:cNvPr id="264" name="object 101">
              <a:extLst>
                <a:ext uri="{FF2B5EF4-FFF2-40B4-BE49-F238E27FC236}">
                  <a16:creationId xmlns:a16="http://schemas.microsoft.com/office/drawing/2014/main" id="{CBF4A482-DF70-45B5-980A-89CFDAF7BB1D}"/>
                </a:ext>
              </a:extLst>
            </p:cNvPr>
            <p:cNvSpPr txBox="1"/>
            <p:nvPr/>
          </p:nvSpPr>
          <p:spPr>
            <a:xfrm>
              <a:off x="5809488" y="4270247"/>
              <a:ext cx="1399540" cy="876300"/>
            </a:xfrm>
            <a:prstGeom prst="rect">
              <a:avLst/>
            </a:prstGeom>
          </p:spPr>
          <p:txBody>
            <a:bodyPr vert="horz" wrap="square" lIns="0" tIns="36195" rIns="0" bIns="0" rtlCol="0">
              <a:spAutoFit/>
            </a:bodyPr>
            <a:lstStyle/>
            <a:p>
              <a:pPr marL="454659" defTabSz="914400">
                <a:spcBef>
                  <a:spcPts val="285"/>
                </a:spcBef>
              </a:pPr>
              <a:r>
                <a:rPr sz="1200" b="1" spc="-5" dirty="0">
                  <a:solidFill>
                    <a:srgbClr val="FFFFFF"/>
                  </a:solidFill>
                  <a:latin typeface="Carlito"/>
                  <a:cs typeface="Carlito"/>
                </a:rPr>
                <a:t>Kubelet</a:t>
              </a:r>
              <a:endParaRPr sz="1200" dirty="0">
                <a:solidFill>
                  <a:prstClr val="black"/>
                </a:solidFill>
                <a:latin typeface="Carlito"/>
                <a:cs typeface="Carlito"/>
              </a:endParaRPr>
            </a:p>
            <a:p>
              <a:pPr defTabSz="914400">
                <a:spcBef>
                  <a:spcPts val="45"/>
                </a:spcBef>
              </a:pPr>
              <a:endParaRPr sz="1100" dirty="0">
                <a:solidFill>
                  <a:prstClr val="black"/>
                </a:solidFill>
                <a:latin typeface="Carlito"/>
                <a:cs typeface="Carlito"/>
              </a:endParaRPr>
            </a:p>
            <a:p>
              <a:pPr marL="429895" marR="381635" indent="-41275" defTabSz="914400"/>
              <a:r>
                <a:rPr sz="1200" b="1" spc="-5" dirty="0">
                  <a:solidFill>
                    <a:srgbClr val="FFFFFF"/>
                  </a:solidFill>
                  <a:latin typeface="Carlito"/>
                  <a:cs typeface="Carlito"/>
                </a:rPr>
                <a:t>C</a:t>
              </a:r>
              <a:r>
                <a:rPr sz="1200" b="1" dirty="0">
                  <a:solidFill>
                    <a:srgbClr val="FFFFFF"/>
                  </a:solidFill>
                  <a:latin typeface="Carlito"/>
                  <a:cs typeface="Carlito"/>
                </a:rPr>
                <a:t>o</a:t>
              </a:r>
              <a:r>
                <a:rPr sz="1200" b="1" spc="-10" dirty="0">
                  <a:solidFill>
                    <a:srgbClr val="FFFFFF"/>
                  </a:solidFill>
                  <a:latin typeface="Carlito"/>
                  <a:cs typeface="Carlito"/>
                </a:rPr>
                <a:t>nt</a:t>
              </a:r>
              <a:r>
                <a:rPr sz="1200" b="1" spc="-5" dirty="0">
                  <a:solidFill>
                    <a:srgbClr val="FFFFFF"/>
                  </a:solidFill>
                  <a:latin typeface="Carlito"/>
                  <a:cs typeface="Carlito"/>
                </a:rPr>
                <a:t>a</a:t>
              </a:r>
              <a:r>
                <a:rPr sz="1200" b="1" dirty="0">
                  <a:solidFill>
                    <a:srgbClr val="FFFFFF"/>
                  </a:solidFill>
                  <a:latin typeface="Carlito"/>
                  <a:cs typeface="Carlito"/>
                </a:rPr>
                <a:t>in</a:t>
              </a:r>
              <a:r>
                <a:rPr sz="1200" b="1" spc="-5" dirty="0">
                  <a:solidFill>
                    <a:srgbClr val="FFFFFF"/>
                  </a:solidFill>
                  <a:latin typeface="Carlito"/>
                  <a:cs typeface="Carlito"/>
                </a:rPr>
                <a:t>e</a:t>
              </a:r>
              <a:r>
                <a:rPr sz="1200" b="1" dirty="0">
                  <a:solidFill>
                    <a:srgbClr val="FFFFFF"/>
                  </a:solidFill>
                  <a:latin typeface="Carlito"/>
                  <a:cs typeface="Carlito"/>
                </a:rPr>
                <a:t>r  </a:t>
              </a:r>
              <a:r>
                <a:rPr sz="1200" b="1" spc="-5" dirty="0">
                  <a:solidFill>
                    <a:srgbClr val="FFFFFF"/>
                  </a:solidFill>
                  <a:latin typeface="Carlito"/>
                  <a:cs typeface="Carlito"/>
                </a:rPr>
                <a:t>Runtime</a:t>
              </a:r>
              <a:endParaRPr sz="1200" dirty="0">
                <a:solidFill>
                  <a:prstClr val="black"/>
                </a:solidFill>
                <a:latin typeface="Carlito"/>
                <a:cs typeface="Carlito"/>
              </a:endParaRPr>
            </a:p>
          </p:txBody>
        </p:sp>
        <p:sp>
          <p:nvSpPr>
            <p:cNvPr id="265" name="object 103">
              <a:extLst>
                <a:ext uri="{FF2B5EF4-FFF2-40B4-BE49-F238E27FC236}">
                  <a16:creationId xmlns:a16="http://schemas.microsoft.com/office/drawing/2014/main" id="{33661AA8-1112-4B89-9A64-5E186988A9C4}"/>
                </a:ext>
              </a:extLst>
            </p:cNvPr>
            <p:cNvSpPr/>
            <p:nvPr/>
          </p:nvSpPr>
          <p:spPr>
            <a:xfrm>
              <a:off x="5809488" y="5638800"/>
              <a:ext cx="1399540" cy="579120"/>
            </a:xfrm>
            <a:custGeom>
              <a:avLst/>
              <a:gdLst/>
              <a:ahLst/>
              <a:cxnLst/>
              <a:rect l="l" t="t" r="r" b="b"/>
              <a:pathLst>
                <a:path w="1399540" h="579120">
                  <a:moveTo>
                    <a:pt x="1399032" y="0"/>
                  </a:moveTo>
                  <a:lnTo>
                    <a:pt x="0" y="0"/>
                  </a:lnTo>
                  <a:lnTo>
                    <a:pt x="0" y="579120"/>
                  </a:lnTo>
                  <a:lnTo>
                    <a:pt x="1399032" y="579120"/>
                  </a:lnTo>
                  <a:lnTo>
                    <a:pt x="1399032"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66" name="object 104">
              <a:extLst>
                <a:ext uri="{FF2B5EF4-FFF2-40B4-BE49-F238E27FC236}">
                  <a16:creationId xmlns:a16="http://schemas.microsoft.com/office/drawing/2014/main" id="{F56E8ED7-C45D-46D1-93B8-C727759E6A93}"/>
                </a:ext>
              </a:extLst>
            </p:cNvPr>
            <p:cNvSpPr/>
            <p:nvPr/>
          </p:nvSpPr>
          <p:spPr>
            <a:xfrm>
              <a:off x="6100572" y="5695188"/>
              <a:ext cx="829818" cy="345186"/>
            </a:xfrm>
            <a:prstGeom prst="rect">
              <a:avLst/>
            </a:prstGeom>
            <a:blipFill>
              <a:blip r:embed="rId26" cstate="print"/>
              <a:stretch>
                <a:fillRect/>
              </a:stretch>
            </a:blipFill>
          </p:spPr>
          <p:txBody>
            <a:bodyPr wrap="square" lIns="0" tIns="0" rIns="0" bIns="0" rtlCol="0"/>
            <a:lstStyle/>
            <a:p>
              <a:pPr defTabSz="914400"/>
              <a:endParaRPr>
                <a:solidFill>
                  <a:prstClr val="black"/>
                </a:solidFill>
                <a:latin typeface="Calibri"/>
              </a:endParaRPr>
            </a:p>
          </p:txBody>
        </p:sp>
        <p:sp>
          <p:nvSpPr>
            <p:cNvPr id="267" name="object 105">
              <a:extLst>
                <a:ext uri="{FF2B5EF4-FFF2-40B4-BE49-F238E27FC236}">
                  <a16:creationId xmlns:a16="http://schemas.microsoft.com/office/drawing/2014/main" id="{1EFA4496-52A4-4FB1-95A7-D7DC35040DCC}"/>
                </a:ext>
              </a:extLst>
            </p:cNvPr>
            <p:cNvSpPr/>
            <p:nvPr/>
          </p:nvSpPr>
          <p:spPr>
            <a:xfrm>
              <a:off x="6141720" y="5878068"/>
              <a:ext cx="747522" cy="345186"/>
            </a:xfrm>
            <a:prstGeom prst="rect">
              <a:avLst/>
            </a:prstGeom>
            <a:blipFill>
              <a:blip r:embed="rId27" cstate="print"/>
              <a:stretch>
                <a:fillRect/>
              </a:stretch>
            </a:blipFill>
          </p:spPr>
          <p:txBody>
            <a:bodyPr wrap="square" lIns="0" tIns="0" rIns="0" bIns="0" rtlCol="0"/>
            <a:lstStyle/>
            <a:p>
              <a:pPr defTabSz="914400"/>
              <a:endParaRPr>
                <a:solidFill>
                  <a:prstClr val="black"/>
                </a:solidFill>
                <a:latin typeface="Calibri"/>
              </a:endParaRPr>
            </a:p>
          </p:txBody>
        </p:sp>
        <p:sp>
          <p:nvSpPr>
            <p:cNvPr id="268" name="object 106">
              <a:extLst>
                <a:ext uri="{FF2B5EF4-FFF2-40B4-BE49-F238E27FC236}">
                  <a16:creationId xmlns:a16="http://schemas.microsoft.com/office/drawing/2014/main" id="{4F4F65B4-FE39-4DEB-8392-59CEB1339C71}"/>
                </a:ext>
              </a:extLst>
            </p:cNvPr>
            <p:cNvSpPr txBox="1"/>
            <p:nvPr/>
          </p:nvSpPr>
          <p:spPr>
            <a:xfrm>
              <a:off x="5809488" y="5341620"/>
              <a:ext cx="1399540" cy="876300"/>
            </a:xfrm>
            <a:prstGeom prst="rect">
              <a:avLst/>
            </a:prstGeom>
          </p:spPr>
          <p:txBody>
            <a:bodyPr vert="horz" wrap="square" lIns="0" tIns="36195" rIns="0" bIns="0" rtlCol="0">
              <a:spAutoFit/>
            </a:bodyPr>
            <a:lstStyle/>
            <a:p>
              <a:pPr marL="454659" defTabSz="914400">
                <a:spcBef>
                  <a:spcPts val="285"/>
                </a:spcBef>
              </a:pPr>
              <a:r>
                <a:rPr sz="1200" b="1" spc="-5" dirty="0">
                  <a:solidFill>
                    <a:srgbClr val="FFFFFF"/>
                  </a:solidFill>
                  <a:latin typeface="Carlito"/>
                  <a:cs typeface="Carlito"/>
                </a:rPr>
                <a:t>Kubelet</a:t>
              </a:r>
              <a:endParaRPr sz="1200">
                <a:solidFill>
                  <a:prstClr val="black"/>
                </a:solidFill>
                <a:latin typeface="Carlito"/>
                <a:cs typeface="Carlito"/>
              </a:endParaRPr>
            </a:p>
            <a:p>
              <a:pPr defTabSz="914400">
                <a:spcBef>
                  <a:spcPts val="45"/>
                </a:spcBef>
              </a:pPr>
              <a:endParaRPr sz="1100">
                <a:solidFill>
                  <a:prstClr val="black"/>
                </a:solidFill>
                <a:latin typeface="Carlito"/>
                <a:cs typeface="Carlito"/>
              </a:endParaRPr>
            </a:p>
            <a:p>
              <a:pPr marL="429895" marR="381635" indent="-41275" defTabSz="914400"/>
              <a:r>
                <a:rPr sz="1200" b="1" spc="-5" dirty="0">
                  <a:solidFill>
                    <a:srgbClr val="FFFFFF"/>
                  </a:solidFill>
                  <a:latin typeface="Carlito"/>
                  <a:cs typeface="Carlito"/>
                </a:rPr>
                <a:t>C</a:t>
              </a:r>
              <a:r>
                <a:rPr sz="1200" b="1" dirty="0">
                  <a:solidFill>
                    <a:srgbClr val="FFFFFF"/>
                  </a:solidFill>
                  <a:latin typeface="Carlito"/>
                  <a:cs typeface="Carlito"/>
                </a:rPr>
                <a:t>o</a:t>
              </a:r>
              <a:r>
                <a:rPr sz="1200" b="1" spc="-10" dirty="0">
                  <a:solidFill>
                    <a:srgbClr val="FFFFFF"/>
                  </a:solidFill>
                  <a:latin typeface="Carlito"/>
                  <a:cs typeface="Carlito"/>
                </a:rPr>
                <a:t>nt</a:t>
              </a:r>
              <a:r>
                <a:rPr sz="1200" b="1" spc="-5" dirty="0">
                  <a:solidFill>
                    <a:srgbClr val="FFFFFF"/>
                  </a:solidFill>
                  <a:latin typeface="Carlito"/>
                  <a:cs typeface="Carlito"/>
                </a:rPr>
                <a:t>a</a:t>
              </a:r>
              <a:r>
                <a:rPr sz="1200" b="1" dirty="0">
                  <a:solidFill>
                    <a:srgbClr val="FFFFFF"/>
                  </a:solidFill>
                  <a:latin typeface="Carlito"/>
                  <a:cs typeface="Carlito"/>
                </a:rPr>
                <a:t>in</a:t>
              </a:r>
              <a:r>
                <a:rPr sz="1200" b="1" spc="-5" dirty="0">
                  <a:solidFill>
                    <a:srgbClr val="FFFFFF"/>
                  </a:solidFill>
                  <a:latin typeface="Carlito"/>
                  <a:cs typeface="Carlito"/>
                </a:rPr>
                <a:t>e</a:t>
              </a:r>
              <a:r>
                <a:rPr sz="1200" b="1" dirty="0">
                  <a:solidFill>
                    <a:srgbClr val="FFFFFF"/>
                  </a:solidFill>
                  <a:latin typeface="Carlito"/>
                  <a:cs typeface="Carlito"/>
                </a:rPr>
                <a:t>r  </a:t>
              </a:r>
              <a:r>
                <a:rPr sz="1200" b="1" spc="-5" dirty="0">
                  <a:solidFill>
                    <a:srgbClr val="FFFFFF"/>
                  </a:solidFill>
                  <a:latin typeface="Carlito"/>
                  <a:cs typeface="Carlito"/>
                </a:rPr>
                <a:t>Runtime</a:t>
              </a:r>
              <a:endParaRPr sz="1200">
                <a:solidFill>
                  <a:prstClr val="black"/>
                </a:solidFill>
                <a:latin typeface="Carlito"/>
                <a:cs typeface="Carlito"/>
              </a:endParaRPr>
            </a:p>
          </p:txBody>
        </p:sp>
        <p:sp>
          <p:nvSpPr>
            <p:cNvPr id="269" name="object 108">
              <a:extLst>
                <a:ext uri="{FF2B5EF4-FFF2-40B4-BE49-F238E27FC236}">
                  <a16:creationId xmlns:a16="http://schemas.microsoft.com/office/drawing/2014/main" id="{96733F36-6B2C-4BB2-A2CA-B43DCB706FD9}"/>
                </a:ext>
              </a:extLst>
            </p:cNvPr>
            <p:cNvSpPr/>
            <p:nvPr/>
          </p:nvSpPr>
          <p:spPr>
            <a:xfrm>
              <a:off x="4364736" y="3329940"/>
              <a:ext cx="1449705" cy="2147570"/>
            </a:xfrm>
            <a:custGeom>
              <a:avLst/>
              <a:gdLst/>
              <a:ahLst/>
              <a:cxnLst/>
              <a:rect l="l" t="t" r="r" b="b"/>
              <a:pathLst>
                <a:path w="1449704" h="2147570">
                  <a:moveTo>
                    <a:pt x="24384" y="275209"/>
                  </a:moveTo>
                  <a:lnTo>
                    <a:pt x="736726" y="275209"/>
                  </a:lnTo>
                  <a:lnTo>
                    <a:pt x="736726" y="0"/>
                  </a:lnTo>
                  <a:lnTo>
                    <a:pt x="1449069" y="0"/>
                  </a:lnTo>
                </a:path>
                <a:path w="1449704" h="2147570">
                  <a:moveTo>
                    <a:pt x="0" y="316992"/>
                  </a:moveTo>
                  <a:lnTo>
                    <a:pt x="759967" y="316992"/>
                  </a:lnTo>
                  <a:lnTo>
                    <a:pt x="759967" y="1076833"/>
                  </a:lnTo>
                  <a:lnTo>
                    <a:pt x="1449704" y="1076833"/>
                  </a:lnTo>
                </a:path>
                <a:path w="1449704" h="2147570">
                  <a:moveTo>
                    <a:pt x="36575" y="371856"/>
                  </a:moveTo>
                  <a:lnTo>
                    <a:pt x="471677" y="371856"/>
                  </a:lnTo>
                  <a:lnTo>
                    <a:pt x="471677" y="2147062"/>
                  </a:lnTo>
                  <a:lnTo>
                    <a:pt x="1449069" y="2147062"/>
                  </a:lnTo>
                </a:path>
              </a:pathLst>
            </a:custGeom>
            <a:ln w="12700">
              <a:solidFill>
                <a:srgbClr val="A6A6A6"/>
              </a:solidFill>
            </a:ln>
          </p:spPr>
          <p:txBody>
            <a:bodyPr wrap="square" lIns="0" tIns="0" rIns="0" bIns="0" rtlCol="0"/>
            <a:lstStyle/>
            <a:p>
              <a:pPr defTabSz="914400"/>
              <a:endParaRPr>
                <a:solidFill>
                  <a:prstClr val="black"/>
                </a:solidFill>
                <a:latin typeface="Calibri"/>
              </a:endParaRPr>
            </a:p>
          </p:txBody>
        </p:sp>
        <p:sp>
          <p:nvSpPr>
            <p:cNvPr id="270" name="object 109">
              <a:extLst>
                <a:ext uri="{FF2B5EF4-FFF2-40B4-BE49-F238E27FC236}">
                  <a16:creationId xmlns:a16="http://schemas.microsoft.com/office/drawing/2014/main" id="{8527A085-AEA1-4C33-925A-E588B681D881}"/>
                </a:ext>
              </a:extLst>
            </p:cNvPr>
            <p:cNvSpPr/>
            <p:nvPr/>
          </p:nvSpPr>
          <p:spPr>
            <a:xfrm>
              <a:off x="2446020" y="3404616"/>
              <a:ext cx="1978660" cy="384175"/>
            </a:xfrm>
            <a:custGeom>
              <a:avLst/>
              <a:gdLst/>
              <a:ahLst/>
              <a:cxnLst/>
              <a:rect l="l" t="t" r="r" b="b"/>
              <a:pathLst>
                <a:path w="1978660" h="384175">
                  <a:moveTo>
                    <a:pt x="1978152" y="0"/>
                  </a:moveTo>
                  <a:lnTo>
                    <a:pt x="0" y="0"/>
                  </a:lnTo>
                  <a:lnTo>
                    <a:pt x="0" y="384048"/>
                  </a:lnTo>
                  <a:lnTo>
                    <a:pt x="1978152" y="384048"/>
                  </a:lnTo>
                  <a:lnTo>
                    <a:pt x="1978152" y="0"/>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71" name="object 110">
              <a:extLst>
                <a:ext uri="{FF2B5EF4-FFF2-40B4-BE49-F238E27FC236}">
                  <a16:creationId xmlns:a16="http://schemas.microsoft.com/office/drawing/2014/main" id="{B6622069-9C56-4CD3-993D-DF439BB97BF1}"/>
                </a:ext>
              </a:extLst>
            </p:cNvPr>
            <p:cNvSpPr/>
            <p:nvPr/>
          </p:nvSpPr>
          <p:spPr>
            <a:xfrm>
              <a:off x="2939796" y="3432035"/>
              <a:ext cx="1005078" cy="398538"/>
            </a:xfrm>
            <a:prstGeom prst="rect">
              <a:avLst/>
            </a:prstGeom>
            <a:blipFill>
              <a:blip r:embed="rId28" cstate="print"/>
              <a:stretch>
                <a:fillRect/>
              </a:stretch>
            </a:blipFill>
          </p:spPr>
          <p:txBody>
            <a:bodyPr wrap="square" lIns="0" tIns="0" rIns="0" bIns="0" rtlCol="0"/>
            <a:lstStyle/>
            <a:p>
              <a:pPr defTabSz="914400"/>
              <a:endParaRPr>
                <a:solidFill>
                  <a:prstClr val="black"/>
                </a:solidFill>
                <a:latin typeface="Calibri"/>
              </a:endParaRPr>
            </a:p>
          </p:txBody>
        </p:sp>
        <p:sp>
          <p:nvSpPr>
            <p:cNvPr id="272" name="object 111">
              <a:extLst>
                <a:ext uri="{FF2B5EF4-FFF2-40B4-BE49-F238E27FC236}">
                  <a16:creationId xmlns:a16="http://schemas.microsoft.com/office/drawing/2014/main" id="{753F39C4-737D-4FD8-B101-E4F32D5264A3}"/>
                </a:ext>
              </a:extLst>
            </p:cNvPr>
            <p:cNvSpPr txBox="1"/>
            <p:nvPr/>
          </p:nvSpPr>
          <p:spPr>
            <a:xfrm>
              <a:off x="3038982" y="3465652"/>
              <a:ext cx="791845" cy="240029"/>
            </a:xfrm>
            <a:prstGeom prst="rect">
              <a:avLst/>
            </a:prstGeom>
          </p:spPr>
          <p:txBody>
            <a:bodyPr vert="horz" wrap="square" lIns="0" tIns="13335" rIns="0" bIns="0" rtlCol="0">
              <a:spAutoFit/>
            </a:bodyPr>
            <a:lstStyle/>
            <a:p>
              <a:pPr marL="12700" defTabSz="914400">
                <a:spcBef>
                  <a:spcPts val="105"/>
                </a:spcBef>
              </a:pPr>
              <a:r>
                <a:rPr sz="1400" b="1" dirty="0">
                  <a:solidFill>
                    <a:srgbClr val="FFFFFF"/>
                  </a:solidFill>
                  <a:latin typeface="Carlito"/>
                  <a:cs typeface="Carlito"/>
                </a:rPr>
                <a:t>API</a:t>
              </a:r>
              <a:r>
                <a:rPr sz="1400" b="1" spc="-50" dirty="0">
                  <a:solidFill>
                    <a:srgbClr val="FFFFFF"/>
                  </a:solidFill>
                  <a:latin typeface="Carlito"/>
                  <a:cs typeface="Carlito"/>
                </a:rPr>
                <a:t> </a:t>
              </a:r>
              <a:r>
                <a:rPr sz="1400" b="1" spc="-5" dirty="0">
                  <a:solidFill>
                    <a:srgbClr val="FFFFFF"/>
                  </a:solidFill>
                  <a:latin typeface="Carlito"/>
                  <a:cs typeface="Carlito"/>
                </a:rPr>
                <a:t>Server</a:t>
              </a:r>
              <a:endParaRPr sz="1400">
                <a:solidFill>
                  <a:prstClr val="black"/>
                </a:solidFill>
                <a:latin typeface="Carlito"/>
                <a:cs typeface="Carlito"/>
              </a:endParaRPr>
            </a:p>
          </p:txBody>
        </p:sp>
      </p:grpSp>
      <p:sp>
        <p:nvSpPr>
          <p:cNvPr id="273" name="object 19">
            <a:extLst>
              <a:ext uri="{FF2B5EF4-FFF2-40B4-BE49-F238E27FC236}">
                <a16:creationId xmlns:a16="http://schemas.microsoft.com/office/drawing/2014/main" id="{F6E5B5CE-53A0-4F2A-9D51-5D11AA199DD7}"/>
              </a:ext>
            </a:extLst>
          </p:cNvPr>
          <p:cNvSpPr/>
          <p:nvPr/>
        </p:nvSpPr>
        <p:spPr>
          <a:xfrm>
            <a:off x="1603542" y="1165135"/>
            <a:ext cx="769538" cy="672606"/>
          </a:xfrm>
          <a:prstGeom prst="rect">
            <a:avLst/>
          </a:prstGeom>
          <a:blipFill>
            <a:blip r:embed="rId29" cstate="print"/>
            <a:stretch>
              <a:fillRect/>
            </a:stretch>
          </a:blipFill>
        </p:spPr>
        <p:txBody>
          <a:bodyPr wrap="square" lIns="0" tIns="0" rIns="0" bIns="0" rtlCol="0"/>
          <a:lstStyle/>
          <a:p>
            <a:endParaRPr/>
          </a:p>
        </p:txBody>
      </p:sp>
      <p:sp>
        <p:nvSpPr>
          <p:cNvPr id="274" name="object 20">
            <a:extLst>
              <a:ext uri="{FF2B5EF4-FFF2-40B4-BE49-F238E27FC236}">
                <a16:creationId xmlns:a16="http://schemas.microsoft.com/office/drawing/2014/main" id="{A227BEE7-FA33-4D8F-AE1F-FE30EF81078B}"/>
              </a:ext>
            </a:extLst>
          </p:cNvPr>
          <p:cNvSpPr/>
          <p:nvPr/>
        </p:nvSpPr>
        <p:spPr>
          <a:xfrm>
            <a:off x="1505289" y="1934897"/>
            <a:ext cx="965200" cy="43180"/>
          </a:xfrm>
          <a:custGeom>
            <a:avLst/>
            <a:gdLst/>
            <a:ahLst/>
            <a:cxnLst/>
            <a:rect l="l" t="t" r="r" b="b"/>
            <a:pathLst>
              <a:path w="965200" h="43180">
                <a:moveTo>
                  <a:pt x="964692" y="0"/>
                </a:moveTo>
                <a:lnTo>
                  <a:pt x="0" y="0"/>
                </a:lnTo>
                <a:lnTo>
                  <a:pt x="0" y="42672"/>
                </a:lnTo>
                <a:lnTo>
                  <a:pt x="964692" y="42672"/>
                </a:lnTo>
                <a:lnTo>
                  <a:pt x="964692" y="0"/>
                </a:lnTo>
                <a:close/>
              </a:path>
            </a:pathLst>
          </a:custGeom>
          <a:solidFill>
            <a:srgbClr val="09C1D1"/>
          </a:solidFill>
        </p:spPr>
        <p:txBody>
          <a:bodyPr wrap="square" lIns="0" tIns="0" rIns="0" bIns="0" rtlCol="0"/>
          <a:lstStyle/>
          <a:p>
            <a:endParaRPr/>
          </a:p>
        </p:txBody>
      </p:sp>
      <p:pic>
        <p:nvPicPr>
          <p:cNvPr id="275" name="Google Shape;113;p17">
            <a:extLst>
              <a:ext uri="{FF2B5EF4-FFF2-40B4-BE49-F238E27FC236}">
                <a16:creationId xmlns:a16="http://schemas.microsoft.com/office/drawing/2014/main" id="{209A52CD-59DE-4BC0-BB80-DCE25BAF8C04}"/>
              </a:ext>
            </a:extLst>
          </p:cNvPr>
          <p:cNvPicPr preferRelativeResize="0"/>
          <p:nvPr/>
        </p:nvPicPr>
        <p:blipFill>
          <a:blip r:embed="rId30">
            <a:alphaModFix/>
          </a:blip>
          <a:stretch>
            <a:fillRect/>
          </a:stretch>
        </p:blipFill>
        <p:spPr>
          <a:xfrm>
            <a:off x="4819973" y="21894"/>
            <a:ext cx="4521974" cy="1299490"/>
          </a:xfrm>
          <a:prstGeom prst="rect">
            <a:avLst/>
          </a:prstGeom>
          <a:noFill/>
          <a:ln>
            <a:noFill/>
          </a:ln>
        </p:spPr>
      </p:pic>
      <p:sp>
        <p:nvSpPr>
          <p:cNvPr id="276" name="Google Shape;111;p17">
            <a:extLst>
              <a:ext uri="{FF2B5EF4-FFF2-40B4-BE49-F238E27FC236}">
                <a16:creationId xmlns:a16="http://schemas.microsoft.com/office/drawing/2014/main" id="{34707298-6522-4BD6-AD61-6FA1748A9AC1}"/>
              </a:ext>
            </a:extLst>
          </p:cNvPr>
          <p:cNvSpPr txBox="1">
            <a:spLocks/>
          </p:cNvSpPr>
          <p:nvPr/>
        </p:nvSpPr>
        <p:spPr>
          <a:xfrm>
            <a:off x="61222" y="4863997"/>
            <a:ext cx="4916700" cy="1093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600"/>
              </a:spcBef>
              <a:spcAft>
                <a:spcPts val="0"/>
              </a:spcAft>
              <a:buClr>
                <a:srgbClr val="000000"/>
              </a:buClr>
              <a:buSzPts val="3000"/>
              <a:buFont typeface="Arial"/>
              <a:buNone/>
              <a:tabLst/>
              <a:defRPr/>
            </a:pPr>
            <a:endParaRPr kumimoji="0" lang="en-US" sz="2000" b="0" i="0" u="none" strike="noStrike" kern="0" cap="none" spc="0" normalizeH="0" baseline="0" noProof="0" dirty="0">
              <a:ln>
                <a:noFill/>
              </a:ln>
              <a:solidFill>
                <a:srgbClr val="000000"/>
              </a:solidFill>
              <a:effectLst/>
              <a:uLnTx/>
              <a:uFillTx/>
              <a:latin typeface="Myriad Pro"/>
              <a:sym typeface="Arial"/>
            </a:endParaRPr>
          </a:p>
          <a:p>
            <a:pPr marL="0" marR="0" lvl="0" indent="0" algn="ctr" defTabSz="914400" rtl="0" eaLnBrk="1" fontAlgn="auto" latinLnBrk="0" hangingPunct="1">
              <a:lnSpc>
                <a:spcPct val="100000"/>
              </a:lnSpc>
              <a:spcBef>
                <a:spcPts val="600"/>
              </a:spcBef>
              <a:spcAft>
                <a:spcPts val="0"/>
              </a:spcAft>
              <a:buClr>
                <a:srgbClr val="000000"/>
              </a:buClr>
              <a:buSzPts val="3000"/>
              <a:buFont typeface="Arial"/>
              <a:buNone/>
              <a:tabLst/>
              <a:defRPr/>
            </a:pPr>
            <a:r>
              <a:rPr lang="en-US" sz="2000" i="1" kern="0" dirty="0">
                <a:solidFill>
                  <a:srgbClr val="000000"/>
                </a:solidFill>
                <a:latin typeface="Myriad Pro"/>
              </a:rPr>
              <a:t>Kubernetes - </a:t>
            </a:r>
            <a:r>
              <a:rPr kumimoji="0" lang="en-US" sz="2000" i="1" u="none" strike="noStrike" kern="0" cap="none" spc="0" normalizeH="0" baseline="0" noProof="0" dirty="0">
                <a:ln>
                  <a:noFill/>
                </a:ln>
                <a:solidFill>
                  <a:srgbClr val="000000"/>
                </a:solidFill>
                <a:effectLst/>
                <a:uLnTx/>
                <a:uFillTx/>
                <a:latin typeface="Myriad Pro"/>
                <a:sym typeface="Arial"/>
              </a:rPr>
              <a:t>Greek for “pilot” or </a:t>
            </a:r>
          </a:p>
          <a:p>
            <a:pPr marL="0" marR="0" lvl="0" indent="0" algn="ctr" defTabSz="914400" rtl="0" eaLnBrk="1" fontAlgn="auto" latinLnBrk="0" hangingPunct="1">
              <a:lnSpc>
                <a:spcPct val="100000"/>
              </a:lnSpc>
              <a:spcBef>
                <a:spcPts val="600"/>
              </a:spcBef>
              <a:spcAft>
                <a:spcPts val="0"/>
              </a:spcAft>
              <a:buClr>
                <a:srgbClr val="000000"/>
              </a:buClr>
              <a:buSzPts val="3000"/>
              <a:buFont typeface="Arial"/>
              <a:buNone/>
              <a:tabLst/>
              <a:defRPr/>
            </a:pPr>
            <a:r>
              <a:rPr kumimoji="0" lang="en-US" sz="2000" i="1" u="none" strike="noStrike" kern="0" cap="none" spc="0" normalizeH="0" baseline="0" noProof="0" dirty="0">
                <a:ln>
                  <a:noFill/>
                </a:ln>
                <a:solidFill>
                  <a:srgbClr val="000000"/>
                </a:solidFill>
                <a:effectLst/>
                <a:uLnTx/>
                <a:uFillTx/>
                <a:latin typeface="Myriad Pro"/>
                <a:sym typeface="Arial"/>
              </a:rPr>
              <a:t>“Helmsman of a ship”</a:t>
            </a:r>
          </a:p>
        </p:txBody>
      </p:sp>
    </p:spTree>
    <p:extLst>
      <p:ext uri="{BB962C8B-B14F-4D97-AF65-F5344CB8AC3E}">
        <p14:creationId xmlns:p14="http://schemas.microsoft.com/office/powerpoint/2010/main" val="2000263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Self Healing</a:t>
            </a:r>
          </a:p>
        </p:txBody>
      </p:sp>
      <p:sp>
        <p:nvSpPr>
          <p:cNvPr id="9" name="Google Shape;120;p18">
            <a:extLst>
              <a:ext uri="{FF2B5EF4-FFF2-40B4-BE49-F238E27FC236}">
                <a16:creationId xmlns:a16="http://schemas.microsoft.com/office/drawing/2014/main" id="{2F862922-8EEA-4362-A5FD-95B6C9527733}"/>
              </a:ext>
            </a:extLst>
          </p:cNvPr>
          <p:cNvSpPr txBox="1">
            <a:spLocks/>
          </p:cNvSpPr>
          <p:nvPr/>
        </p:nvSpPr>
        <p:spPr>
          <a:xfrm>
            <a:off x="563189" y="1267326"/>
            <a:ext cx="10746582" cy="4453332"/>
          </a:xfrm>
          <a:prstGeom prst="rect">
            <a:avLst/>
          </a:prstGeom>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1000"/>
              </a:spcBef>
              <a:spcAft>
                <a:spcPts val="600"/>
              </a:spcAft>
              <a:buFont typeface="Arial" panose="020B0604020202020204" pitchFamily="34" charset="0"/>
              <a:buNone/>
              <a:defRPr sz="10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defTabSz="914400">
              <a:spcBef>
                <a:spcPts val="600"/>
              </a:spcBef>
              <a:spcAft>
                <a:spcPts val="0"/>
              </a:spcAft>
              <a:buClr>
                <a:srgbClr val="000000"/>
              </a:buClr>
              <a:buSzPts val="3000"/>
            </a:pPr>
            <a:r>
              <a:rPr lang="en-US" sz="2400" kern="0" dirty="0">
                <a:solidFill>
                  <a:srgbClr val="000000"/>
                </a:solidFill>
                <a:latin typeface="Myriad Pro"/>
                <a:cs typeface="Arial"/>
                <a:sym typeface="Arial"/>
              </a:rPr>
              <a:t>Kubernetes will </a:t>
            </a:r>
            <a:r>
              <a:rPr lang="en-US" sz="2400" b="1" kern="0" dirty="0">
                <a:solidFill>
                  <a:srgbClr val="000000"/>
                </a:solidFill>
                <a:latin typeface="Myriad Pro"/>
                <a:cs typeface="Arial"/>
                <a:sym typeface="Arial"/>
              </a:rPr>
              <a:t>ALWAYS</a:t>
            </a:r>
            <a:r>
              <a:rPr lang="en-US" sz="2400" kern="0" dirty="0">
                <a:solidFill>
                  <a:srgbClr val="000000"/>
                </a:solidFill>
                <a:latin typeface="Myriad Pro"/>
                <a:cs typeface="Arial"/>
                <a:sym typeface="Arial"/>
              </a:rPr>
              <a:t> try and steer the cluster to its desired state.</a:t>
            </a:r>
          </a:p>
          <a:p>
            <a:pPr lvl="0" defTabSz="914400">
              <a:spcBef>
                <a:spcPts val="600"/>
              </a:spcBef>
              <a:spcAft>
                <a:spcPts val="0"/>
              </a:spcAft>
              <a:buClr>
                <a:srgbClr val="000000"/>
              </a:buClr>
              <a:buSzPts val="3000"/>
            </a:pPr>
            <a:endParaRPr lang="en-US" sz="2400" kern="0" dirty="0">
              <a:solidFill>
                <a:srgbClr val="000000"/>
              </a:solidFill>
              <a:latin typeface="Myriad Pro"/>
              <a:cs typeface="Arial"/>
              <a:sym typeface="Arial"/>
            </a:endParaRPr>
          </a:p>
          <a:p>
            <a:pPr marL="457200" lvl="0" indent="-381000" defTabSz="914400">
              <a:spcBef>
                <a:spcPts val="600"/>
              </a:spcBef>
              <a:spcAft>
                <a:spcPts val="0"/>
              </a:spcAft>
              <a:buClr>
                <a:srgbClr val="000000"/>
              </a:buClr>
              <a:buSzPts val="2400"/>
              <a:buFont typeface="Arial"/>
              <a:buChar char="●"/>
            </a:pPr>
            <a:r>
              <a:rPr lang="en-US" sz="2400" b="1" kern="0" dirty="0">
                <a:solidFill>
                  <a:srgbClr val="000000"/>
                </a:solidFill>
                <a:latin typeface="Myriad Pro"/>
                <a:cs typeface="Arial"/>
                <a:sym typeface="Arial"/>
              </a:rPr>
              <a:t>Me:</a:t>
            </a:r>
            <a:r>
              <a:rPr lang="en-US" sz="2400" kern="0" dirty="0">
                <a:solidFill>
                  <a:srgbClr val="000000"/>
                </a:solidFill>
                <a:latin typeface="Myriad Pro"/>
                <a:cs typeface="Arial"/>
                <a:sym typeface="Arial"/>
              </a:rPr>
              <a:t> “I want 3 healthy instances of </a:t>
            </a:r>
            <a:r>
              <a:rPr lang="en-US" sz="2400" kern="0" dirty="0" err="1">
                <a:solidFill>
                  <a:srgbClr val="000000"/>
                </a:solidFill>
                <a:latin typeface="Myriad Pro"/>
                <a:cs typeface="Arial"/>
                <a:sym typeface="Arial"/>
              </a:rPr>
              <a:t>redis</a:t>
            </a:r>
            <a:r>
              <a:rPr lang="en-US" sz="2400" kern="0" dirty="0">
                <a:solidFill>
                  <a:srgbClr val="000000"/>
                </a:solidFill>
                <a:latin typeface="Myriad Pro"/>
                <a:cs typeface="Arial"/>
                <a:sym typeface="Arial"/>
              </a:rPr>
              <a:t> to always be running.”</a:t>
            </a:r>
          </a:p>
          <a:p>
            <a:pPr marL="457200" lvl="0" indent="-381000" defTabSz="914400">
              <a:spcBef>
                <a:spcPts val="0"/>
              </a:spcBef>
              <a:spcAft>
                <a:spcPts val="0"/>
              </a:spcAft>
              <a:buClr>
                <a:srgbClr val="000000"/>
              </a:buClr>
              <a:buSzPts val="2400"/>
              <a:buFont typeface="Arial"/>
              <a:buChar char="●"/>
            </a:pPr>
            <a:r>
              <a:rPr lang="en-US" sz="2400" b="1" kern="0" dirty="0">
                <a:solidFill>
                  <a:srgbClr val="000000"/>
                </a:solidFill>
                <a:latin typeface="Myriad Pro"/>
                <a:cs typeface="Arial"/>
                <a:sym typeface="Arial"/>
              </a:rPr>
              <a:t>Kubernetes:</a:t>
            </a:r>
            <a:r>
              <a:rPr lang="en-US" sz="2400" kern="0" dirty="0">
                <a:solidFill>
                  <a:srgbClr val="000000"/>
                </a:solidFill>
                <a:latin typeface="Myriad Pro"/>
                <a:cs typeface="Arial"/>
                <a:sym typeface="Arial"/>
              </a:rPr>
              <a:t> “Okay, I’ll ensure there are always 3 instances up and running.”</a:t>
            </a:r>
          </a:p>
          <a:p>
            <a:pPr marL="457200" lvl="0" indent="-381000" defTabSz="914400">
              <a:spcBef>
                <a:spcPts val="0"/>
              </a:spcBef>
              <a:spcAft>
                <a:spcPts val="0"/>
              </a:spcAft>
              <a:buClr>
                <a:srgbClr val="000000"/>
              </a:buClr>
              <a:buSzPts val="2400"/>
              <a:buFont typeface="Arial"/>
              <a:buChar char="●"/>
            </a:pPr>
            <a:r>
              <a:rPr lang="en-US" sz="2400" b="1" kern="0" dirty="0">
                <a:solidFill>
                  <a:srgbClr val="000000"/>
                </a:solidFill>
                <a:latin typeface="Myriad Pro"/>
                <a:cs typeface="Arial"/>
                <a:sym typeface="Arial"/>
              </a:rPr>
              <a:t>Kubernetes:</a:t>
            </a:r>
            <a:r>
              <a:rPr lang="en-US" sz="2400" kern="0" dirty="0">
                <a:solidFill>
                  <a:srgbClr val="000000"/>
                </a:solidFill>
                <a:latin typeface="Myriad Pro"/>
                <a:cs typeface="Arial"/>
                <a:sym typeface="Arial"/>
              </a:rPr>
              <a:t> “Oh look, one has died. I’m going to attempt to spin up a new one.”</a:t>
            </a:r>
          </a:p>
          <a:p>
            <a:pPr marL="76200" algn="just">
              <a:spcBef>
                <a:spcPts val="600"/>
              </a:spcBef>
              <a:spcAft>
                <a:spcPts val="0"/>
              </a:spcAft>
              <a:buSzPts val="2400"/>
            </a:pPr>
            <a:endParaRPr lang="en-US" sz="2400" dirty="0">
              <a:latin typeface="Myriad Pro"/>
              <a:sym typeface="Arial"/>
            </a:endParaRPr>
          </a:p>
          <a:p>
            <a:pPr marL="457200" indent="-381000" algn="just">
              <a:spcAft>
                <a:spcPts val="1000"/>
              </a:spcAft>
              <a:buSzPts val="2400"/>
              <a:buFont typeface="Arial" panose="020B0604020202020204" pitchFamily="34" charset="0"/>
              <a:buChar char="●"/>
            </a:pPr>
            <a:endParaRPr lang="en-US" dirty="0">
              <a:latin typeface="Myriad Pro"/>
            </a:endParaRPr>
          </a:p>
        </p:txBody>
      </p:sp>
      <p:pic>
        <p:nvPicPr>
          <p:cNvPr id="5" name="Google Shape;112;p17">
            <a:extLst>
              <a:ext uri="{FF2B5EF4-FFF2-40B4-BE49-F238E27FC236}">
                <a16:creationId xmlns:a16="http://schemas.microsoft.com/office/drawing/2014/main" id="{D77389B3-CB93-4EC7-A70A-2C0357726879}"/>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Tree>
    <p:extLst>
      <p:ext uri="{BB962C8B-B14F-4D97-AF65-F5344CB8AC3E}">
        <p14:creationId xmlns:p14="http://schemas.microsoft.com/office/powerpoint/2010/main" val="1805903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Project Stats</a:t>
            </a:r>
          </a:p>
        </p:txBody>
      </p:sp>
      <p:sp>
        <p:nvSpPr>
          <p:cNvPr id="9" name="Google Shape;120;p18">
            <a:extLst>
              <a:ext uri="{FF2B5EF4-FFF2-40B4-BE49-F238E27FC236}">
                <a16:creationId xmlns:a16="http://schemas.microsoft.com/office/drawing/2014/main" id="{2F862922-8EEA-4362-A5FD-95B6C9527733}"/>
              </a:ext>
            </a:extLst>
          </p:cNvPr>
          <p:cNvSpPr txBox="1">
            <a:spLocks/>
          </p:cNvSpPr>
          <p:nvPr/>
        </p:nvSpPr>
        <p:spPr>
          <a:xfrm>
            <a:off x="563189" y="1267326"/>
            <a:ext cx="10746582" cy="4453332"/>
          </a:xfrm>
          <a:prstGeom prst="rect">
            <a:avLst/>
          </a:prstGeom>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1000"/>
              </a:spcBef>
              <a:spcAft>
                <a:spcPts val="600"/>
              </a:spcAft>
              <a:buFont typeface="Arial" panose="020B0604020202020204" pitchFamily="34" charset="0"/>
              <a:buNone/>
              <a:defRPr sz="10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defTabSz="914400">
              <a:lnSpc>
                <a:spcPct val="200000"/>
              </a:lnSpc>
              <a:spcBef>
                <a:spcPts val="0"/>
              </a:spcBef>
              <a:spcAft>
                <a:spcPts val="0"/>
              </a:spcAft>
              <a:buClr>
                <a:srgbClr val="000000"/>
              </a:buClr>
              <a:buSzPts val="2400"/>
              <a:buFont typeface="Arial"/>
              <a:buChar char="●"/>
            </a:pPr>
            <a:r>
              <a:rPr lang="en-US" sz="2400" kern="0" dirty="0">
                <a:solidFill>
                  <a:srgbClr val="000000"/>
                </a:solidFill>
                <a:latin typeface="Myriad Pro"/>
                <a:cs typeface="Arial"/>
              </a:rPr>
              <a:t>Over 55,000 stars on </a:t>
            </a:r>
            <a:r>
              <a:rPr lang="en-US" sz="2400" kern="0" dirty="0" err="1">
                <a:solidFill>
                  <a:srgbClr val="000000"/>
                </a:solidFill>
                <a:latin typeface="Myriad Pro"/>
                <a:cs typeface="Arial"/>
              </a:rPr>
              <a:t>Github</a:t>
            </a:r>
            <a:endParaRPr lang="en-US" sz="2400" kern="0" dirty="0">
              <a:solidFill>
                <a:srgbClr val="000000"/>
              </a:solidFill>
              <a:latin typeface="Myriad Pro"/>
              <a:cs typeface="Arial"/>
            </a:endParaRPr>
          </a:p>
          <a:p>
            <a:pPr marL="457200" indent="-381000" defTabSz="914400">
              <a:lnSpc>
                <a:spcPct val="200000"/>
              </a:lnSpc>
              <a:spcBef>
                <a:spcPts val="0"/>
              </a:spcBef>
              <a:spcAft>
                <a:spcPts val="0"/>
              </a:spcAft>
              <a:buClr>
                <a:srgbClr val="000000"/>
              </a:buClr>
              <a:buSzPts val="2400"/>
              <a:buFont typeface="Arial"/>
              <a:buChar char="●"/>
            </a:pPr>
            <a:r>
              <a:rPr lang="en-US" sz="2400" kern="0" dirty="0">
                <a:solidFill>
                  <a:srgbClr val="000000"/>
                </a:solidFill>
                <a:latin typeface="Myriad Pro"/>
                <a:cs typeface="Arial"/>
              </a:rPr>
              <a:t>2000+ Contributors to K8s Core</a:t>
            </a:r>
          </a:p>
          <a:p>
            <a:pPr marL="457200" indent="-381000" defTabSz="914400">
              <a:lnSpc>
                <a:spcPct val="200000"/>
              </a:lnSpc>
              <a:spcBef>
                <a:spcPts val="0"/>
              </a:spcBef>
              <a:spcAft>
                <a:spcPts val="0"/>
              </a:spcAft>
              <a:buClr>
                <a:srgbClr val="000000"/>
              </a:buClr>
              <a:buSzPts val="2400"/>
              <a:buFont typeface="Arial"/>
              <a:buChar char="●"/>
            </a:pPr>
            <a:r>
              <a:rPr lang="en-US" sz="2400" kern="0" dirty="0">
                <a:solidFill>
                  <a:srgbClr val="000000"/>
                </a:solidFill>
                <a:latin typeface="Myriad Pro"/>
                <a:cs typeface="Arial"/>
              </a:rPr>
              <a:t>Most discussed Repository by a large margin</a:t>
            </a:r>
          </a:p>
          <a:p>
            <a:pPr marL="457200" indent="-381000" defTabSz="914400">
              <a:lnSpc>
                <a:spcPct val="200000"/>
              </a:lnSpc>
              <a:spcBef>
                <a:spcPts val="0"/>
              </a:spcBef>
              <a:spcAft>
                <a:spcPts val="0"/>
              </a:spcAft>
              <a:buClr>
                <a:srgbClr val="000000"/>
              </a:buClr>
              <a:buSzPts val="2400"/>
              <a:buFont typeface="Arial"/>
              <a:buChar char="●"/>
            </a:pPr>
            <a:r>
              <a:rPr lang="en-US" sz="2400" kern="0" dirty="0">
                <a:solidFill>
                  <a:srgbClr val="000000"/>
                </a:solidFill>
                <a:latin typeface="Myriad Pro"/>
                <a:cs typeface="Arial"/>
              </a:rPr>
              <a:t>70,000+ users in Slack Team</a:t>
            </a:r>
          </a:p>
          <a:p>
            <a:pPr marL="76200" algn="just">
              <a:spcBef>
                <a:spcPts val="600"/>
              </a:spcBef>
              <a:spcAft>
                <a:spcPts val="0"/>
              </a:spcAft>
              <a:buSzPts val="2400"/>
            </a:pPr>
            <a:endParaRPr lang="en-US" sz="2400" dirty="0">
              <a:latin typeface="Myriad Pro"/>
              <a:sym typeface="Arial"/>
            </a:endParaRPr>
          </a:p>
          <a:p>
            <a:pPr marL="457200" indent="-381000" algn="just">
              <a:spcAft>
                <a:spcPts val="1000"/>
              </a:spcAft>
              <a:buSzPts val="2400"/>
              <a:buFont typeface="Arial" panose="020B0604020202020204" pitchFamily="34" charset="0"/>
              <a:buChar char="●"/>
            </a:pPr>
            <a:endParaRPr lang="en-US" dirty="0">
              <a:latin typeface="Myriad Pro"/>
            </a:endParaRP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pic>
        <p:nvPicPr>
          <p:cNvPr id="6" name="Google Shape;165;p25">
            <a:extLst>
              <a:ext uri="{FF2B5EF4-FFF2-40B4-BE49-F238E27FC236}">
                <a16:creationId xmlns:a16="http://schemas.microsoft.com/office/drawing/2014/main" id="{33FE6302-2299-45A0-A377-0DA11F308A84}"/>
              </a:ext>
            </a:extLst>
          </p:cNvPr>
          <p:cNvPicPr preferRelativeResize="0"/>
          <p:nvPr/>
        </p:nvPicPr>
        <p:blipFill>
          <a:blip r:embed="rId4">
            <a:alphaModFix/>
          </a:blip>
          <a:stretch>
            <a:fillRect/>
          </a:stretch>
        </p:blipFill>
        <p:spPr>
          <a:xfrm>
            <a:off x="7837000" y="1272599"/>
            <a:ext cx="1699600" cy="1412801"/>
          </a:xfrm>
          <a:prstGeom prst="rect">
            <a:avLst/>
          </a:prstGeom>
          <a:noFill/>
          <a:ln>
            <a:noFill/>
          </a:ln>
        </p:spPr>
      </p:pic>
      <p:pic>
        <p:nvPicPr>
          <p:cNvPr id="1026" name="Picture 2" descr="9 Slack hacks you need to know · atSpoke">
            <a:extLst>
              <a:ext uri="{FF2B5EF4-FFF2-40B4-BE49-F238E27FC236}">
                <a16:creationId xmlns:a16="http://schemas.microsoft.com/office/drawing/2014/main" id="{5A8495BC-DCBE-4613-88C5-AAE4C02687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750" y="2787591"/>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774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What is Docker?</a:t>
            </a:r>
          </a:p>
        </p:txBody>
      </p:sp>
      <p:sp>
        <p:nvSpPr>
          <p:cNvPr id="8" name="Rectangle 7">
            <a:extLst>
              <a:ext uri="{FF2B5EF4-FFF2-40B4-BE49-F238E27FC236}">
                <a16:creationId xmlns:a16="http://schemas.microsoft.com/office/drawing/2014/main" id="{5419AC6D-333E-4D21-98E0-09776996C6B0}"/>
              </a:ext>
            </a:extLst>
          </p:cNvPr>
          <p:cNvSpPr/>
          <p:nvPr/>
        </p:nvSpPr>
        <p:spPr>
          <a:xfrm>
            <a:off x="584485" y="902181"/>
            <a:ext cx="10184324" cy="646331"/>
          </a:xfrm>
          <a:prstGeom prst="rect">
            <a:avLst/>
          </a:prstGeom>
        </p:spPr>
        <p:txBody>
          <a:bodyPr wrap="square">
            <a:spAutoFit/>
          </a:bodyPr>
          <a:lstStyle/>
          <a:p>
            <a:pPr marL="285750" indent="-285750" algn="just">
              <a:buFont typeface="Arial" panose="020B0604020202020204" pitchFamily="34" charset="0"/>
              <a:buChar char="•"/>
            </a:pPr>
            <a:r>
              <a:rPr lang="en-US" dirty="0">
                <a:latin typeface="Myriad Pro"/>
              </a:rPr>
              <a:t>Docker is an open-source project that automates the deployment of applications inside software containers . </a:t>
            </a:r>
          </a:p>
        </p:txBody>
      </p:sp>
      <p:pic>
        <p:nvPicPr>
          <p:cNvPr id="3" name="Picture 2">
            <a:extLst>
              <a:ext uri="{FF2B5EF4-FFF2-40B4-BE49-F238E27FC236}">
                <a16:creationId xmlns:a16="http://schemas.microsoft.com/office/drawing/2014/main" id="{CAC7B7D9-6B6A-41FA-BC06-E9EE037A54AD}"/>
              </a:ext>
            </a:extLst>
          </p:cNvPr>
          <p:cNvPicPr>
            <a:picLocks noChangeAspect="1"/>
          </p:cNvPicPr>
          <p:nvPr/>
        </p:nvPicPr>
        <p:blipFill>
          <a:blip r:embed="rId2"/>
          <a:stretch>
            <a:fillRect/>
          </a:stretch>
        </p:blipFill>
        <p:spPr>
          <a:xfrm>
            <a:off x="7699070" y="1393370"/>
            <a:ext cx="3143513" cy="4737725"/>
          </a:xfrm>
          <a:prstGeom prst="rect">
            <a:avLst/>
          </a:prstGeom>
        </p:spPr>
      </p:pic>
      <p:sp>
        <p:nvSpPr>
          <p:cNvPr id="4" name="Rectangle 3">
            <a:extLst>
              <a:ext uri="{FF2B5EF4-FFF2-40B4-BE49-F238E27FC236}">
                <a16:creationId xmlns:a16="http://schemas.microsoft.com/office/drawing/2014/main" id="{F994EE43-EDDA-40CF-8197-019AD6FC739B}"/>
              </a:ext>
            </a:extLst>
          </p:cNvPr>
          <p:cNvSpPr/>
          <p:nvPr/>
        </p:nvSpPr>
        <p:spPr>
          <a:xfrm>
            <a:off x="7336496" y="6131096"/>
            <a:ext cx="3506088" cy="253916"/>
          </a:xfrm>
          <a:prstGeom prst="rect">
            <a:avLst/>
          </a:prstGeom>
        </p:spPr>
        <p:txBody>
          <a:bodyPr wrap="none">
            <a:spAutoFit/>
          </a:bodyPr>
          <a:lstStyle/>
          <a:p>
            <a:r>
              <a:rPr lang="fr-FR" sz="1050" dirty="0"/>
              <a:t>Source: </a:t>
            </a:r>
            <a:r>
              <a:rPr lang="fr-FR" sz="1050" dirty="0">
                <a:solidFill>
                  <a:srgbClr val="002060"/>
                </a:solidFill>
                <a:hlinkClick r:id="rId3">
                  <a:extLst>
                    <a:ext uri="{A12FA001-AC4F-418D-AE19-62706E023703}">
                      <ahyp:hlinkClr xmlns:ahyp="http://schemas.microsoft.com/office/drawing/2018/hyperlinkcolor" val="tx"/>
                    </a:ext>
                  </a:extLst>
                </a:hlinkClick>
              </a:rPr>
              <a:t>https://en.wikipedia.org/wiki/Docker_(software)</a:t>
            </a:r>
            <a:r>
              <a:rPr lang="fr-FR" sz="1050" dirty="0">
                <a:solidFill>
                  <a:srgbClr val="002060"/>
                </a:solidFill>
              </a:rPr>
              <a:t> </a:t>
            </a:r>
            <a:endParaRPr lang="en-US" sz="1050" dirty="0">
              <a:solidFill>
                <a:srgbClr val="002060"/>
              </a:solidFill>
            </a:endParaRPr>
          </a:p>
        </p:txBody>
      </p:sp>
      <p:sp>
        <p:nvSpPr>
          <p:cNvPr id="5" name="Rectangle 4">
            <a:extLst>
              <a:ext uri="{FF2B5EF4-FFF2-40B4-BE49-F238E27FC236}">
                <a16:creationId xmlns:a16="http://schemas.microsoft.com/office/drawing/2014/main" id="{C1E72EC6-0EDD-4267-93BA-AED09BDC7938}"/>
              </a:ext>
            </a:extLst>
          </p:cNvPr>
          <p:cNvSpPr/>
          <p:nvPr/>
        </p:nvSpPr>
        <p:spPr>
          <a:xfrm>
            <a:off x="584485" y="1549073"/>
            <a:ext cx="7040811" cy="2777683"/>
          </a:xfrm>
          <a:prstGeom prst="rect">
            <a:avLst/>
          </a:prstGeom>
        </p:spPr>
        <p:txBody>
          <a:bodyPr wrap="square">
            <a:spAutoFit/>
          </a:bodyPr>
          <a:lstStyle/>
          <a:p>
            <a:pPr marL="285750" indent="-285750" algn="just">
              <a:buFont typeface="Arial" panose="020B0604020202020204" pitchFamily="34" charset="0"/>
              <a:buChar char="•"/>
            </a:pPr>
            <a:r>
              <a:rPr lang="en-US" dirty="0">
                <a:latin typeface="Myriad Pro"/>
              </a:rPr>
              <a:t>It provides all necessary tools for create, deploy and run your applications by using containers.</a:t>
            </a:r>
          </a:p>
          <a:p>
            <a:pPr marL="285750" indent="-285750" algn="just">
              <a:buFont typeface="Arial" panose="020B0604020202020204" pitchFamily="34" charset="0"/>
              <a:buChar char="•"/>
            </a:pPr>
            <a:endParaRPr lang="en-US" dirty="0">
              <a:latin typeface="Myriad Pro"/>
            </a:endParaRPr>
          </a:p>
          <a:p>
            <a:pPr marL="285750" indent="-285750" algn="just">
              <a:buFont typeface="Arial" panose="020B0604020202020204" pitchFamily="34" charset="0"/>
              <a:buChar char="•"/>
            </a:pPr>
            <a:r>
              <a:rPr lang="en-US" dirty="0">
                <a:latin typeface="Myriad Pro"/>
              </a:rPr>
              <a:t>Lightweight, secure platform</a:t>
            </a:r>
          </a:p>
          <a:p>
            <a:pPr marL="285750" indent="-285750" algn="just">
              <a:buFont typeface="Arial" panose="020B0604020202020204" pitchFamily="34" charset="0"/>
              <a:buChar char="•"/>
            </a:pPr>
            <a:endParaRPr lang="en-US" dirty="0">
              <a:latin typeface="Myriad Pro"/>
            </a:endParaRPr>
          </a:p>
          <a:p>
            <a:pPr marL="285750" indent="-285750" algn="just">
              <a:buFont typeface="Arial" panose="020B0604020202020204" pitchFamily="34" charset="0"/>
              <a:buChar char="•"/>
            </a:pPr>
            <a:r>
              <a:rPr lang="en-US" dirty="0">
                <a:latin typeface="Myriad Pro"/>
              </a:rPr>
              <a:t>Simplify building, shipping, running apps</a:t>
            </a:r>
          </a:p>
          <a:p>
            <a:pPr marL="285750" indent="-285750" algn="just">
              <a:buFont typeface="Arial" panose="020B0604020202020204" pitchFamily="34" charset="0"/>
              <a:buChar char="•"/>
            </a:pPr>
            <a:endParaRPr lang="en-US" dirty="0">
              <a:latin typeface="Myriad Pro"/>
            </a:endParaRPr>
          </a:p>
          <a:p>
            <a:pPr marL="295275" indent="-285750">
              <a:spcBef>
                <a:spcPts val="75"/>
              </a:spcBef>
              <a:buFont typeface="Arial" panose="020B0604020202020204" pitchFamily="34" charset="0"/>
              <a:buChar char="•"/>
            </a:pPr>
            <a:r>
              <a:rPr lang="en-US" dirty="0">
                <a:latin typeface="Myriad Pro"/>
              </a:rPr>
              <a:t>Runs natively on Linux or Windows Server</a:t>
            </a:r>
          </a:p>
          <a:p>
            <a:pPr marL="295275" marR="338138" indent="-285750">
              <a:spcBef>
                <a:spcPts val="1350"/>
              </a:spcBef>
              <a:buFont typeface="Arial" panose="020B0604020202020204" pitchFamily="34" charset="0"/>
              <a:buChar char="•"/>
            </a:pPr>
            <a:r>
              <a:rPr lang="en-US" dirty="0">
                <a:latin typeface="Myriad Pro"/>
              </a:rPr>
              <a:t>Can Run on Linux, Windows or Mac Development  machines</a:t>
            </a:r>
          </a:p>
        </p:txBody>
      </p:sp>
      <p:sp>
        <p:nvSpPr>
          <p:cNvPr id="7" name="Rectangle 6">
            <a:extLst>
              <a:ext uri="{FF2B5EF4-FFF2-40B4-BE49-F238E27FC236}">
                <a16:creationId xmlns:a16="http://schemas.microsoft.com/office/drawing/2014/main" id="{49FEFF7F-E8A2-41D7-92E7-075E61427E5A}"/>
              </a:ext>
            </a:extLst>
          </p:cNvPr>
          <p:cNvSpPr/>
          <p:nvPr/>
        </p:nvSpPr>
        <p:spPr>
          <a:xfrm>
            <a:off x="563189" y="4446980"/>
            <a:ext cx="3356688" cy="400110"/>
          </a:xfrm>
          <a:prstGeom prst="rect">
            <a:avLst/>
          </a:prstGeom>
        </p:spPr>
        <p:txBody>
          <a:bodyPr wrap="none">
            <a:spAutoFit/>
          </a:bodyPr>
          <a:lstStyle/>
          <a:p>
            <a:r>
              <a:rPr lang="en-US" sz="2000" dirty="0">
                <a:solidFill>
                  <a:srgbClr val="00AAE8"/>
                </a:solidFill>
                <a:latin typeface="Myriad Pro"/>
              </a:rPr>
              <a:t>What will Docker do for me </a:t>
            </a:r>
          </a:p>
        </p:txBody>
      </p:sp>
      <p:sp>
        <p:nvSpPr>
          <p:cNvPr id="2" name="Rectangle 1">
            <a:extLst>
              <a:ext uri="{FF2B5EF4-FFF2-40B4-BE49-F238E27FC236}">
                <a16:creationId xmlns:a16="http://schemas.microsoft.com/office/drawing/2014/main" id="{C96BA695-5970-40E9-B197-83CD7CE6ABB8}"/>
              </a:ext>
            </a:extLst>
          </p:cNvPr>
          <p:cNvSpPr/>
          <p:nvPr/>
        </p:nvSpPr>
        <p:spPr>
          <a:xfrm>
            <a:off x="853973" y="4967315"/>
            <a:ext cx="6017882" cy="1200329"/>
          </a:xfrm>
          <a:prstGeom prst="rect">
            <a:avLst/>
          </a:prstGeom>
        </p:spPr>
        <p:txBody>
          <a:bodyPr wrap="square">
            <a:spAutoFit/>
          </a:bodyPr>
          <a:lstStyle/>
          <a:p>
            <a:r>
              <a:rPr lang="en-US" dirty="0">
                <a:latin typeface="Myriad Pro"/>
              </a:rPr>
              <a:t>Docker is all about speed		Deploy Faster</a:t>
            </a:r>
          </a:p>
          <a:p>
            <a:r>
              <a:rPr lang="en-US" dirty="0">
                <a:latin typeface="Myriad Pro"/>
              </a:rPr>
              <a:t>Develop Faster			Update Faster</a:t>
            </a:r>
          </a:p>
          <a:p>
            <a:r>
              <a:rPr lang="en-US" dirty="0">
                <a:latin typeface="Myriad Pro"/>
              </a:rPr>
              <a:t>Build Faster			Recover Faster</a:t>
            </a:r>
          </a:p>
          <a:p>
            <a:r>
              <a:rPr lang="en-US" dirty="0">
                <a:latin typeface="Myriad Pro"/>
              </a:rPr>
              <a:t>Test Faster</a:t>
            </a:r>
          </a:p>
        </p:txBody>
      </p:sp>
    </p:spTree>
    <p:extLst>
      <p:ext uri="{BB962C8B-B14F-4D97-AF65-F5344CB8AC3E}">
        <p14:creationId xmlns:p14="http://schemas.microsoft.com/office/powerpoint/2010/main" val="36175494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pic>
        <p:nvPicPr>
          <p:cNvPr id="3" name="Picture 2">
            <a:extLst>
              <a:ext uri="{FF2B5EF4-FFF2-40B4-BE49-F238E27FC236}">
                <a16:creationId xmlns:a16="http://schemas.microsoft.com/office/drawing/2014/main" id="{3C29C6D6-7F8B-440F-81BA-56E483A7F242}"/>
              </a:ext>
            </a:extLst>
          </p:cNvPr>
          <p:cNvPicPr>
            <a:picLocks noChangeAspect="1"/>
          </p:cNvPicPr>
          <p:nvPr/>
        </p:nvPicPr>
        <p:blipFill>
          <a:blip r:embed="rId4"/>
          <a:stretch>
            <a:fillRect/>
          </a:stretch>
        </p:blipFill>
        <p:spPr>
          <a:xfrm>
            <a:off x="842962" y="798817"/>
            <a:ext cx="10506075" cy="4953000"/>
          </a:xfrm>
          <a:prstGeom prst="rect">
            <a:avLst/>
          </a:prstGeom>
        </p:spPr>
      </p:pic>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Why Organization Should use Kubernetes?</a:t>
            </a:r>
          </a:p>
        </p:txBody>
      </p:sp>
    </p:spTree>
    <p:extLst>
      <p:ext uri="{BB962C8B-B14F-4D97-AF65-F5344CB8AC3E}">
        <p14:creationId xmlns:p14="http://schemas.microsoft.com/office/powerpoint/2010/main" val="4214779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Orchestrator Options</a:t>
            </a:r>
          </a:p>
        </p:txBody>
      </p:sp>
      <p:sp>
        <p:nvSpPr>
          <p:cNvPr id="9" name="Google Shape;120;p18">
            <a:extLst>
              <a:ext uri="{FF2B5EF4-FFF2-40B4-BE49-F238E27FC236}">
                <a16:creationId xmlns:a16="http://schemas.microsoft.com/office/drawing/2014/main" id="{2F862922-8EEA-4362-A5FD-95B6C9527733}"/>
              </a:ext>
            </a:extLst>
          </p:cNvPr>
          <p:cNvSpPr txBox="1">
            <a:spLocks/>
          </p:cNvSpPr>
          <p:nvPr/>
        </p:nvSpPr>
        <p:spPr>
          <a:xfrm>
            <a:off x="563189" y="977490"/>
            <a:ext cx="9372119" cy="1915489"/>
          </a:xfrm>
          <a:prstGeom prst="rect">
            <a:avLst/>
          </a:prstGeom>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1000"/>
              </a:spcBef>
              <a:spcAft>
                <a:spcPts val="600"/>
              </a:spcAft>
              <a:buFont typeface="Arial" panose="020B0604020202020204" pitchFamily="34" charset="0"/>
              <a:buNone/>
              <a:defRPr sz="10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lnSpc>
                <a:spcPct val="150000"/>
              </a:lnSpc>
              <a:spcBef>
                <a:spcPts val="0"/>
              </a:spcBef>
              <a:spcAft>
                <a:spcPts val="0"/>
              </a:spcAft>
              <a:buClr>
                <a:srgbClr val="000000"/>
              </a:buClr>
            </a:pPr>
            <a:r>
              <a:rPr lang="en-US" sz="2000" kern="0" dirty="0">
                <a:solidFill>
                  <a:srgbClr val="0291FF"/>
                </a:solidFill>
                <a:latin typeface="Myriad Pro"/>
                <a:ea typeface="Gill Sans"/>
                <a:cs typeface="Gill Sans"/>
                <a:sym typeface="Gill Sans"/>
              </a:rPr>
              <a:t>Docker Swarm</a:t>
            </a:r>
            <a:r>
              <a:rPr lang="en-US" sz="2000" kern="0" dirty="0">
                <a:solidFill>
                  <a:srgbClr val="00193D"/>
                </a:solidFill>
                <a:latin typeface="Myriad Pro"/>
                <a:ea typeface="Gill Sans"/>
                <a:cs typeface="Gill Sans"/>
                <a:sym typeface="Gill Sans"/>
              </a:rPr>
              <a:t> – integrated in docker container platform </a:t>
            </a:r>
          </a:p>
          <a:p>
            <a:pPr lvl="0" defTabSz="914400">
              <a:lnSpc>
                <a:spcPct val="150000"/>
              </a:lnSpc>
              <a:spcBef>
                <a:spcPts val="0"/>
              </a:spcBef>
              <a:buClr>
                <a:srgbClr val="000000"/>
              </a:buClr>
            </a:pPr>
            <a:r>
              <a:rPr lang="en-US" sz="2000" kern="0" dirty="0">
                <a:solidFill>
                  <a:srgbClr val="0291FF"/>
                </a:solidFill>
                <a:latin typeface="Myriad Pro"/>
                <a:ea typeface="Gill Sans"/>
                <a:cs typeface="Gill Sans"/>
                <a:sym typeface="Gill Sans"/>
              </a:rPr>
              <a:t>Kubernetes </a:t>
            </a:r>
            <a:r>
              <a:rPr lang="en-US" sz="2000" kern="0" dirty="0">
                <a:solidFill>
                  <a:srgbClr val="00193D"/>
                </a:solidFill>
                <a:latin typeface="Myriad Pro"/>
                <a:ea typeface="Gill Sans"/>
                <a:cs typeface="Gill Sans"/>
                <a:sym typeface="Gill Sans"/>
              </a:rPr>
              <a:t>– open-source, product of CNCF</a:t>
            </a:r>
          </a:p>
          <a:p>
            <a:pPr lvl="0" defTabSz="914400">
              <a:spcBef>
                <a:spcPts val="0"/>
              </a:spcBef>
              <a:spcAft>
                <a:spcPts val="0"/>
              </a:spcAft>
              <a:buClr>
                <a:srgbClr val="000000"/>
              </a:buClr>
            </a:pPr>
            <a:r>
              <a:rPr lang="en-US" sz="2000" kern="0" dirty="0">
                <a:solidFill>
                  <a:srgbClr val="0291FF"/>
                </a:solidFill>
                <a:latin typeface="Myriad Pro"/>
                <a:ea typeface="Gill Sans"/>
                <a:cs typeface="Gill Sans"/>
                <a:sym typeface="Gill Sans"/>
              </a:rPr>
              <a:t>Apache Mesos</a:t>
            </a:r>
            <a:r>
              <a:rPr lang="en-US" sz="2000" kern="0" dirty="0">
                <a:solidFill>
                  <a:srgbClr val="00193D"/>
                </a:solidFill>
                <a:latin typeface="Myriad Pro"/>
                <a:ea typeface="Gill Sans"/>
                <a:cs typeface="Gill Sans"/>
                <a:sym typeface="Gill Sans"/>
              </a:rPr>
              <a:t> – cluster management tool, with container orchestration being only one of the things it can do, originally through a plugin called Marathon</a:t>
            </a:r>
          </a:p>
          <a:p>
            <a:pPr marL="76200" algn="just">
              <a:spcBef>
                <a:spcPts val="600"/>
              </a:spcBef>
              <a:spcAft>
                <a:spcPts val="0"/>
              </a:spcAft>
              <a:buSzPts val="2400"/>
            </a:pPr>
            <a:endParaRPr lang="en-US" sz="2400" dirty="0">
              <a:latin typeface="Myriad Pro"/>
              <a:sym typeface="Arial"/>
            </a:endParaRPr>
          </a:p>
          <a:p>
            <a:pPr marL="457200" indent="-381000" algn="just">
              <a:spcAft>
                <a:spcPts val="1000"/>
              </a:spcAft>
              <a:buSzPts val="2400"/>
              <a:buFont typeface="Arial" panose="020B0604020202020204" pitchFamily="34" charset="0"/>
              <a:buChar char="●"/>
            </a:pPr>
            <a:endParaRPr lang="en-US" dirty="0">
              <a:latin typeface="Myriad Pro"/>
            </a:endParaRP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pic>
        <p:nvPicPr>
          <p:cNvPr id="3" name="Picture 2">
            <a:extLst>
              <a:ext uri="{FF2B5EF4-FFF2-40B4-BE49-F238E27FC236}">
                <a16:creationId xmlns:a16="http://schemas.microsoft.com/office/drawing/2014/main" id="{03CC397D-9A20-44A2-B100-2E5F6EAD88E1}"/>
              </a:ext>
            </a:extLst>
          </p:cNvPr>
          <p:cNvPicPr>
            <a:picLocks noChangeAspect="1"/>
          </p:cNvPicPr>
          <p:nvPr/>
        </p:nvPicPr>
        <p:blipFill>
          <a:blip r:embed="rId4"/>
          <a:stretch>
            <a:fillRect/>
          </a:stretch>
        </p:blipFill>
        <p:spPr>
          <a:xfrm>
            <a:off x="2532184" y="3006971"/>
            <a:ext cx="7127631" cy="3252953"/>
          </a:xfrm>
          <a:prstGeom prst="rect">
            <a:avLst/>
          </a:prstGeom>
        </p:spPr>
      </p:pic>
    </p:spTree>
    <p:extLst>
      <p:ext uri="{BB962C8B-B14F-4D97-AF65-F5344CB8AC3E}">
        <p14:creationId xmlns:p14="http://schemas.microsoft.com/office/powerpoint/2010/main" val="3935919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Kubernetes Components</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grpSp>
        <p:nvGrpSpPr>
          <p:cNvPr id="11" name="Group 10">
            <a:extLst>
              <a:ext uri="{FF2B5EF4-FFF2-40B4-BE49-F238E27FC236}">
                <a16:creationId xmlns:a16="http://schemas.microsoft.com/office/drawing/2014/main" id="{3CA29862-4EB5-4209-9543-D90EE078E2D5}"/>
              </a:ext>
            </a:extLst>
          </p:cNvPr>
          <p:cNvGrpSpPr/>
          <p:nvPr/>
        </p:nvGrpSpPr>
        <p:grpSpPr>
          <a:xfrm>
            <a:off x="393001" y="1343977"/>
            <a:ext cx="11617897" cy="4985385"/>
            <a:chOff x="393001" y="1343977"/>
            <a:chExt cx="11617897" cy="4985385"/>
          </a:xfrm>
        </p:grpSpPr>
        <p:grpSp>
          <p:nvGrpSpPr>
            <p:cNvPr id="12" name="object 5">
              <a:extLst>
                <a:ext uri="{FF2B5EF4-FFF2-40B4-BE49-F238E27FC236}">
                  <a16:creationId xmlns:a16="http://schemas.microsoft.com/office/drawing/2014/main" id="{0AC86FBA-5EEC-426E-A6FC-35939BD6F995}"/>
                </a:ext>
              </a:extLst>
            </p:cNvPr>
            <p:cNvGrpSpPr/>
            <p:nvPr/>
          </p:nvGrpSpPr>
          <p:grpSpPr>
            <a:xfrm>
              <a:off x="7866888" y="1804416"/>
              <a:ext cx="2010410" cy="1600200"/>
              <a:chOff x="7866888" y="1804416"/>
              <a:chExt cx="2010410" cy="1600200"/>
            </a:xfrm>
          </p:grpSpPr>
          <p:sp>
            <p:nvSpPr>
              <p:cNvPr id="125" name="object 6">
                <a:extLst>
                  <a:ext uri="{FF2B5EF4-FFF2-40B4-BE49-F238E27FC236}">
                    <a16:creationId xmlns:a16="http://schemas.microsoft.com/office/drawing/2014/main" id="{08EF4463-BAD0-46B0-81F0-A45645B85DAC}"/>
                  </a:ext>
                </a:extLst>
              </p:cNvPr>
              <p:cNvSpPr/>
              <p:nvPr/>
            </p:nvSpPr>
            <p:spPr>
              <a:xfrm>
                <a:off x="7900416" y="1836419"/>
                <a:ext cx="1943100" cy="1335405"/>
              </a:xfrm>
              <a:custGeom>
                <a:avLst/>
                <a:gdLst/>
                <a:ahLst/>
                <a:cxnLst/>
                <a:rect l="l" t="t" r="r" b="b"/>
                <a:pathLst>
                  <a:path w="1943100" h="1335405">
                    <a:moveTo>
                      <a:pt x="1943100" y="1018794"/>
                    </a:moveTo>
                    <a:lnTo>
                      <a:pt x="1939658" y="972083"/>
                    </a:lnTo>
                    <a:lnTo>
                      <a:pt x="1929688" y="927493"/>
                    </a:lnTo>
                    <a:lnTo>
                      <a:pt x="1913674" y="885520"/>
                    </a:lnTo>
                    <a:lnTo>
                      <a:pt x="1892096" y="846658"/>
                    </a:lnTo>
                    <a:lnTo>
                      <a:pt x="1865452" y="811390"/>
                    </a:lnTo>
                    <a:lnTo>
                      <a:pt x="1834235" y="780211"/>
                    </a:lnTo>
                    <a:lnTo>
                      <a:pt x="1798916" y="753618"/>
                    </a:lnTo>
                    <a:lnTo>
                      <a:pt x="1760016" y="732066"/>
                    </a:lnTo>
                    <a:lnTo>
                      <a:pt x="1718005" y="716076"/>
                    </a:lnTo>
                    <a:lnTo>
                      <a:pt x="1673364" y="706120"/>
                    </a:lnTo>
                    <a:lnTo>
                      <a:pt x="1626616" y="702691"/>
                    </a:lnTo>
                    <a:lnTo>
                      <a:pt x="1602092" y="703618"/>
                    </a:lnTo>
                    <a:lnTo>
                      <a:pt x="1578102" y="706348"/>
                    </a:lnTo>
                    <a:lnTo>
                      <a:pt x="1554670" y="710844"/>
                    </a:lnTo>
                    <a:lnTo>
                      <a:pt x="1531874" y="717042"/>
                    </a:lnTo>
                    <a:lnTo>
                      <a:pt x="1532255" y="707517"/>
                    </a:lnTo>
                    <a:lnTo>
                      <a:pt x="1532255" y="702691"/>
                    </a:lnTo>
                    <a:lnTo>
                      <a:pt x="1529003" y="649922"/>
                    </a:lnTo>
                    <a:lnTo>
                      <a:pt x="1519529" y="599097"/>
                    </a:lnTo>
                    <a:lnTo>
                      <a:pt x="1504226" y="550608"/>
                    </a:lnTo>
                    <a:lnTo>
                      <a:pt x="1483487" y="504825"/>
                    </a:lnTo>
                    <a:lnTo>
                      <a:pt x="1417574" y="412242"/>
                    </a:lnTo>
                    <a:lnTo>
                      <a:pt x="1382356" y="378663"/>
                    </a:lnTo>
                    <a:lnTo>
                      <a:pt x="1343456" y="349237"/>
                    </a:lnTo>
                    <a:lnTo>
                      <a:pt x="1301254" y="324345"/>
                    </a:lnTo>
                    <a:lnTo>
                      <a:pt x="1256106" y="304342"/>
                    </a:lnTo>
                    <a:lnTo>
                      <a:pt x="1208379" y="289610"/>
                    </a:lnTo>
                    <a:lnTo>
                      <a:pt x="1158455" y="280492"/>
                    </a:lnTo>
                    <a:lnTo>
                      <a:pt x="1106678" y="277368"/>
                    </a:lnTo>
                    <a:lnTo>
                      <a:pt x="1056741" y="280276"/>
                    </a:lnTo>
                    <a:lnTo>
                      <a:pt x="1008519" y="288747"/>
                    </a:lnTo>
                    <a:lnTo>
                      <a:pt x="981544" y="296760"/>
                    </a:lnTo>
                    <a:lnTo>
                      <a:pt x="990600" y="293624"/>
                    </a:lnTo>
                    <a:lnTo>
                      <a:pt x="968336" y="256235"/>
                    </a:lnTo>
                    <a:lnTo>
                      <a:pt x="950391" y="239737"/>
                    </a:lnTo>
                    <a:lnTo>
                      <a:pt x="950391" y="307543"/>
                    </a:lnTo>
                    <a:lnTo>
                      <a:pt x="935278" y="313969"/>
                    </a:lnTo>
                    <a:lnTo>
                      <a:pt x="944105" y="309714"/>
                    </a:lnTo>
                    <a:lnTo>
                      <a:pt x="950391" y="307543"/>
                    </a:lnTo>
                    <a:lnTo>
                      <a:pt x="950391" y="239737"/>
                    </a:lnTo>
                    <a:lnTo>
                      <a:pt x="936498" y="226949"/>
                    </a:lnTo>
                    <a:lnTo>
                      <a:pt x="907097" y="212712"/>
                    </a:lnTo>
                    <a:lnTo>
                      <a:pt x="907097" y="327545"/>
                    </a:lnTo>
                    <a:lnTo>
                      <a:pt x="891565" y="336321"/>
                    </a:lnTo>
                    <a:lnTo>
                      <a:pt x="900239" y="330847"/>
                    </a:lnTo>
                    <a:lnTo>
                      <a:pt x="907097" y="327545"/>
                    </a:lnTo>
                    <a:lnTo>
                      <a:pt x="907097" y="212712"/>
                    </a:lnTo>
                    <a:lnTo>
                      <a:pt x="897115" y="207873"/>
                    </a:lnTo>
                    <a:lnTo>
                      <a:pt x="866914" y="203276"/>
                    </a:lnTo>
                    <a:lnTo>
                      <a:pt x="866914" y="351878"/>
                    </a:lnTo>
                    <a:lnTo>
                      <a:pt x="850874" y="363461"/>
                    </a:lnTo>
                    <a:lnTo>
                      <a:pt x="859332" y="356666"/>
                    </a:lnTo>
                    <a:lnTo>
                      <a:pt x="866914" y="351878"/>
                    </a:lnTo>
                    <a:lnTo>
                      <a:pt x="866914" y="203276"/>
                    </a:lnTo>
                    <a:lnTo>
                      <a:pt x="852297" y="201041"/>
                    </a:lnTo>
                    <a:lnTo>
                      <a:pt x="840701" y="201472"/>
                    </a:lnTo>
                    <a:lnTo>
                      <a:pt x="829868" y="202692"/>
                    </a:lnTo>
                    <a:lnTo>
                      <a:pt x="829868" y="380301"/>
                    </a:lnTo>
                    <a:lnTo>
                      <a:pt x="813650" y="394970"/>
                    </a:lnTo>
                    <a:lnTo>
                      <a:pt x="821740" y="386829"/>
                    </a:lnTo>
                    <a:lnTo>
                      <a:pt x="829868" y="380301"/>
                    </a:lnTo>
                    <a:lnTo>
                      <a:pt x="829868" y="202692"/>
                    </a:lnTo>
                    <a:lnTo>
                      <a:pt x="829373" y="202742"/>
                    </a:lnTo>
                    <a:lnTo>
                      <a:pt x="818324" y="204851"/>
                    </a:lnTo>
                    <a:lnTo>
                      <a:pt x="807593" y="207772"/>
                    </a:lnTo>
                    <a:lnTo>
                      <a:pt x="807720" y="201041"/>
                    </a:lnTo>
                    <a:lnTo>
                      <a:pt x="802398" y="154965"/>
                    </a:lnTo>
                    <a:lnTo>
                      <a:pt x="796442" y="138303"/>
                    </a:lnTo>
                    <a:lnTo>
                      <a:pt x="796442" y="412292"/>
                    </a:lnTo>
                    <a:lnTo>
                      <a:pt x="780224" y="430555"/>
                    </a:lnTo>
                    <a:lnTo>
                      <a:pt x="787793" y="420992"/>
                    </a:lnTo>
                    <a:lnTo>
                      <a:pt x="796442" y="412292"/>
                    </a:lnTo>
                    <a:lnTo>
                      <a:pt x="796442" y="138303"/>
                    </a:lnTo>
                    <a:lnTo>
                      <a:pt x="787273" y="112649"/>
                    </a:lnTo>
                    <a:lnTo>
                      <a:pt x="766838" y="80518"/>
                    </a:lnTo>
                    <a:lnTo>
                      <a:pt x="766838" y="447446"/>
                    </a:lnTo>
                    <a:lnTo>
                      <a:pt x="750862" y="470027"/>
                    </a:lnTo>
                    <a:lnTo>
                      <a:pt x="757859" y="458787"/>
                    </a:lnTo>
                    <a:lnTo>
                      <a:pt x="766838" y="447446"/>
                    </a:lnTo>
                    <a:lnTo>
                      <a:pt x="766838" y="80518"/>
                    </a:lnTo>
                    <a:lnTo>
                      <a:pt x="732396" y="44183"/>
                    </a:lnTo>
                    <a:lnTo>
                      <a:pt x="695071" y="20447"/>
                    </a:lnTo>
                    <a:lnTo>
                      <a:pt x="652754" y="5321"/>
                    </a:lnTo>
                    <a:lnTo>
                      <a:pt x="606679" y="0"/>
                    </a:lnTo>
                    <a:lnTo>
                      <a:pt x="560298" y="5384"/>
                    </a:lnTo>
                    <a:lnTo>
                      <a:pt x="517766" y="20675"/>
                    </a:lnTo>
                    <a:lnTo>
                      <a:pt x="480288" y="44665"/>
                    </a:lnTo>
                    <a:lnTo>
                      <a:pt x="449122" y="76111"/>
                    </a:lnTo>
                    <a:lnTo>
                      <a:pt x="425475" y="113792"/>
                    </a:lnTo>
                    <a:lnTo>
                      <a:pt x="410591" y="156464"/>
                    </a:lnTo>
                    <a:lnTo>
                      <a:pt x="401396" y="153860"/>
                    </a:lnTo>
                    <a:lnTo>
                      <a:pt x="391947" y="151942"/>
                    </a:lnTo>
                    <a:lnTo>
                      <a:pt x="382257" y="150774"/>
                    </a:lnTo>
                    <a:lnTo>
                      <a:pt x="372364" y="150368"/>
                    </a:lnTo>
                    <a:lnTo>
                      <a:pt x="342557" y="154076"/>
                    </a:lnTo>
                    <a:lnTo>
                      <a:pt x="315468" y="164579"/>
                    </a:lnTo>
                    <a:lnTo>
                      <a:pt x="291985" y="180962"/>
                    </a:lnTo>
                    <a:lnTo>
                      <a:pt x="273050" y="202311"/>
                    </a:lnTo>
                    <a:lnTo>
                      <a:pt x="263855" y="200228"/>
                    </a:lnTo>
                    <a:lnTo>
                      <a:pt x="254444" y="198716"/>
                    </a:lnTo>
                    <a:lnTo>
                      <a:pt x="244830" y="197802"/>
                    </a:lnTo>
                    <a:lnTo>
                      <a:pt x="235077" y="197485"/>
                    </a:lnTo>
                    <a:lnTo>
                      <a:pt x="187248" y="205193"/>
                    </a:lnTo>
                    <a:lnTo>
                      <a:pt x="145732" y="226656"/>
                    </a:lnTo>
                    <a:lnTo>
                      <a:pt x="112991" y="259372"/>
                    </a:lnTo>
                    <a:lnTo>
                      <a:pt x="91516" y="300863"/>
                    </a:lnTo>
                    <a:lnTo>
                      <a:pt x="83820" y="348615"/>
                    </a:lnTo>
                    <a:lnTo>
                      <a:pt x="91516" y="396443"/>
                    </a:lnTo>
                    <a:lnTo>
                      <a:pt x="112991" y="437959"/>
                    </a:lnTo>
                    <a:lnTo>
                      <a:pt x="145732" y="470700"/>
                    </a:lnTo>
                    <a:lnTo>
                      <a:pt x="187248" y="492175"/>
                    </a:lnTo>
                    <a:lnTo>
                      <a:pt x="235077" y="499872"/>
                    </a:lnTo>
                    <a:lnTo>
                      <a:pt x="732282" y="499872"/>
                    </a:lnTo>
                    <a:lnTo>
                      <a:pt x="741426" y="485178"/>
                    </a:lnTo>
                    <a:lnTo>
                      <a:pt x="723163" y="518223"/>
                    </a:lnTo>
                    <a:lnTo>
                      <a:pt x="704926" y="562241"/>
                    </a:lnTo>
                    <a:lnTo>
                      <a:pt x="691642" y="608584"/>
                    </a:lnTo>
                    <a:lnTo>
                      <a:pt x="672185" y="602932"/>
                    </a:lnTo>
                    <a:lnTo>
                      <a:pt x="652183" y="598792"/>
                    </a:lnTo>
                    <a:lnTo>
                      <a:pt x="631685" y="596252"/>
                    </a:lnTo>
                    <a:lnTo>
                      <a:pt x="610743" y="595376"/>
                    </a:lnTo>
                    <a:lnTo>
                      <a:pt x="559866" y="600443"/>
                    </a:lnTo>
                    <a:lnTo>
                      <a:pt x="512432" y="614972"/>
                    </a:lnTo>
                    <a:lnTo>
                      <a:pt x="469442" y="637984"/>
                    </a:lnTo>
                    <a:lnTo>
                      <a:pt x="431863" y="668489"/>
                    </a:lnTo>
                    <a:lnTo>
                      <a:pt x="400685" y="705485"/>
                    </a:lnTo>
                    <a:lnTo>
                      <a:pt x="381127" y="701103"/>
                    </a:lnTo>
                    <a:lnTo>
                      <a:pt x="361188" y="697865"/>
                    </a:lnTo>
                    <a:lnTo>
                      <a:pt x="340855" y="695883"/>
                    </a:lnTo>
                    <a:lnTo>
                      <a:pt x="320167" y="695198"/>
                    </a:lnTo>
                    <a:lnTo>
                      <a:pt x="272859" y="698677"/>
                    </a:lnTo>
                    <a:lnTo>
                      <a:pt x="227711" y="708748"/>
                    </a:lnTo>
                    <a:lnTo>
                      <a:pt x="185204" y="724941"/>
                    </a:lnTo>
                    <a:lnTo>
                      <a:pt x="145846" y="746747"/>
                    </a:lnTo>
                    <a:lnTo>
                      <a:pt x="110121" y="773684"/>
                    </a:lnTo>
                    <a:lnTo>
                      <a:pt x="78536" y="805243"/>
                    </a:lnTo>
                    <a:lnTo>
                      <a:pt x="51587" y="840930"/>
                    </a:lnTo>
                    <a:lnTo>
                      <a:pt x="29756" y="880262"/>
                    </a:lnTo>
                    <a:lnTo>
                      <a:pt x="13550" y="922731"/>
                    </a:lnTo>
                    <a:lnTo>
                      <a:pt x="3467" y="967854"/>
                    </a:lnTo>
                    <a:lnTo>
                      <a:pt x="0" y="1015111"/>
                    </a:lnTo>
                    <a:lnTo>
                      <a:pt x="3467" y="1062380"/>
                    </a:lnTo>
                    <a:lnTo>
                      <a:pt x="13550" y="1107503"/>
                    </a:lnTo>
                    <a:lnTo>
                      <a:pt x="29756" y="1149972"/>
                    </a:lnTo>
                    <a:lnTo>
                      <a:pt x="51587" y="1189304"/>
                    </a:lnTo>
                    <a:lnTo>
                      <a:pt x="78536" y="1224991"/>
                    </a:lnTo>
                    <a:lnTo>
                      <a:pt x="110121" y="1256550"/>
                    </a:lnTo>
                    <a:lnTo>
                      <a:pt x="145846" y="1283487"/>
                    </a:lnTo>
                    <a:lnTo>
                      <a:pt x="185204" y="1305293"/>
                    </a:lnTo>
                    <a:lnTo>
                      <a:pt x="227711" y="1321485"/>
                    </a:lnTo>
                    <a:lnTo>
                      <a:pt x="272859" y="1331556"/>
                    </a:lnTo>
                    <a:lnTo>
                      <a:pt x="320167" y="1335024"/>
                    </a:lnTo>
                    <a:lnTo>
                      <a:pt x="673100" y="1335024"/>
                    </a:lnTo>
                    <a:lnTo>
                      <a:pt x="678586" y="1289913"/>
                    </a:lnTo>
                    <a:lnTo>
                      <a:pt x="693648" y="1248511"/>
                    </a:lnTo>
                    <a:lnTo>
                      <a:pt x="717080" y="1212011"/>
                    </a:lnTo>
                    <a:lnTo>
                      <a:pt x="747725" y="1181582"/>
                    </a:lnTo>
                    <a:lnTo>
                      <a:pt x="784415" y="1158392"/>
                    </a:lnTo>
                    <a:lnTo>
                      <a:pt x="825969" y="1143622"/>
                    </a:lnTo>
                    <a:lnTo>
                      <a:pt x="871220" y="1138428"/>
                    </a:lnTo>
                    <a:lnTo>
                      <a:pt x="886587" y="1139024"/>
                    </a:lnTo>
                    <a:lnTo>
                      <a:pt x="901649" y="1140752"/>
                    </a:lnTo>
                    <a:lnTo>
                      <a:pt x="916343" y="1143571"/>
                    </a:lnTo>
                    <a:lnTo>
                      <a:pt x="930656" y="1147445"/>
                    </a:lnTo>
                    <a:lnTo>
                      <a:pt x="930402" y="1138428"/>
                    </a:lnTo>
                    <a:lnTo>
                      <a:pt x="934681" y="1090561"/>
                    </a:lnTo>
                    <a:lnTo>
                      <a:pt x="947064" y="1045514"/>
                    </a:lnTo>
                    <a:lnTo>
                      <a:pt x="966762" y="1004023"/>
                    </a:lnTo>
                    <a:lnTo>
                      <a:pt x="993051" y="966851"/>
                    </a:lnTo>
                    <a:lnTo>
                      <a:pt x="1025156" y="934758"/>
                    </a:lnTo>
                    <a:lnTo>
                      <a:pt x="1062342" y="908481"/>
                    </a:lnTo>
                    <a:lnTo>
                      <a:pt x="1103858" y="888784"/>
                    </a:lnTo>
                    <a:lnTo>
                      <a:pt x="1148943" y="876401"/>
                    </a:lnTo>
                    <a:lnTo>
                      <a:pt x="1196848" y="872109"/>
                    </a:lnTo>
                    <a:lnTo>
                      <a:pt x="1243368" y="876160"/>
                    </a:lnTo>
                    <a:lnTo>
                      <a:pt x="1287259" y="887818"/>
                    </a:lnTo>
                    <a:lnTo>
                      <a:pt x="1327810" y="906424"/>
                    </a:lnTo>
                    <a:lnTo>
                      <a:pt x="1364361" y="931278"/>
                    </a:lnTo>
                    <a:lnTo>
                      <a:pt x="1396212" y="961707"/>
                    </a:lnTo>
                    <a:lnTo>
                      <a:pt x="1422692" y="997000"/>
                    </a:lnTo>
                    <a:lnTo>
                      <a:pt x="1443113" y="1036497"/>
                    </a:lnTo>
                    <a:lnTo>
                      <a:pt x="1456817" y="1079500"/>
                    </a:lnTo>
                    <a:lnTo>
                      <a:pt x="1468920" y="1075969"/>
                    </a:lnTo>
                    <a:lnTo>
                      <a:pt x="1481429" y="1073378"/>
                    </a:lnTo>
                    <a:lnTo>
                      <a:pt x="1494294" y="1071791"/>
                    </a:lnTo>
                    <a:lnTo>
                      <a:pt x="1507490" y="1071245"/>
                    </a:lnTo>
                    <a:lnTo>
                      <a:pt x="1546948" y="1076172"/>
                    </a:lnTo>
                    <a:lnTo>
                      <a:pt x="1582826" y="1090104"/>
                    </a:lnTo>
                    <a:lnTo>
                      <a:pt x="1613890" y="1111859"/>
                    </a:lnTo>
                    <a:lnTo>
                      <a:pt x="1638935" y="1140206"/>
                    </a:lnTo>
                    <a:lnTo>
                      <a:pt x="1651165" y="1137437"/>
                    </a:lnTo>
                    <a:lnTo>
                      <a:pt x="1663661" y="1135405"/>
                    </a:lnTo>
                    <a:lnTo>
                      <a:pt x="1676400" y="1134160"/>
                    </a:lnTo>
                    <a:lnTo>
                      <a:pt x="1689354" y="1133729"/>
                    </a:lnTo>
                    <a:lnTo>
                      <a:pt x="1742097" y="1140739"/>
                    </a:lnTo>
                    <a:lnTo>
                      <a:pt x="1789569" y="1160513"/>
                    </a:lnTo>
                    <a:lnTo>
                      <a:pt x="1829917" y="1191221"/>
                    </a:lnTo>
                    <a:lnTo>
                      <a:pt x="1861312" y="1231011"/>
                    </a:lnTo>
                    <a:lnTo>
                      <a:pt x="1889315" y="1195235"/>
                    </a:lnTo>
                    <a:lnTo>
                      <a:pt x="1912035" y="1155585"/>
                    </a:lnTo>
                    <a:lnTo>
                      <a:pt x="1928939" y="1112608"/>
                    </a:lnTo>
                    <a:lnTo>
                      <a:pt x="1939467" y="1066838"/>
                    </a:lnTo>
                    <a:lnTo>
                      <a:pt x="1943100" y="1018794"/>
                    </a:lnTo>
                    <a:close/>
                  </a:path>
                </a:pathLst>
              </a:custGeom>
              <a:solidFill>
                <a:srgbClr val="F1F1F1"/>
              </a:solidFill>
            </p:spPr>
            <p:txBody>
              <a:bodyPr wrap="square" lIns="0" tIns="0" rIns="0" bIns="0" rtlCol="0"/>
              <a:lstStyle/>
              <a:p>
                <a:endParaRPr/>
              </a:p>
            </p:txBody>
          </p:sp>
          <p:sp>
            <p:nvSpPr>
              <p:cNvPr id="126" name="object 7">
                <a:extLst>
                  <a:ext uri="{FF2B5EF4-FFF2-40B4-BE49-F238E27FC236}">
                    <a16:creationId xmlns:a16="http://schemas.microsoft.com/office/drawing/2014/main" id="{5BE46EEB-0488-4B85-9844-7F25C6DC27D7}"/>
                  </a:ext>
                </a:extLst>
              </p:cNvPr>
              <p:cNvSpPr/>
              <p:nvPr/>
            </p:nvSpPr>
            <p:spPr>
              <a:xfrm>
                <a:off x="8572500" y="2708148"/>
                <a:ext cx="1217930" cy="662940"/>
              </a:xfrm>
              <a:custGeom>
                <a:avLst/>
                <a:gdLst/>
                <a:ahLst/>
                <a:cxnLst/>
                <a:rect l="l" t="t" r="r" b="b"/>
                <a:pathLst>
                  <a:path w="1217929" h="662939">
                    <a:moveTo>
                      <a:pt x="524128" y="0"/>
                    </a:moveTo>
                    <a:lnTo>
                      <a:pt x="476182" y="4295"/>
                    </a:lnTo>
                    <a:lnTo>
                      <a:pt x="431058" y="16681"/>
                    </a:lnTo>
                    <a:lnTo>
                      <a:pt x="389508" y="36401"/>
                    </a:lnTo>
                    <a:lnTo>
                      <a:pt x="352287" y="62704"/>
                    </a:lnTo>
                    <a:lnTo>
                      <a:pt x="320145" y="94836"/>
                    </a:lnTo>
                    <a:lnTo>
                      <a:pt x="293835" y="132042"/>
                    </a:lnTo>
                    <a:lnTo>
                      <a:pt x="274111" y="173569"/>
                    </a:lnTo>
                    <a:lnTo>
                      <a:pt x="261725" y="218664"/>
                    </a:lnTo>
                    <a:lnTo>
                      <a:pt x="257428" y="266573"/>
                    </a:lnTo>
                    <a:lnTo>
                      <a:pt x="257682" y="275589"/>
                    </a:lnTo>
                    <a:lnTo>
                      <a:pt x="243377" y="271716"/>
                    </a:lnTo>
                    <a:lnTo>
                      <a:pt x="198247" y="266573"/>
                    </a:lnTo>
                    <a:lnTo>
                      <a:pt x="152795" y="271809"/>
                    </a:lnTo>
                    <a:lnTo>
                      <a:pt x="111069" y="286725"/>
                    </a:lnTo>
                    <a:lnTo>
                      <a:pt x="74259" y="310130"/>
                    </a:lnTo>
                    <a:lnTo>
                      <a:pt x="43557" y="340832"/>
                    </a:lnTo>
                    <a:lnTo>
                      <a:pt x="20152" y="377642"/>
                    </a:lnTo>
                    <a:lnTo>
                      <a:pt x="5236" y="419368"/>
                    </a:lnTo>
                    <a:lnTo>
                      <a:pt x="0" y="464819"/>
                    </a:lnTo>
                    <a:lnTo>
                      <a:pt x="5236" y="510224"/>
                    </a:lnTo>
                    <a:lnTo>
                      <a:pt x="20152" y="551916"/>
                    </a:lnTo>
                    <a:lnTo>
                      <a:pt x="43557" y="588703"/>
                    </a:lnTo>
                    <a:lnTo>
                      <a:pt x="74259" y="619392"/>
                    </a:lnTo>
                    <a:lnTo>
                      <a:pt x="111069" y="642790"/>
                    </a:lnTo>
                    <a:lnTo>
                      <a:pt x="152795" y="657703"/>
                    </a:lnTo>
                    <a:lnTo>
                      <a:pt x="198247" y="662939"/>
                    </a:lnTo>
                    <a:lnTo>
                      <a:pt x="1017016" y="662939"/>
                    </a:lnTo>
                    <a:lnTo>
                      <a:pt x="1063041" y="657643"/>
                    </a:lnTo>
                    <a:lnTo>
                      <a:pt x="1105282" y="642556"/>
                    </a:lnTo>
                    <a:lnTo>
                      <a:pt x="1142539" y="618882"/>
                    </a:lnTo>
                    <a:lnTo>
                      <a:pt x="1173608" y="587827"/>
                    </a:lnTo>
                    <a:lnTo>
                      <a:pt x="1197289" y="550593"/>
                    </a:lnTo>
                    <a:lnTo>
                      <a:pt x="1212379" y="508385"/>
                    </a:lnTo>
                    <a:lnTo>
                      <a:pt x="1217676" y="462406"/>
                    </a:lnTo>
                    <a:lnTo>
                      <a:pt x="1212379" y="416428"/>
                    </a:lnTo>
                    <a:lnTo>
                      <a:pt x="1197289" y="374220"/>
                    </a:lnTo>
                    <a:lnTo>
                      <a:pt x="1173608" y="336986"/>
                    </a:lnTo>
                    <a:lnTo>
                      <a:pt x="1142539" y="305931"/>
                    </a:lnTo>
                    <a:lnTo>
                      <a:pt x="1105282" y="282257"/>
                    </a:lnTo>
                    <a:lnTo>
                      <a:pt x="1063041" y="267170"/>
                    </a:lnTo>
                    <a:lnTo>
                      <a:pt x="1017016" y="261874"/>
                    </a:lnTo>
                    <a:lnTo>
                      <a:pt x="1004065" y="262296"/>
                    </a:lnTo>
                    <a:lnTo>
                      <a:pt x="991330" y="263540"/>
                    </a:lnTo>
                    <a:lnTo>
                      <a:pt x="978832" y="265570"/>
                    </a:lnTo>
                    <a:lnTo>
                      <a:pt x="966597" y="268350"/>
                    </a:lnTo>
                    <a:lnTo>
                      <a:pt x="941484" y="240002"/>
                    </a:lnTo>
                    <a:lnTo>
                      <a:pt x="910383" y="218249"/>
                    </a:lnTo>
                    <a:lnTo>
                      <a:pt x="874496" y="204307"/>
                    </a:lnTo>
                    <a:lnTo>
                      <a:pt x="835025" y="199389"/>
                    </a:lnTo>
                    <a:lnTo>
                      <a:pt x="821836" y="199929"/>
                    </a:lnTo>
                    <a:lnTo>
                      <a:pt x="808958" y="201517"/>
                    </a:lnTo>
                    <a:lnTo>
                      <a:pt x="796413" y="204104"/>
                    </a:lnTo>
                    <a:lnTo>
                      <a:pt x="784225" y="207644"/>
                    </a:lnTo>
                    <a:lnTo>
                      <a:pt x="770564" y="164593"/>
                    </a:lnTo>
                    <a:lnTo>
                      <a:pt x="750139" y="125051"/>
                    </a:lnTo>
                    <a:lnTo>
                      <a:pt x="723639" y="89706"/>
                    </a:lnTo>
                    <a:lnTo>
                      <a:pt x="691753" y="59245"/>
                    </a:lnTo>
                    <a:lnTo>
                      <a:pt x="655169" y="34356"/>
                    </a:lnTo>
                    <a:lnTo>
                      <a:pt x="614578" y="15728"/>
                    </a:lnTo>
                    <a:lnTo>
                      <a:pt x="570668" y="4046"/>
                    </a:lnTo>
                    <a:close/>
                  </a:path>
                </a:pathLst>
              </a:custGeom>
              <a:solidFill>
                <a:srgbClr val="C6F8FB"/>
              </a:solidFill>
            </p:spPr>
            <p:txBody>
              <a:bodyPr wrap="square" lIns="0" tIns="0" rIns="0" bIns="0" rtlCol="0"/>
              <a:lstStyle/>
              <a:p>
                <a:endParaRPr/>
              </a:p>
            </p:txBody>
          </p:sp>
          <p:sp>
            <p:nvSpPr>
              <p:cNvPr id="127" name="object 8">
                <a:extLst>
                  <a:ext uri="{FF2B5EF4-FFF2-40B4-BE49-F238E27FC236}">
                    <a16:creationId xmlns:a16="http://schemas.microsoft.com/office/drawing/2014/main" id="{88847D78-F631-442B-816F-85DB17292AFD}"/>
                  </a:ext>
                </a:extLst>
              </p:cNvPr>
              <p:cNvSpPr/>
              <p:nvPr/>
            </p:nvSpPr>
            <p:spPr>
              <a:xfrm>
                <a:off x="7866888" y="1804416"/>
                <a:ext cx="2010410" cy="1600200"/>
              </a:xfrm>
              <a:custGeom>
                <a:avLst/>
                <a:gdLst/>
                <a:ahLst/>
                <a:cxnLst/>
                <a:rect l="l" t="t" r="r" b="b"/>
                <a:pathLst>
                  <a:path w="2010409" h="1600200">
                    <a:moveTo>
                      <a:pt x="404026" y="698500"/>
                    </a:moveTo>
                    <a:lnTo>
                      <a:pt x="305979" y="698500"/>
                    </a:lnTo>
                    <a:lnTo>
                      <a:pt x="259953" y="711200"/>
                    </a:lnTo>
                    <a:lnTo>
                      <a:pt x="216294" y="723900"/>
                    </a:lnTo>
                    <a:lnTo>
                      <a:pt x="175429" y="749300"/>
                    </a:lnTo>
                    <a:lnTo>
                      <a:pt x="137781" y="774700"/>
                    </a:lnTo>
                    <a:lnTo>
                      <a:pt x="103774" y="800100"/>
                    </a:lnTo>
                    <a:lnTo>
                      <a:pt x="73835" y="838200"/>
                    </a:lnTo>
                    <a:lnTo>
                      <a:pt x="48386" y="876300"/>
                    </a:lnTo>
                    <a:lnTo>
                      <a:pt x="27854" y="914400"/>
                    </a:lnTo>
                    <a:lnTo>
                      <a:pt x="12662" y="965200"/>
                    </a:lnTo>
                    <a:lnTo>
                      <a:pt x="3236" y="1003300"/>
                    </a:lnTo>
                    <a:lnTo>
                      <a:pt x="0" y="1054100"/>
                    </a:lnTo>
                    <a:lnTo>
                      <a:pt x="3236" y="1104900"/>
                    </a:lnTo>
                    <a:lnTo>
                      <a:pt x="12662" y="1143000"/>
                    </a:lnTo>
                    <a:lnTo>
                      <a:pt x="27854" y="1193800"/>
                    </a:lnTo>
                    <a:lnTo>
                      <a:pt x="48386" y="1231900"/>
                    </a:lnTo>
                    <a:lnTo>
                      <a:pt x="73835" y="1270000"/>
                    </a:lnTo>
                    <a:lnTo>
                      <a:pt x="103774" y="1308100"/>
                    </a:lnTo>
                    <a:lnTo>
                      <a:pt x="137781" y="1333500"/>
                    </a:lnTo>
                    <a:lnTo>
                      <a:pt x="175429" y="1358900"/>
                    </a:lnTo>
                    <a:lnTo>
                      <a:pt x="216294" y="1384300"/>
                    </a:lnTo>
                    <a:lnTo>
                      <a:pt x="259953" y="1397000"/>
                    </a:lnTo>
                    <a:lnTo>
                      <a:pt x="305979" y="1409700"/>
                    </a:lnTo>
                    <a:lnTo>
                      <a:pt x="675131" y="1409700"/>
                    </a:lnTo>
                    <a:lnTo>
                      <a:pt x="686718" y="1447800"/>
                    </a:lnTo>
                    <a:lnTo>
                      <a:pt x="707160" y="1498600"/>
                    </a:lnTo>
                    <a:lnTo>
                      <a:pt x="735391" y="1536700"/>
                    </a:lnTo>
                    <a:lnTo>
                      <a:pt x="770344" y="1562100"/>
                    </a:lnTo>
                    <a:lnTo>
                      <a:pt x="810953" y="1587500"/>
                    </a:lnTo>
                    <a:lnTo>
                      <a:pt x="856152" y="1600200"/>
                    </a:lnTo>
                    <a:lnTo>
                      <a:pt x="1521840" y="1600200"/>
                    </a:lnTo>
                    <a:lnTo>
                      <a:pt x="1529091" y="1587500"/>
                    </a:lnTo>
                    <a:lnTo>
                      <a:pt x="1531746" y="1574800"/>
                    </a:lnTo>
                    <a:lnTo>
                      <a:pt x="1529091" y="1562100"/>
                    </a:lnTo>
                    <a:lnTo>
                      <a:pt x="1521840" y="1549400"/>
                    </a:lnTo>
                    <a:lnTo>
                      <a:pt x="1511065" y="1536700"/>
                    </a:lnTo>
                    <a:lnTo>
                      <a:pt x="861269" y="1536700"/>
                    </a:lnTo>
                    <a:lnTo>
                      <a:pt x="822056" y="1511300"/>
                    </a:lnTo>
                    <a:lnTo>
                      <a:pt x="788812" y="1485900"/>
                    </a:lnTo>
                    <a:lnTo>
                      <a:pt x="763114" y="1460500"/>
                    </a:lnTo>
                    <a:lnTo>
                      <a:pt x="746539" y="1422400"/>
                    </a:lnTo>
                    <a:lnTo>
                      <a:pt x="740663" y="1371600"/>
                    </a:lnTo>
                    <a:lnTo>
                      <a:pt x="740917" y="1371600"/>
                    </a:lnTo>
                    <a:lnTo>
                      <a:pt x="740917" y="1358900"/>
                    </a:lnTo>
                    <a:lnTo>
                      <a:pt x="741552" y="1358900"/>
                    </a:lnTo>
                    <a:lnTo>
                      <a:pt x="747729" y="1333500"/>
                    </a:lnTo>
                    <a:lnTo>
                      <a:pt x="307577" y="1333500"/>
                    </a:lnTo>
                    <a:lnTo>
                      <a:pt x="263572" y="1320800"/>
                    </a:lnTo>
                    <a:lnTo>
                      <a:pt x="222528" y="1308100"/>
                    </a:lnTo>
                    <a:lnTo>
                      <a:pt x="185034" y="1282700"/>
                    </a:lnTo>
                    <a:lnTo>
                      <a:pt x="151685" y="1257300"/>
                    </a:lnTo>
                    <a:lnTo>
                      <a:pt x="123072" y="1219200"/>
                    </a:lnTo>
                    <a:lnTo>
                      <a:pt x="99786" y="1181100"/>
                    </a:lnTo>
                    <a:lnTo>
                      <a:pt x="82420" y="1143000"/>
                    </a:lnTo>
                    <a:lnTo>
                      <a:pt x="71567" y="1104900"/>
                    </a:lnTo>
                    <a:lnTo>
                      <a:pt x="67817" y="1054100"/>
                    </a:lnTo>
                    <a:lnTo>
                      <a:pt x="71567" y="1003300"/>
                    </a:lnTo>
                    <a:lnTo>
                      <a:pt x="82420" y="965200"/>
                    </a:lnTo>
                    <a:lnTo>
                      <a:pt x="99786" y="927100"/>
                    </a:lnTo>
                    <a:lnTo>
                      <a:pt x="123072" y="889000"/>
                    </a:lnTo>
                    <a:lnTo>
                      <a:pt x="151685" y="850900"/>
                    </a:lnTo>
                    <a:lnTo>
                      <a:pt x="185034" y="825500"/>
                    </a:lnTo>
                    <a:lnTo>
                      <a:pt x="222528" y="800100"/>
                    </a:lnTo>
                    <a:lnTo>
                      <a:pt x="263572" y="787400"/>
                    </a:lnTo>
                    <a:lnTo>
                      <a:pt x="307577" y="774700"/>
                    </a:lnTo>
                    <a:lnTo>
                      <a:pt x="353948" y="762000"/>
                    </a:lnTo>
                    <a:lnTo>
                      <a:pt x="462279" y="762000"/>
                    </a:lnTo>
                    <a:lnTo>
                      <a:pt x="497986" y="723900"/>
                    </a:lnTo>
                    <a:lnTo>
                      <a:pt x="519805" y="711200"/>
                    </a:lnTo>
                    <a:lnTo>
                      <a:pt x="420496" y="711200"/>
                    </a:lnTo>
                    <a:lnTo>
                      <a:pt x="404026" y="698500"/>
                    </a:lnTo>
                    <a:close/>
                  </a:path>
                  <a:path w="2010409" h="1600200">
                    <a:moveTo>
                      <a:pt x="1891283" y="1206500"/>
                    </a:moveTo>
                    <a:lnTo>
                      <a:pt x="1750567" y="1206500"/>
                    </a:lnTo>
                    <a:lnTo>
                      <a:pt x="1781611" y="1219200"/>
                    </a:lnTo>
                    <a:lnTo>
                      <a:pt x="1809940" y="1231900"/>
                    </a:lnTo>
                    <a:lnTo>
                      <a:pt x="1834935" y="1244600"/>
                    </a:lnTo>
                    <a:lnTo>
                      <a:pt x="1855977" y="1270000"/>
                    </a:lnTo>
                    <a:lnTo>
                      <a:pt x="1856231" y="1270000"/>
                    </a:lnTo>
                    <a:lnTo>
                      <a:pt x="1870124" y="1295400"/>
                    </a:lnTo>
                    <a:lnTo>
                      <a:pt x="1880504" y="1320800"/>
                    </a:lnTo>
                    <a:lnTo>
                      <a:pt x="1887003" y="1346200"/>
                    </a:lnTo>
                    <a:lnTo>
                      <a:pt x="1889252" y="1371600"/>
                    </a:lnTo>
                    <a:lnTo>
                      <a:pt x="1883285" y="1422400"/>
                    </a:lnTo>
                    <a:lnTo>
                      <a:pt x="1866457" y="1460500"/>
                    </a:lnTo>
                    <a:lnTo>
                      <a:pt x="1840372" y="1485900"/>
                    </a:lnTo>
                    <a:lnTo>
                      <a:pt x="1806636" y="1511300"/>
                    </a:lnTo>
                    <a:lnTo>
                      <a:pt x="1766852" y="1536700"/>
                    </a:lnTo>
                    <a:lnTo>
                      <a:pt x="1594772" y="1536700"/>
                    </a:lnTo>
                    <a:lnTo>
                      <a:pt x="1583991" y="1549400"/>
                    </a:lnTo>
                    <a:lnTo>
                      <a:pt x="1576710" y="1562100"/>
                    </a:lnTo>
                    <a:lnTo>
                      <a:pt x="1574037" y="1574800"/>
                    </a:lnTo>
                    <a:lnTo>
                      <a:pt x="1576710" y="1587500"/>
                    </a:lnTo>
                    <a:lnTo>
                      <a:pt x="1583991" y="1600200"/>
                    </a:lnTo>
                    <a:lnTo>
                      <a:pt x="1769778" y="1600200"/>
                    </a:lnTo>
                    <a:lnTo>
                      <a:pt x="1813728" y="1587500"/>
                    </a:lnTo>
                    <a:lnTo>
                      <a:pt x="1853526" y="1562100"/>
                    </a:lnTo>
                    <a:lnTo>
                      <a:pt x="1888220" y="1536700"/>
                    </a:lnTo>
                    <a:lnTo>
                      <a:pt x="1916859" y="1498600"/>
                    </a:lnTo>
                    <a:lnTo>
                      <a:pt x="1938494" y="1460500"/>
                    </a:lnTo>
                    <a:lnTo>
                      <a:pt x="1952172" y="1422400"/>
                    </a:lnTo>
                    <a:lnTo>
                      <a:pt x="1956942" y="1371600"/>
                    </a:lnTo>
                    <a:lnTo>
                      <a:pt x="1955492" y="1346200"/>
                    </a:lnTo>
                    <a:lnTo>
                      <a:pt x="1951243" y="1320800"/>
                    </a:lnTo>
                    <a:lnTo>
                      <a:pt x="1944352" y="1295400"/>
                    </a:lnTo>
                    <a:lnTo>
                      <a:pt x="1934971" y="1270000"/>
                    </a:lnTo>
                    <a:lnTo>
                      <a:pt x="1961469" y="1231900"/>
                    </a:lnTo>
                    <a:lnTo>
                      <a:pt x="1968462" y="1219200"/>
                    </a:lnTo>
                    <a:lnTo>
                      <a:pt x="1894966" y="1219200"/>
                    </a:lnTo>
                    <a:lnTo>
                      <a:pt x="1891283" y="1206500"/>
                    </a:lnTo>
                    <a:close/>
                  </a:path>
                  <a:path w="2010409" h="1600200">
                    <a:moveTo>
                      <a:pt x="1281259" y="876300"/>
                    </a:moveTo>
                    <a:lnTo>
                      <a:pt x="1179927" y="876300"/>
                    </a:lnTo>
                    <a:lnTo>
                      <a:pt x="1132170" y="889000"/>
                    </a:lnTo>
                    <a:lnTo>
                      <a:pt x="1087802" y="914400"/>
                    </a:lnTo>
                    <a:lnTo>
                      <a:pt x="1047519" y="939800"/>
                    </a:lnTo>
                    <a:lnTo>
                      <a:pt x="1012020" y="965200"/>
                    </a:lnTo>
                    <a:lnTo>
                      <a:pt x="982001" y="1003300"/>
                    </a:lnTo>
                    <a:lnTo>
                      <a:pt x="958160" y="1054100"/>
                    </a:lnTo>
                    <a:lnTo>
                      <a:pt x="941193" y="1092200"/>
                    </a:lnTo>
                    <a:lnTo>
                      <a:pt x="931798" y="1143000"/>
                    </a:lnTo>
                    <a:lnTo>
                      <a:pt x="850772" y="1143000"/>
                    </a:lnTo>
                    <a:lnTo>
                      <a:pt x="845692" y="1155700"/>
                    </a:lnTo>
                    <a:lnTo>
                      <a:pt x="831976" y="1155700"/>
                    </a:lnTo>
                    <a:lnTo>
                      <a:pt x="785675" y="1181100"/>
                    </a:lnTo>
                    <a:lnTo>
                      <a:pt x="745519" y="1206500"/>
                    </a:lnTo>
                    <a:lnTo>
                      <a:pt x="712867" y="1244600"/>
                    </a:lnTo>
                    <a:lnTo>
                      <a:pt x="689078" y="1295400"/>
                    </a:lnTo>
                    <a:lnTo>
                      <a:pt x="675512" y="1333500"/>
                    </a:lnTo>
                    <a:lnTo>
                      <a:pt x="747729" y="1333500"/>
                    </a:lnTo>
                    <a:lnTo>
                      <a:pt x="753905" y="1308100"/>
                    </a:lnTo>
                    <a:lnTo>
                      <a:pt x="778651" y="1270000"/>
                    </a:lnTo>
                    <a:lnTo>
                      <a:pt x="813552" y="1244600"/>
                    </a:lnTo>
                    <a:lnTo>
                      <a:pt x="856373" y="1219200"/>
                    </a:lnTo>
                    <a:lnTo>
                      <a:pt x="904875" y="1206500"/>
                    </a:lnTo>
                    <a:lnTo>
                      <a:pt x="994727" y="1206500"/>
                    </a:lnTo>
                    <a:lnTo>
                      <a:pt x="997275" y="1193800"/>
                    </a:lnTo>
                    <a:lnTo>
                      <a:pt x="997965" y="1181100"/>
                    </a:lnTo>
                    <a:lnTo>
                      <a:pt x="1002569" y="1130300"/>
                    </a:lnTo>
                    <a:lnTo>
                      <a:pt x="1016134" y="1092200"/>
                    </a:lnTo>
                    <a:lnTo>
                      <a:pt x="1037593" y="1041400"/>
                    </a:lnTo>
                    <a:lnTo>
                      <a:pt x="1066006" y="1016000"/>
                    </a:lnTo>
                    <a:lnTo>
                      <a:pt x="1100431" y="977900"/>
                    </a:lnTo>
                    <a:lnTo>
                      <a:pt x="1139928" y="965200"/>
                    </a:lnTo>
                    <a:lnTo>
                      <a:pt x="1183556" y="952500"/>
                    </a:lnTo>
                    <a:lnTo>
                      <a:pt x="1230376" y="939800"/>
                    </a:lnTo>
                    <a:lnTo>
                      <a:pt x="1419097" y="939800"/>
                    </a:lnTo>
                    <a:lnTo>
                      <a:pt x="1376787" y="914400"/>
                    </a:lnTo>
                    <a:lnTo>
                      <a:pt x="1330452" y="889000"/>
                    </a:lnTo>
                    <a:lnTo>
                      <a:pt x="1281259" y="876300"/>
                    </a:lnTo>
                    <a:close/>
                  </a:path>
                  <a:path w="2010409" h="1600200">
                    <a:moveTo>
                      <a:pt x="984630" y="1206500"/>
                    </a:moveTo>
                    <a:lnTo>
                      <a:pt x="929782" y="1206500"/>
                    </a:lnTo>
                    <a:lnTo>
                      <a:pt x="942004" y="1219200"/>
                    </a:lnTo>
                    <a:lnTo>
                      <a:pt x="977616" y="1219200"/>
                    </a:lnTo>
                    <a:lnTo>
                      <a:pt x="984630" y="1206500"/>
                    </a:lnTo>
                    <a:close/>
                  </a:path>
                  <a:path w="2010409" h="1600200">
                    <a:moveTo>
                      <a:pt x="1526905" y="508000"/>
                    </a:moveTo>
                    <a:lnTo>
                      <a:pt x="1501139" y="508000"/>
                    </a:lnTo>
                    <a:lnTo>
                      <a:pt x="1490666" y="520700"/>
                    </a:lnTo>
                    <a:lnTo>
                      <a:pt x="1484502" y="533400"/>
                    </a:lnTo>
                    <a:lnTo>
                      <a:pt x="1483102" y="546100"/>
                    </a:lnTo>
                    <a:lnTo>
                      <a:pt x="1486915" y="558800"/>
                    </a:lnTo>
                    <a:lnTo>
                      <a:pt x="1506297" y="596900"/>
                    </a:lnTo>
                    <a:lnTo>
                      <a:pt x="1520332" y="647700"/>
                    </a:lnTo>
                    <a:lnTo>
                      <a:pt x="1528867" y="698500"/>
                    </a:lnTo>
                    <a:lnTo>
                      <a:pt x="1531746" y="736600"/>
                    </a:lnTo>
                    <a:lnTo>
                      <a:pt x="1531746" y="749300"/>
                    </a:lnTo>
                    <a:lnTo>
                      <a:pt x="1531365" y="749300"/>
                    </a:lnTo>
                    <a:lnTo>
                      <a:pt x="1532074" y="762000"/>
                    </a:lnTo>
                    <a:lnTo>
                      <a:pt x="1534652" y="774700"/>
                    </a:lnTo>
                    <a:lnTo>
                      <a:pt x="1705668" y="774700"/>
                    </a:lnTo>
                    <a:lnTo>
                      <a:pt x="1749116" y="787400"/>
                    </a:lnTo>
                    <a:lnTo>
                      <a:pt x="1789646" y="812800"/>
                    </a:lnTo>
                    <a:lnTo>
                      <a:pt x="1826674" y="825500"/>
                    </a:lnTo>
                    <a:lnTo>
                      <a:pt x="1859613" y="863600"/>
                    </a:lnTo>
                    <a:lnTo>
                      <a:pt x="1910880" y="927100"/>
                    </a:lnTo>
                    <a:lnTo>
                      <a:pt x="1928036" y="965200"/>
                    </a:lnTo>
                    <a:lnTo>
                      <a:pt x="1938760" y="1016000"/>
                    </a:lnTo>
                    <a:lnTo>
                      <a:pt x="1942464" y="1054100"/>
                    </a:lnTo>
                    <a:lnTo>
                      <a:pt x="1939365" y="1104900"/>
                    </a:lnTo>
                    <a:lnTo>
                      <a:pt x="1930241" y="1143000"/>
                    </a:lnTo>
                    <a:lnTo>
                      <a:pt x="1915354" y="1181100"/>
                    </a:lnTo>
                    <a:lnTo>
                      <a:pt x="1894966" y="1219200"/>
                    </a:lnTo>
                    <a:lnTo>
                      <a:pt x="1968462" y="1219200"/>
                    </a:lnTo>
                    <a:lnTo>
                      <a:pt x="1982449" y="1193800"/>
                    </a:lnTo>
                    <a:lnTo>
                      <a:pt x="1997699" y="1155700"/>
                    </a:lnTo>
                    <a:lnTo>
                      <a:pt x="2007006" y="1104900"/>
                    </a:lnTo>
                    <a:lnTo>
                      <a:pt x="2010155" y="1054100"/>
                    </a:lnTo>
                    <a:lnTo>
                      <a:pt x="2006953" y="1016000"/>
                    </a:lnTo>
                    <a:lnTo>
                      <a:pt x="1997624" y="965200"/>
                    </a:lnTo>
                    <a:lnTo>
                      <a:pt x="1982591" y="927100"/>
                    </a:lnTo>
                    <a:lnTo>
                      <a:pt x="1962272" y="876300"/>
                    </a:lnTo>
                    <a:lnTo>
                      <a:pt x="1937088" y="838200"/>
                    </a:lnTo>
                    <a:lnTo>
                      <a:pt x="1907460" y="812800"/>
                    </a:lnTo>
                    <a:lnTo>
                      <a:pt x="1873808" y="774700"/>
                    </a:lnTo>
                    <a:lnTo>
                      <a:pt x="1836551" y="749300"/>
                    </a:lnTo>
                    <a:lnTo>
                      <a:pt x="1796111" y="736600"/>
                    </a:lnTo>
                    <a:lnTo>
                      <a:pt x="1752907" y="723900"/>
                    </a:lnTo>
                    <a:lnTo>
                      <a:pt x="1707360" y="711200"/>
                    </a:lnTo>
                    <a:lnTo>
                      <a:pt x="1598548" y="711200"/>
                    </a:lnTo>
                    <a:lnTo>
                      <a:pt x="1593026" y="660400"/>
                    </a:lnTo>
                    <a:lnTo>
                      <a:pt x="1582467" y="622300"/>
                    </a:lnTo>
                    <a:lnTo>
                      <a:pt x="1567027" y="571500"/>
                    </a:lnTo>
                    <a:lnTo>
                      <a:pt x="1546859" y="533400"/>
                    </a:lnTo>
                    <a:lnTo>
                      <a:pt x="1538341" y="520700"/>
                    </a:lnTo>
                    <a:lnTo>
                      <a:pt x="1526905" y="508000"/>
                    </a:lnTo>
                    <a:close/>
                  </a:path>
                  <a:path w="2010409" h="1600200">
                    <a:moveTo>
                      <a:pt x="1765847" y="1143000"/>
                    </a:moveTo>
                    <a:lnTo>
                      <a:pt x="1571047" y="1143000"/>
                    </a:lnTo>
                    <a:lnTo>
                      <a:pt x="1599199" y="1155700"/>
                    </a:lnTo>
                    <a:lnTo>
                      <a:pt x="1624042" y="1181100"/>
                    </a:lnTo>
                    <a:lnTo>
                      <a:pt x="1644395" y="1193800"/>
                    </a:lnTo>
                    <a:lnTo>
                      <a:pt x="1651571" y="1206500"/>
                    </a:lnTo>
                    <a:lnTo>
                      <a:pt x="1882393" y="1206500"/>
                    </a:lnTo>
                    <a:lnTo>
                      <a:pt x="1877948" y="1193800"/>
                    </a:lnTo>
                    <a:lnTo>
                      <a:pt x="1876932" y="1193800"/>
                    </a:lnTo>
                    <a:lnTo>
                      <a:pt x="1843714" y="1168400"/>
                    </a:lnTo>
                    <a:lnTo>
                      <a:pt x="1806447" y="1155700"/>
                    </a:lnTo>
                    <a:lnTo>
                      <a:pt x="1765847" y="1143000"/>
                    </a:lnTo>
                    <a:close/>
                  </a:path>
                  <a:path w="2010409" h="1600200">
                    <a:moveTo>
                      <a:pt x="1510617" y="1143000"/>
                    </a:moveTo>
                    <a:lnTo>
                      <a:pt x="1473453" y="1143000"/>
                    </a:lnTo>
                    <a:lnTo>
                      <a:pt x="1479990" y="1155700"/>
                    </a:lnTo>
                    <a:lnTo>
                      <a:pt x="1500885" y="1155700"/>
                    </a:lnTo>
                    <a:lnTo>
                      <a:pt x="1510617" y="1143000"/>
                    </a:lnTo>
                    <a:close/>
                  </a:path>
                  <a:path w="2010409" h="1600200">
                    <a:moveTo>
                      <a:pt x="1419097" y="939800"/>
                    </a:moveTo>
                    <a:lnTo>
                      <a:pt x="1230376" y="939800"/>
                    </a:lnTo>
                    <a:lnTo>
                      <a:pt x="1275603" y="952500"/>
                    </a:lnTo>
                    <a:lnTo>
                      <a:pt x="1318283" y="965200"/>
                    </a:lnTo>
                    <a:lnTo>
                      <a:pt x="1357375" y="977900"/>
                    </a:lnTo>
                    <a:lnTo>
                      <a:pt x="1391840" y="1016000"/>
                    </a:lnTo>
                    <a:lnTo>
                      <a:pt x="1420637" y="1041400"/>
                    </a:lnTo>
                    <a:lnTo>
                      <a:pt x="1442727" y="1079500"/>
                    </a:lnTo>
                    <a:lnTo>
                      <a:pt x="1457070" y="1130300"/>
                    </a:lnTo>
                    <a:lnTo>
                      <a:pt x="1459380" y="1130300"/>
                    </a:lnTo>
                    <a:lnTo>
                      <a:pt x="1462976" y="1143000"/>
                    </a:lnTo>
                    <a:lnTo>
                      <a:pt x="1685925" y="1143000"/>
                    </a:lnTo>
                    <a:lnTo>
                      <a:pt x="1655671" y="1117600"/>
                    </a:lnTo>
                    <a:lnTo>
                      <a:pt x="1620583" y="1092200"/>
                    </a:lnTo>
                    <a:lnTo>
                      <a:pt x="1581876" y="1079500"/>
                    </a:lnTo>
                    <a:lnTo>
                      <a:pt x="1513712" y="1079500"/>
                    </a:lnTo>
                    <a:lnTo>
                      <a:pt x="1497322" y="1041400"/>
                    </a:lnTo>
                    <a:lnTo>
                      <a:pt x="1475835" y="1003300"/>
                    </a:lnTo>
                    <a:lnTo>
                      <a:pt x="1449633" y="977900"/>
                    </a:lnTo>
                    <a:lnTo>
                      <a:pt x="1419097" y="939800"/>
                    </a:lnTo>
                    <a:close/>
                  </a:path>
                  <a:path w="2010409" h="1600200">
                    <a:moveTo>
                      <a:pt x="1617027" y="774700"/>
                    </a:moveTo>
                    <a:lnTo>
                      <a:pt x="1538920" y="774700"/>
                    </a:lnTo>
                    <a:lnTo>
                      <a:pt x="1544701" y="787400"/>
                    </a:lnTo>
                    <a:lnTo>
                      <a:pt x="1595989" y="787400"/>
                    </a:lnTo>
                    <a:lnTo>
                      <a:pt x="1617027" y="774700"/>
                    </a:lnTo>
                    <a:close/>
                  </a:path>
                  <a:path w="2010409" h="1600200">
                    <a:moveTo>
                      <a:pt x="462279" y="762000"/>
                    </a:moveTo>
                    <a:lnTo>
                      <a:pt x="372129" y="762000"/>
                    </a:lnTo>
                    <a:lnTo>
                      <a:pt x="390239" y="774700"/>
                    </a:lnTo>
                    <a:lnTo>
                      <a:pt x="455104" y="774700"/>
                    </a:lnTo>
                    <a:lnTo>
                      <a:pt x="462279" y="762000"/>
                    </a:lnTo>
                    <a:close/>
                  </a:path>
                  <a:path w="2010409" h="1600200">
                    <a:moveTo>
                      <a:pt x="672941" y="596900"/>
                    </a:moveTo>
                    <a:lnTo>
                      <a:pt x="644397" y="596900"/>
                    </a:lnTo>
                    <a:lnTo>
                      <a:pt x="592912" y="609600"/>
                    </a:lnTo>
                    <a:lnTo>
                      <a:pt x="543712" y="622300"/>
                    </a:lnTo>
                    <a:lnTo>
                      <a:pt x="497865" y="635000"/>
                    </a:lnTo>
                    <a:lnTo>
                      <a:pt x="456437" y="673100"/>
                    </a:lnTo>
                    <a:lnTo>
                      <a:pt x="420496" y="711200"/>
                    </a:lnTo>
                    <a:lnTo>
                      <a:pt x="519805" y="711200"/>
                    </a:lnTo>
                    <a:lnTo>
                      <a:pt x="541623" y="698500"/>
                    </a:lnTo>
                    <a:lnTo>
                      <a:pt x="591117" y="673100"/>
                    </a:lnTo>
                    <a:lnTo>
                      <a:pt x="752395" y="673100"/>
                    </a:lnTo>
                    <a:lnTo>
                      <a:pt x="756005" y="660400"/>
                    </a:lnTo>
                    <a:lnTo>
                      <a:pt x="758316" y="660400"/>
                    </a:lnTo>
                    <a:lnTo>
                      <a:pt x="764905" y="635000"/>
                    </a:lnTo>
                    <a:lnTo>
                      <a:pt x="773017" y="609600"/>
                    </a:lnTo>
                    <a:lnTo>
                      <a:pt x="687153" y="609600"/>
                    </a:lnTo>
                    <a:lnTo>
                      <a:pt x="672941" y="596900"/>
                    </a:lnTo>
                    <a:close/>
                  </a:path>
                  <a:path w="2010409" h="1600200">
                    <a:moveTo>
                      <a:pt x="735343" y="673100"/>
                    </a:moveTo>
                    <a:lnTo>
                      <a:pt x="714501" y="673100"/>
                    </a:lnTo>
                    <a:lnTo>
                      <a:pt x="721465" y="685800"/>
                    </a:lnTo>
                    <a:lnTo>
                      <a:pt x="728487" y="685800"/>
                    </a:lnTo>
                    <a:lnTo>
                      <a:pt x="735343" y="673100"/>
                    </a:lnTo>
                    <a:close/>
                  </a:path>
                  <a:path w="2010409" h="1600200">
                    <a:moveTo>
                      <a:pt x="812216" y="76200"/>
                    </a:moveTo>
                    <a:lnTo>
                      <a:pt x="685310" y="76200"/>
                    </a:lnTo>
                    <a:lnTo>
                      <a:pt x="725188" y="101600"/>
                    </a:lnTo>
                    <a:lnTo>
                      <a:pt x="758999" y="127000"/>
                    </a:lnTo>
                    <a:lnTo>
                      <a:pt x="785137" y="152400"/>
                    </a:lnTo>
                    <a:lnTo>
                      <a:pt x="801997" y="190500"/>
                    </a:lnTo>
                    <a:lnTo>
                      <a:pt x="807973" y="241300"/>
                    </a:lnTo>
                    <a:lnTo>
                      <a:pt x="808537" y="254000"/>
                    </a:lnTo>
                    <a:lnTo>
                      <a:pt x="811085" y="266700"/>
                    </a:lnTo>
                    <a:lnTo>
                      <a:pt x="815347" y="266700"/>
                    </a:lnTo>
                    <a:lnTo>
                      <a:pt x="821181" y="279400"/>
                    </a:lnTo>
                    <a:lnTo>
                      <a:pt x="934942" y="279400"/>
                    </a:lnTo>
                    <a:lnTo>
                      <a:pt x="955948" y="292100"/>
                    </a:lnTo>
                    <a:lnTo>
                      <a:pt x="973835" y="317500"/>
                    </a:lnTo>
                    <a:lnTo>
                      <a:pt x="950086" y="317500"/>
                    </a:lnTo>
                    <a:lnTo>
                      <a:pt x="946150" y="330200"/>
                    </a:lnTo>
                    <a:lnTo>
                      <a:pt x="938148" y="330200"/>
                    </a:lnTo>
                    <a:lnTo>
                      <a:pt x="915398" y="342900"/>
                    </a:lnTo>
                    <a:lnTo>
                      <a:pt x="871944" y="368300"/>
                    </a:lnTo>
                    <a:lnTo>
                      <a:pt x="825107" y="406400"/>
                    </a:lnTo>
                    <a:lnTo>
                      <a:pt x="778363" y="457200"/>
                    </a:lnTo>
                    <a:lnTo>
                      <a:pt x="755776" y="495300"/>
                    </a:lnTo>
                    <a:lnTo>
                      <a:pt x="748664" y="495300"/>
                    </a:lnTo>
                    <a:lnTo>
                      <a:pt x="747394" y="508000"/>
                    </a:lnTo>
                    <a:lnTo>
                      <a:pt x="597392" y="508000"/>
                    </a:lnTo>
                    <a:lnTo>
                      <a:pt x="590155" y="520700"/>
                    </a:lnTo>
                    <a:lnTo>
                      <a:pt x="587501" y="533400"/>
                    </a:lnTo>
                    <a:lnTo>
                      <a:pt x="590155" y="546100"/>
                    </a:lnTo>
                    <a:lnTo>
                      <a:pt x="597392" y="558800"/>
                    </a:lnTo>
                    <a:lnTo>
                      <a:pt x="608129" y="571500"/>
                    </a:lnTo>
                    <a:lnTo>
                      <a:pt x="713231" y="571500"/>
                    </a:lnTo>
                    <a:lnTo>
                      <a:pt x="709973" y="584200"/>
                    </a:lnTo>
                    <a:lnTo>
                      <a:pt x="706881" y="584200"/>
                    </a:lnTo>
                    <a:lnTo>
                      <a:pt x="703980" y="596900"/>
                    </a:lnTo>
                    <a:lnTo>
                      <a:pt x="701293" y="609600"/>
                    </a:lnTo>
                    <a:lnTo>
                      <a:pt x="773017" y="609600"/>
                    </a:lnTo>
                    <a:lnTo>
                      <a:pt x="782605" y="584200"/>
                    </a:lnTo>
                    <a:lnTo>
                      <a:pt x="793622" y="558800"/>
                    </a:lnTo>
                    <a:lnTo>
                      <a:pt x="796162" y="558800"/>
                    </a:lnTo>
                    <a:lnTo>
                      <a:pt x="824232" y="508000"/>
                    </a:lnTo>
                    <a:lnTo>
                      <a:pt x="857739" y="469900"/>
                    </a:lnTo>
                    <a:lnTo>
                      <a:pt x="896064" y="431800"/>
                    </a:lnTo>
                    <a:lnTo>
                      <a:pt x="938591" y="406400"/>
                    </a:lnTo>
                    <a:lnTo>
                      <a:pt x="984702" y="381000"/>
                    </a:lnTo>
                    <a:lnTo>
                      <a:pt x="1033779" y="368300"/>
                    </a:lnTo>
                    <a:lnTo>
                      <a:pt x="1037208" y="368300"/>
                    </a:lnTo>
                    <a:lnTo>
                      <a:pt x="1062176" y="355600"/>
                    </a:lnTo>
                    <a:lnTo>
                      <a:pt x="1384733" y="355600"/>
                    </a:lnTo>
                    <a:lnTo>
                      <a:pt x="1364891" y="342900"/>
                    </a:lnTo>
                    <a:lnTo>
                      <a:pt x="1322959" y="317500"/>
                    </a:lnTo>
                    <a:lnTo>
                      <a:pt x="1233816" y="292100"/>
                    </a:lnTo>
                    <a:lnTo>
                      <a:pt x="1042415" y="292100"/>
                    </a:lnTo>
                    <a:lnTo>
                      <a:pt x="1013188" y="254000"/>
                    </a:lnTo>
                    <a:lnTo>
                      <a:pt x="976233" y="228600"/>
                    </a:lnTo>
                    <a:lnTo>
                      <a:pt x="933348" y="215900"/>
                    </a:lnTo>
                    <a:lnTo>
                      <a:pt x="886332" y="203200"/>
                    </a:lnTo>
                    <a:lnTo>
                      <a:pt x="873378" y="203200"/>
                    </a:lnTo>
                    <a:lnTo>
                      <a:pt x="861544" y="165100"/>
                    </a:lnTo>
                    <a:lnTo>
                      <a:pt x="840799" y="114300"/>
                    </a:lnTo>
                    <a:lnTo>
                      <a:pt x="812216" y="76200"/>
                    </a:lnTo>
                    <a:close/>
                  </a:path>
                  <a:path w="2010409" h="1600200">
                    <a:moveTo>
                      <a:pt x="475736" y="203200"/>
                    </a:moveTo>
                    <a:lnTo>
                      <a:pt x="220504" y="203200"/>
                    </a:lnTo>
                    <a:lnTo>
                      <a:pt x="176323" y="228600"/>
                    </a:lnTo>
                    <a:lnTo>
                      <a:pt x="138858" y="254000"/>
                    </a:lnTo>
                    <a:lnTo>
                      <a:pt x="109892" y="292100"/>
                    </a:lnTo>
                    <a:lnTo>
                      <a:pt x="91206" y="342900"/>
                    </a:lnTo>
                    <a:lnTo>
                      <a:pt x="84581" y="381000"/>
                    </a:lnTo>
                    <a:lnTo>
                      <a:pt x="91206" y="431800"/>
                    </a:lnTo>
                    <a:lnTo>
                      <a:pt x="109892" y="482600"/>
                    </a:lnTo>
                    <a:lnTo>
                      <a:pt x="138858" y="520700"/>
                    </a:lnTo>
                    <a:lnTo>
                      <a:pt x="176323" y="546100"/>
                    </a:lnTo>
                    <a:lnTo>
                      <a:pt x="220504" y="571500"/>
                    </a:lnTo>
                    <a:lnTo>
                      <a:pt x="524456" y="571500"/>
                    </a:lnTo>
                    <a:lnTo>
                      <a:pt x="535193" y="558800"/>
                    </a:lnTo>
                    <a:lnTo>
                      <a:pt x="542430" y="546100"/>
                    </a:lnTo>
                    <a:lnTo>
                      <a:pt x="545083" y="533400"/>
                    </a:lnTo>
                    <a:lnTo>
                      <a:pt x="542430" y="520700"/>
                    </a:lnTo>
                    <a:lnTo>
                      <a:pt x="535193" y="508000"/>
                    </a:lnTo>
                    <a:lnTo>
                      <a:pt x="269620" y="508000"/>
                    </a:lnTo>
                    <a:lnTo>
                      <a:pt x="224033" y="495300"/>
                    </a:lnTo>
                    <a:lnTo>
                      <a:pt x="186769" y="469900"/>
                    </a:lnTo>
                    <a:lnTo>
                      <a:pt x="161625" y="431800"/>
                    </a:lnTo>
                    <a:lnTo>
                      <a:pt x="152400" y="381000"/>
                    </a:lnTo>
                    <a:lnTo>
                      <a:pt x="161625" y="342900"/>
                    </a:lnTo>
                    <a:lnTo>
                      <a:pt x="186769" y="304800"/>
                    </a:lnTo>
                    <a:lnTo>
                      <a:pt x="224033" y="279400"/>
                    </a:lnTo>
                    <a:lnTo>
                      <a:pt x="269620" y="266700"/>
                    </a:lnTo>
                    <a:lnTo>
                      <a:pt x="328358" y="266700"/>
                    </a:lnTo>
                    <a:lnTo>
                      <a:pt x="335533" y="254000"/>
                    </a:lnTo>
                    <a:lnTo>
                      <a:pt x="349470" y="241300"/>
                    </a:lnTo>
                    <a:lnTo>
                      <a:pt x="366537" y="228600"/>
                    </a:lnTo>
                    <a:lnTo>
                      <a:pt x="461644" y="228600"/>
                    </a:lnTo>
                    <a:lnTo>
                      <a:pt x="467437" y="215900"/>
                    </a:lnTo>
                    <a:lnTo>
                      <a:pt x="472170" y="215900"/>
                    </a:lnTo>
                    <a:lnTo>
                      <a:pt x="475736" y="203200"/>
                    </a:lnTo>
                    <a:close/>
                  </a:path>
                  <a:path w="2010409" h="1600200">
                    <a:moveTo>
                      <a:pt x="1384733" y="355600"/>
                    </a:moveTo>
                    <a:lnTo>
                      <a:pt x="1194126" y="355600"/>
                    </a:lnTo>
                    <a:lnTo>
                      <a:pt x="1246321" y="368300"/>
                    </a:lnTo>
                    <a:lnTo>
                      <a:pt x="1296146" y="381000"/>
                    </a:lnTo>
                    <a:lnTo>
                      <a:pt x="1343081" y="406400"/>
                    </a:lnTo>
                    <a:lnTo>
                      <a:pt x="1386608" y="431800"/>
                    </a:lnTo>
                    <a:lnTo>
                      <a:pt x="1426209" y="469900"/>
                    </a:lnTo>
                    <a:lnTo>
                      <a:pt x="1437191" y="482600"/>
                    </a:lnTo>
                    <a:lnTo>
                      <a:pt x="1462678" y="482600"/>
                    </a:lnTo>
                    <a:lnTo>
                      <a:pt x="1474088" y="469900"/>
                    </a:lnTo>
                    <a:lnTo>
                      <a:pt x="1481919" y="469900"/>
                    </a:lnTo>
                    <a:lnTo>
                      <a:pt x="1484820" y="457200"/>
                    </a:lnTo>
                    <a:lnTo>
                      <a:pt x="1482768" y="444500"/>
                    </a:lnTo>
                    <a:lnTo>
                      <a:pt x="1475739" y="431800"/>
                    </a:lnTo>
                    <a:lnTo>
                      <a:pt x="1441647" y="393700"/>
                    </a:lnTo>
                    <a:lnTo>
                      <a:pt x="1404576" y="368300"/>
                    </a:lnTo>
                    <a:lnTo>
                      <a:pt x="1384733" y="355600"/>
                    </a:lnTo>
                    <a:close/>
                  </a:path>
                  <a:path w="2010409" h="1600200">
                    <a:moveTo>
                      <a:pt x="1187339" y="279400"/>
                    </a:moveTo>
                    <a:lnTo>
                      <a:pt x="1090914" y="279400"/>
                    </a:lnTo>
                    <a:lnTo>
                      <a:pt x="1066551" y="292100"/>
                    </a:lnTo>
                    <a:lnTo>
                      <a:pt x="1233816" y="292100"/>
                    </a:lnTo>
                    <a:lnTo>
                      <a:pt x="1187339" y="279400"/>
                    </a:lnTo>
                    <a:close/>
                  </a:path>
                  <a:path w="2010409" h="1600200">
                    <a:moveTo>
                      <a:pt x="319468" y="266700"/>
                    </a:moveTo>
                    <a:lnTo>
                      <a:pt x="291927" y="266700"/>
                    </a:lnTo>
                    <a:lnTo>
                      <a:pt x="299211" y="279400"/>
                    </a:lnTo>
                    <a:lnTo>
                      <a:pt x="309530" y="279400"/>
                    </a:lnTo>
                    <a:lnTo>
                      <a:pt x="319468" y="266700"/>
                    </a:lnTo>
                    <a:close/>
                  </a:path>
                  <a:path w="2010409" h="1600200">
                    <a:moveTo>
                      <a:pt x="640968" y="0"/>
                    </a:moveTo>
                    <a:lnTo>
                      <a:pt x="592601" y="12700"/>
                    </a:lnTo>
                    <a:lnTo>
                      <a:pt x="547525" y="25400"/>
                    </a:lnTo>
                    <a:lnTo>
                      <a:pt x="506809" y="50800"/>
                    </a:lnTo>
                    <a:lnTo>
                      <a:pt x="471522" y="76200"/>
                    </a:lnTo>
                    <a:lnTo>
                      <a:pt x="442734" y="114300"/>
                    </a:lnTo>
                    <a:lnTo>
                      <a:pt x="421512" y="152400"/>
                    </a:lnTo>
                    <a:lnTo>
                      <a:pt x="375159" y="152400"/>
                    </a:lnTo>
                    <a:lnTo>
                      <a:pt x="345265" y="165100"/>
                    </a:lnTo>
                    <a:lnTo>
                      <a:pt x="317966" y="177800"/>
                    </a:lnTo>
                    <a:lnTo>
                      <a:pt x="294131" y="203200"/>
                    </a:lnTo>
                    <a:lnTo>
                      <a:pt x="478027" y="203200"/>
                    </a:lnTo>
                    <a:lnTo>
                      <a:pt x="494059" y="165100"/>
                    </a:lnTo>
                    <a:lnTo>
                      <a:pt x="520204" y="127000"/>
                    </a:lnTo>
                    <a:lnTo>
                      <a:pt x="554627" y="101600"/>
                    </a:lnTo>
                    <a:lnTo>
                      <a:pt x="595493" y="76200"/>
                    </a:lnTo>
                    <a:lnTo>
                      <a:pt x="812216" y="76200"/>
                    </a:lnTo>
                    <a:lnTo>
                      <a:pt x="776869" y="50800"/>
                    </a:lnTo>
                    <a:lnTo>
                      <a:pt x="735830" y="25400"/>
                    </a:lnTo>
                    <a:lnTo>
                      <a:pt x="690172" y="12700"/>
                    </a:lnTo>
                    <a:lnTo>
                      <a:pt x="640968" y="0"/>
                    </a:lnTo>
                    <a:close/>
                  </a:path>
                </a:pathLst>
              </a:custGeom>
              <a:solidFill>
                <a:srgbClr val="000000"/>
              </a:solidFill>
            </p:spPr>
            <p:txBody>
              <a:bodyPr wrap="square" lIns="0" tIns="0" rIns="0" bIns="0" rtlCol="0"/>
              <a:lstStyle/>
              <a:p>
                <a:endParaRPr/>
              </a:p>
            </p:txBody>
          </p:sp>
        </p:grpSp>
        <p:sp>
          <p:nvSpPr>
            <p:cNvPr id="13" name="object 9">
              <a:extLst>
                <a:ext uri="{FF2B5EF4-FFF2-40B4-BE49-F238E27FC236}">
                  <a16:creationId xmlns:a16="http://schemas.microsoft.com/office/drawing/2014/main" id="{0C7240E2-C48E-4C7D-86C4-4B3D430279F3}"/>
                </a:ext>
              </a:extLst>
            </p:cNvPr>
            <p:cNvSpPr txBox="1"/>
            <p:nvPr/>
          </p:nvSpPr>
          <p:spPr>
            <a:xfrm>
              <a:off x="9655809" y="2151379"/>
              <a:ext cx="993775" cy="299720"/>
            </a:xfrm>
            <a:prstGeom prst="rect">
              <a:avLst/>
            </a:prstGeom>
          </p:spPr>
          <p:txBody>
            <a:bodyPr vert="horz" wrap="square" lIns="0" tIns="12700" rIns="0" bIns="0" rtlCol="0">
              <a:spAutoFit/>
            </a:bodyPr>
            <a:lstStyle/>
            <a:p>
              <a:pPr marL="12700">
                <a:lnSpc>
                  <a:spcPct val="100000"/>
                </a:lnSpc>
                <a:spcBef>
                  <a:spcPts val="100"/>
                </a:spcBef>
              </a:pPr>
              <a:r>
                <a:rPr sz="1800" b="1" spc="240" dirty="0">
                  <a:solidFill>
                    <a:srgbClr val="09C1D1"/>
                  </a:solidFill>
                  <a:latin typeface="Gothic Uralic"/>
                  <a:cs typeface="Gothic Uralic"/>
                </a:rPr>
                <a:t>CLOUD</a:t>
              </a:r>
              <a:r>
                <a:rPr sz="1800" b="1" spc="-204" dirty="0">
                  <a:solidFill>
                    <a:srgbClr val="09C1D1"/>
                  </a:solidFill>
                  <a:latin typeface="Gothic Uralic"/>
                  <a:cs typeface="Gothic Uralic"/>
                </a:rPr>
                <a:t> </a:t>
              </a:r>
              <a:endParaRPr sz="1800">
                <a:latin typeface="Gothic Uralic"/>
                <a:cs typeface="Gothic Uralic"/>
              </a:endParaRPr>
            </a:p>
          </p:txBody>
        </p:sp>
        <p:grpSp>
          <p:nvGrpSpPr>
            <p:cNvPr id="14" name="object 10">
              <a:extLst>
                <a:ext uri="{FF2B5EF4-FFF2-40B4-BE49-F238E27FC236}">
                  <a16:creationId xmlns:a16="http://schemas.microsoft.com/office/drawing/2014/main" id="{B477A894-925F-435E-A176-F0B04D9716C7}"/>
                </a:ext>
              </a:extLst>
            </p:cNvPr>
            <p:cNvGrpSpPr/>
            <p:nvPr/>
          </p:nvGrpSpPr>
          <p:grpSpPr>
            <a:xfrm>
              <a:off x="393001" y="1343977"/>
              <a:ext cx="5124450" cy="4985385"/>
              <a:chOff x="393001" y="1343977"/>
              <a:chExt cx="5124450" cy="4985385"/>
            </a:xfrm>
          </p:grpSpPr>
          <p:sp>
            <p:nvSpPr>
              <p:cNvPr id="120" name="object 11">
                <a:extLst>
                  <a:ext uri="{FF2B5EF4-FFF2-40B4-BE49-F238E27FC236}">
                    <a16:creationId xmlns:a16="http://schemas.microsoft.com/office/drawing/2014/main" id="{36CE6AA4-7825-4157-8289-DD1B9B8AD80D}"/>
                  </a:ext>
                </a:extLst>
              </p:cNvPr>
              <p:cNvSpPr/>
              <p:nvPr/>
            </p:nvSpPr>
            <p:spPr>
              <a:xfrm>
                <a:off x="393954" y="1344942"/>
                <a:ext cx="5008245" cy="2169160"/>
              </a:xfrm>
              <a:custGeom>
                <a:avLst/>
                <a:gdLst/>
                <a:ahLst/>
                <a:cxnLst/>
                <a:rect l="l" t="t" r="r" b="b"/>
                <a:pathLst>
                  <a:path w="5008245" h="2169160">
                    <a:moveTo>
                      <a:pt x="5007864" y="0"/>
                    </a:moveTo>
                    <a:lnTo>
                      <a:pt x="0" y="0"/>
                    </a:lnTo>
                    <a:lnTo>
                      <a:pt x="0" y="121907"/>
                    </a:lnTo>
                    <a:lnTo>
                      <a:pt x="0" y="2168639"/>
                    </a:lnTo>
                    <a:lnTo>
                      <a:pt x="5007864" y="2168639"/>
                    </a:lnTo>
                    <a:lnTo>
                      <a:pt x="5007864" y="121907"/>
                    </a:lnTo>
                    <a:lnTo>
                      <a:pt x="5007864" y="0"/>
                    </a:lnTo>
                    <a:close/>
                  </a:path>
                </a:pathLst>
              </a:custGeom>
              <a:solidFill>
                <a:srgbClr val="316CE4"/>
              </a:solidFill>
            </p:spPr>
            <p:txBody>
              <a:bodyPr wrap="square" lIns="0" tIns="0" rIns="0" bIns="0" rtlCol="0"/>
              <a:lstStyle/>
              <a:p>
                <a:endParaRPr/>
              </a:p>
            </p:txBody>
          </p:sp>
          <p:sp>
            <p:nvSpPr>
              <p:cNvPr id="121" name="object 12">
                <a:extLst>
                  <a:ext uri="{FF2B5EF4-FFF2-40B4-BE49-F238E27FC236}">
                    <a16:creationId xmlns:a16="http://schemas.microsoft.com/office/drawing/2014/main" id="{44110874-72D2-4B42-A084-4C0607B03259}"/>
                  </a:ext>
                </a:extLst>
              </p:cNvPr>
              <p:cNvSpPr/>
              <p:nvPr/>
            </p:nvSpPr>
            <p:spPr>
              <a:xfrm>
                <a:off x="393953" y="1344929"/>
                <a:ext cx="5008245" cy="2169160"/>
              </a:xfrm>
              <a:custGeom>
                <a:avLst/>
                <a:gdLst/>
                <a:ahLst/>
                <a:cxnLst/>
                <a:rect l="l" t="t" r="r" b="b"/>
                <a:pathLst>
                  <a:path w="5008245" h="2169160">
                    <a:moveTo>
                      <a:pt x="0" y="2168652"/>
                    </a:moveTo>
                    <a:lnTo>
                      <a:pt x="5007864" y="2168652"/>
                    </a:lnTo>
                    <a:lnTo>
                      <a:pt x="5007864" y="0"/>
                    </a:lnTo>
                    <a:lnTo>
                      <a:pt x="0" y="0"/>
                    </a:lnTo>
                    <a:lnTo>
                      <a:pt x="0" y="2168652"/>
                    </a:lnTo>
                    <a:close/>
                  </a:path>
                </a:pathLst>
              </a:custGeom>
              <a:ln w="3175">
                <a:solidFill>
                  <a:srgbClr val="D9D9D9"/>
                </a:solidFill>
              </a:ln>
            </p:spPr>
            <p:txBody>
              <a:bodyPr wrap="square" lIns="0" tIns="0" rIns="0" bIns="0" rtlCol="0"/>
              <a:lstStyle/>
              <a:p>
                <a:endParaRPr/>
              </a:p>
            </p:txBody>
          </p:sp>
          <p:sp>
            <p:nvSpPr>
              <p:cNvPr id="122" name="object 13">
                <a:extLst>
                  <a:ext uri="{FF2B5EF4-FFF2-40B4-BE49-F238E27FC236}">
                    <a16:creationId xmlns:a16="http://schemas.microsoft.com/office/drawing/2014/main" id="{154F41AB-5227-48B0-A386-8E497959CC01}"/>
                  </a:ext>
                </a:extLst>
              </p:cNvPr>
              <p:cNvSpPr/>
              <p:nvPr/>
            </p:nvSpPr>
            <p:spPr>
              <a:xfrm>
                <a:off x="508253" y="1466849"/>
                <a:ext cx="5008245" cy="4861560"/>
              </a:xfrm>
              <a:custGeom>
                <a:avLst/>
                <a:gdLst/>
                <a:ahLst/>
                <a:cxnLst/>
                <a:rect l="l" t="t" r="r" b="b"/>
                <a:pathLst>
                  <a:path w="5008245" h="4861560">
                    <a:moveTo>
                      <a:pt x="5007864" y="0"/>
                    </a:moveTo>
                    <a:lnTo>
                      <a:pt x="0" y="0"/>
                    </a:lnTo>
                    <a:lnTo>
                      <a:pt x="0" y="4861560"/>
                    </a:lnTo>
                    <a:lnTo>
                      <a:pt x="5007864" y="4861560"/>
                    </a:lnTo>
                    <a:lnTo>
                      <a:pt x="5007864" y="0"/>
                    </a:lnTo>
                    <a:close/>
                  </a:path>
                </a:pathLst>
              </a:custGeom>
              <a:solidFill>
                <a:srgbClr val="FFFFFF"/>
              </a:solidFill>
            </p:spPr>
            <p:txBody>
              <a:bodyPr wrap="square" lIns="0" tIns="0" rIns="0" bIns="0" rtlCol="0"/>
              <a:lstStyle/>
              <a:p>
                <a:endParaRPr/>
              </a:p>
            </p:txBody>
          </p:sp>
          <p:sp>
            <p:nvSpPr>
              <p:cNvPr id="123" name="object 14">
                <a:extLst>
                  <a:ext uri="{FF2B5EF4-FFF2-40B4-BE49-F238E27FC236}">
                    <a16:creationId xmlns:a16="http://schemas.microsoft.com/office/drawing/2014/main" id="{E6CC75FF-597E-44EB-88EC-3EE16550C4AE}"/>
                  </a:ext>
                </a:extLst>
              </p:cNvPr>
              <p:cNvSpPr/>
              <p:nvPr/>
            </p:nvSpPr>
            <p:spPr>
              <a:xfrm>
                <a:off x="508253" y="1466849"/>
                <a:ext cx="5008245" cy="4861560"/>
              </a:xfrm>
              <a:custGeom>
                <a:avLst/>
                <a:gdLst/>
                <a:ahLst/>
                <a:cxnLst/>
                <a:rect l="l" t="t" r="r" b="b"/>
                <a:pathLst>
                  <a:path w="5008245" h="4861560">
                    <a:moveTo>
                      <a:pt x="0" y="4861560"/>
                    </a:moveTo>
                    <a:lnTo>
                      <a:pt x="5007864" y="4861560"/>
                    </a:lnTo>
                    <a:lnTo>
                      <a:pt x="5007864" y="0"/>
                    </a:lnTo>
                    <a:lnTo>
                      <a:pt x="0" y="0"/>
                    </a:lnTo>
                    <a:lnTo>
                      <a:pt x="0" y="4861560"/>
                    </a:lnTo>
                    <a:close/>
                  </a:path>
                </a:pathLst>
              </a:custGeom>
              <a:ln w="3175">
                <a:solidFill>
                  <a:srgbClr val="D9D9D9"/>
                </a:solidFill>
              </a:ln>
            </p:spPr>
            <p:txBody>
              <a:bodyPr wrap="square" lIns="0" tIns="0" rIns="0" bIns="0" rtlCol="0"/>
              <a:lstStyle/>
              <a:p>
                <a:endParaRPr/>
              </a:p>
            </p:txBody>
          </p:sp>
          <p:sp>
            <p:nvSpPr>
              <p:cNvPr id="124" name="object 15">
                <a:extLst>
                  <a:ext uri="{FF2B5EF4-FFF2-40B4-BE49-F238E27FC236}">
                    <a16:creationId xmlns:a16="http://schemas.microsoft.com/office/drawing/2014/main" id="{4C197647-7D3C-4608-BA33-8B8760F6CAEE}"/>
                  </a:ext>
                </a:extLst>
              </p:cNvPr>
              <p:cNvSpPr/>
              <p:nvPr/>
            </p:nvSpPr>
            <p:spPr>
              <a:xfrm>
                <a:off x="992123" y="1551431"/>
                <a:ext cx="4060190" cy="346075"/>
              </a:xfrm>
              <a:custGeom>
                <a:avLst/>
                <a:gdLst/>
                <a:ahLst/>
                <a:cxnLst/>
                <a:rect l="l" t="t" r="r" b="b"/>
                <a:pathLst>
                  <a:path w="4060190" h="346075">
                    <a:moveTo>
                      <a:pt x="4059936" y="0"/>
                    </a:moveTo>
                    <a:lnTo>
                      <a:pt x="0" y="0"/>
                    </a:lnTo>
                    <a:lnTo>
                      <a:pt x="0" y="345948"/>
                    </a:lnTo>
                    <a:lnTo>
                      <a:pt x="4059936" y="345948"/>
                    </a:lnTo>
                    <a:lnTo>
                      <a:pt x="4059936" y="0"/>
                    </a:lnTo>
                    <a:close/>
                  </a:path>
                </a:pathLst>
              </a:custGeom>
              <a:solidFill>
                <a:srgbClr val="F1F1F1">
                  <a:alpha val="47842"/>
                </a:srgbClr>
              </a:solidFill>
            </p:spPr>
            <p:txBody>
              <a:bodyPr wrap="square" lIns="0" tIns="0" rIns="0" bIns="0" rtlCol="0"/>
              <a:lstStyle/>
              <a:p>
                <a:endParaRPr/>
              </a:p>
            </p:txBody>
          </p:sp>
        </p:grpSp>
        <p:sp>
          <p:nvSpPr>
            <p:cNvPr id="15" name="object 16">
              <a:extLst>
                <a:ext uri="{FF2B5EF4-FFF2-40B4-BE49-F238E27FC236}">
                  <a16:creationId xmlns:a16="http://schemas.microsoft.com/office/drawing/2014/main" id="{FA475D91-8085-4AD7-957A-CC02EE9DB4C9}"/>
                </a:ext>
              </a:extLst>
            </p:cNvPr>
            <p:cNvSpPr txBox="1"/>
            <p:nvPr/>
          </p:nvSpPr>
          <p:spPr>
            <a:xfrm>
              <a:off x="992124" y="1551432"/>
              <a:ext cx="4060190" cy="346075"/>
            </a:xfrm>
            <a:prstGeom prst="rect">
              <a:avLst/>
            </a:prstGeom>
            <a:ln w="12700">
              <a:solidFill>
                <a:srgbClr val="D9D9D9"/>
              </a:solidFill>
            </a:ln>
          </p:spPr>
          <p:txBody>
            <a:bodyPr vert="horz" wrap="square" lIns="0" tIns="46355" rIns="0" bIns="0" rtlCol="0">
              <a:spAutoFit/>
            </a:bodyPr>
            <a:lstStyle/>
            <a:p>
              <a:pPr marL="771525">
                <a:lnSpc>
                  <a:spcPct val="100000"/>
                </a:lnSpc>
                <a:spcBef>
                  <a:spcPts val="365"/>
                </a:spcBef>
              </a:pPr>
              <a:r>
                <a:rPr sz="1600" b="1" spc="-10" dirty="0">
                  <a:solidFill>
                    <a:srgbClr val="404040"/>
                  </a:solidFill>
                  <a:latin typeface="Gothic Uralic"/>
                  <a:cs typeface="Gothic Uralic"/>
                </a:rPr>
                <a:t>Kubernetes </a:t>
              </a:r>
              <a:r>
                <a:rPr sz="1600" b="1" spc="-5" dirty="0">
                  <a:solidFill>
                    <a:srgbClr val="404040"/>
                  </a:solidFill>
                  <a:latin typeface="Gothic Uralic"/>
                  <a:cs typeface="Gothic Uralic"/>
                </a:rPr>
                <a:t>Control</a:t>
              </a:r>
              <a:r>
                <a:rPr sz="1600" b="1" spc="25" dirty="0">
                  <a:solidFill>
                    <a:srgbClr val="404040"/>
                  </a:solidFill>
                  <a:latin typeface="Gothic Uralic"/>
                  <a:cs typeface="Gothic Uralic"/>
                </a:rPr>
                <a:t> </a:t>
              </a:r>
              <a:r>
                <a:rPr sz="1600" b="1" spc="-5" dirty="0">
                  <a:solidFill>
                    <a:srgbClr val="404040"/>
                  </a:solidFill>
                  <a:latin typeface="Gothic Uralic"/>
                  <a:cs typeface="Gothic Uralic"/>
                </a:rPr>
                <a:t>Plane</a:t>
              </a:r>
              <a:endParaRPr sz="1600">
                <a:latin typeface="Gothic Uralic"/>
                <a:cs typeface="Gothic Uralic"/>
              </a:endParaRPr>
            </a:p>
          </p:txBody>
        </p:sp>
        <p:grpSp>
          <p:nvGrpSpPr>
            <p:cNvPr id="17" name="object 17">
              <a:extLst>
                <a:ext uri="{FF2B5EF4-FFF2-40B4-BE49-F238E27FC236}">
                  <a16:creationId xmlns:a16="http://schemas.microsoft.com/office/drawing/2014/main" id="{442AEE82-A289-4168-91F2-D56607F44E19}"/>
                </a:ext>
              </a:extLst>
            </p:cNvPr>
            <p:cNvGrpSpPr/>
            <p:nvPr/>
          </p:nvGrpSpPr>
          <p:grpSpPr>
            <a:xfrm>
              <a:off x="755713" y="2439733"/>
              <a:ext cx="1971039" cy="862965"/>
              <a:chOff x="755713" y="2439733"/>
              <a:chExt cx="1971039" cy="862965"/>
            </a:xfrm>
          </p:grpSpPr>
          <p:sp>
            <p:nvSpPr>
              <p:cNvPr id="110" name="object 18">
                <a:extLst>
                  <a:ext uri="{FF2B5EF4-FFF2-40B4-BE49-F238E27FC236}">
                    <a16:creationId xmlns:a16="http://schemas.microsoft.com/office/drawing/2014/main" id="{4EF65528-5583-4CDB-BBA1-91BB3DAD26B1}"/>
                  </a:ext>
                </a:extLst>
              </p:cNvPr>
              <p:cNvSpPr/>
              <p:nvPr/>
            </p:nvSpPr>
            <p:spPr>
              <a:xfrm>
                <a:off x="756666" y="2440685"/>
                <a:ext cx="1620520" cy="697865"/>
              </a:xfrm>
              <a:custGeom>
                <a:avLst/>
                <a:gdLst/>
                <a:ahLst/>
                <a:cxnLst/>
                <a:rect l="l" t="t" r="r" b="b"/>
                <a:pathLst>
                  <a:path w="1620520" h="697864">
                    <a:moveTo>
                      <a:pt x="1620011" y="0"/>
                    </a:moveTo>
                    <a:lnTo>
                      <a:pt x="0" y="0"/>
                    </a:lnTo>
                    <a:lnTo>
                      <a:pt x="0" y="617347"/>
                    </a:lnTo>
                    <a:lnTo>
                      <a:pt x="37382" y="636066"/>
                    </a:lnTo>
                    <a:lnTo>
                      <a:pt x="77640" y="652181"/>
                    </a:lnTo>
                    <a:lnTo>
                      <a:pt x="120465" y="665755"/>
                    </a:lnTo>
                    <a:lnTo>
                      <a:pt x="165545" y="676855"/>
                    </a:lnTo>
                    <a:lnTo>
                      <a:pt x="212572" y="685546"/>
                    </a:lnTo>
                    <a:lnTo>
                      <a:pt x="261237" y="691895"/>
                    </a:lnTo>
                    <a:lnTo>
                      <a:pt x="311228" y="695968"/>
                    </a:lnTo>
                    <a:lnTo>
                      <a:pt x="362237" y="697830"/>
                    </a:lnTo>
                    <a:lnTo>
                      <a:pt x="413954" y="697547"/>
                    </a:lnTo>
                    <a:lnTo>
                      <a:pt x="466070" y="695185"/>
                    </a:lnTo>
                    <a:lnTo>
                      <a:pt x="518274" y="690810"/>
                    </a:lnTo>
                    <a:lnTo>
                      <a:pt x="570257" y="684487"/>
                    </a:lnTo>
                    <a:lnTo>
                      <a:pt x="621709" y="676283"/>
                    </a:lnTo>
                    <a:lnTo>
                      <a:pt x="672321" y="666263"/>
                    </a:lnTo>
                    <a:lnTo>
                      <a:pt x="721783" y="654494"/>
                    </a:lnTo>
                    <a:lnTo>
                      <a:pt x="769785" y="641041"/>
                    </a:lnTo>
                    <a:lnTo>
                      <a:pt x="816017" y="625969"/>
                    </a:lnTo>
                    <a:lnTo>
                      <a:pt x="860171" y="609346"/>
                    </a:lnTo>
                    <a:lnTo>
                      <a:pt x="937648" y="587899"/>
                    </a:lnTo>
                    <a:lnTo>
                      <a:pt x="1009069" y="571367"/>
                    </a:lnTo>
                    <a:lnTo>
                      <a:pt x="1074874" y="559309"/>
                    </a:lnTo>
                    <a:lnTo>
                      <a:pt x="1135505" y="551285"/>
                    </a:lnTo>
                    <a:lnTo>
                      <a:pt x="1191402" y="546854"/>
                    </a:lnTo>
                    <a:lnTo>
                      <a:pt x="1243006" y="545576"/>
                    </a:lnTo>
                    <a:lnTo>
                      <a:pt x="1290760" y="547012"/>
                    </a:lnTo>
                    <a:lnTo>
                      <a:pt x="1335103" y="550719"/>
                    </a:lnTo>
                    <a:lnTo>
                      <a:pt x="1376477" y="556259"/>
                    </a:lnTo>
                    <a:lnTo>
                      <a:pt x="1415323" y="563190"/>
                    </a:lnTo>
                    <a:lnTo>
                      <a:pt x="1487195" y="579467"/>
                    </a:lnTo>
                    <a:lnTo>
                      <a:pt x="1554249" y="596026"/>
                    </a:lnTo>
                    <a:lnTo>
                      <a:pt x="1587071" y="603311"/>
                    </a:lnTo>
                    <a:lnTo>
                      <a:pt x="1620011" y="609346"/>
                    </a:lnTo>
                    <a:lnTo>
                      <a:pt x="1620011" y="0"/>
                    </a:lnTo>
                    <a:close/>
                  </a:path>
                </a:pathLst>
              </a:custGeom>
              <a:solidFill>
                <a:srgbClr val="628EDD"/>
              </a:solidFill>
            </p:spPr>
            <p:txBody>
              <a:bodyPr wrap="square" lIns="0" tIns="0" rIns="0" bIns="0" rtlCol="0"/>
              <a:lstStyle/>
              <a:p>
                <a:endParaRPr/>
              </a:p>
            </p:txBody>
          </p:sp>
          <p:sp>
            <p:nvSpPr>
              <p:cNvPr id="111" name="object 19">
                <a:extLst>
                  <a:ext uri="{FF2B5EF4-FFF2-40B4-BE49-F238E27FC236}">
                    <a16:creationId xmlns:a16="http://schemas.microsoft.com/office/drawing/2014/main" id="{969F8C43-57C0-4D00-BA9F-5ECA106D5146}"/>
                  </a:ext>
                </a:extLst>
              </p:cNvPr>
              <p:cNvSpPr/>
              <p:nvPr/>
            </p:nvSpPr>
            <p:spPr>
              <a:xfrm>
                <a:off x="756666" y="2440685"/>
                <a:ext cx="1620520" cy="697865"/>
              </a:xfrm>
              <a:custGeom>
                <a:avLst/>
                <a:gdLst/>
                <a:ahLst/>
                <a:cxnLst/>
                <a:rect l="l" t="t" r="r" b="b"/>
                <a:pathLst>
                  <a:path w="1620520" h="697864">
                    <a:moveTo>
                      <a:pt x="0" y="0"/>
                    </a:moveTo>
                    <a:lnTo>
                      <a:pt x="1620011" y="0"/>
                    </a:lnTo>
                    <a:lnTo>
                      <a:pt x="1620011" y="609346"/>
                    </a:lnTo>
                    <a:lnTo>
                      <a:pt x="1587071" y="603311"/>
                    </a:lnTo>
                    <a:lnTo>
                      <a:pt x="1554249" y="596026"/>
                    </a:lnTo>
                    <a:lnTo>
                      <a:pt x="1521104" y="587931"/>
                    </a:lnTo>
                    <a:lnTo>
                      <a:pt x="1487195" y="579467"/>
                    </a:lnTo>
                    <a:lnTo>
                      <a:pt x="1452082" y="571073"/>
                    </a:lnTo>
                    <a:lnTo>
                      <a:pt x="1376477" y="556259"/>
                    </a:lnTo>
                    <a:lnTo>
                      <a:pt x="1335103" y="550719"/>
                    </a:lnTo>
                    <a:lnTo>
                      <a:pt x="1290760" y="547012"/>
                    </a:lnTo>
                    <a:lnTo>
                      <a:pt x="1243006" y="545576"/>
                    </a:lnTo>
                    <a:lnTo>
                      <a:pt x="1191402" y="546854"/>
                    </a:lnTo>
                    <a:lnTo>
                      <a:pt x="1135505" y="551285"/>
                    </a:lnTo>
                    <a:lnTo>
                      <a:pt x="1074874" y="559309"/>
                    </a:lnTo>
                    <a:lnTo>
                      <a:pt x="1009069" y="571367"/>
                    </a:lnTo>
                    <a:lnTo>
                      <a:pt x="937648" y="587899"/>
                    </a:lnTo>
                    <a:lnTo>
                      <a:pt x="860171" y="609346"/>
                    </a:lnTo>
                    <a:lnTo>
                      <a:pt x="816017" y="625969"/>
                    </a:lnTo>
                    <a:lnTo>
                      <a:pt x="769785" y="641041"/>
                    </a:lnTo>
                    <a:lnTo>
                      <a:pt x="721783" y="654494"/>
                    </a:lnTo>
                    <a:lnTo>
                      <a:pt x="672321" y="666263"/>
                    </a:lnTo>
                    <a:lnTo>
                      <a:pt x="621709" y="676283"/>
                    </a:lnTo>
                    <a:lnTo>
                      <a:pt x="570257" y="684487"/>
                    </a:lnTo>
                    <a:lnTo>
                      <a:pt x="518274" y="690810"/>
                    </a:lnTo>
                    <a:lnTo>
                      <a:pt x="466070" y="695185"/>
                    </a:lnTo>
                    <a:lnTo>
                      <a:pt x="413954" y="697547"/>
                    </a:lnTo>
                    <a:lnTo>
                      <a:pt x="362237" y="697830"/>
                    </a:lnTo>
                    <a:lnTo>
                      <a:pt x="311228" y="695968"/>
                    </a:lnTo>
                    <a:lnTo>
                      <a:pt x="261237" y="691895"/>
                    </a:lnTo>
                    <a:lnTo>
                      <a:pt x="212572" y="685546"/>
                    </a:lnTo>
                    <a:lnTo>
                      <a:pt x="165545" y="676855"/>
                    </a:lnTo>
                    <a:lnTo>
                      <a:pt x="120465" y="665755"/>
                    </a:lnTo>
                    <a:lnTo>
                      <a:pt x="77640" y="652181"/>
                    </a:lnTo>
                    <a:lnTo>
                      <a:pt x="37382" y="636066"/>
                    </a:lnTo>
                    <a:lnTo>
                      <a:pt x="0" y="617347"/>
                    </a:lnTo>
                    <a:lnTo>
                      <a:pt x="0" y="0"/>
                    </a:lnTo>
                    <a:close/>
                  </a:path>
                </a:pathLst>
              </a:custGeom>
              <a:ln w="3175">
                <a:solidFill>
                  <a:srgbClr val="FFFFFF"/>
                </a:solidFill>
              </a:ln>
            </p:spPr>
            <p:txBody>
              <a:bodyPr wrap="square" lIns="0" tIns="0" rIns="0" bIns="0" rtlCol="0"/>
              <a:lstStyle/>
              <a:p>
                <a:endParaRPr/>
              </a:p>
            </p:txBody>
          </p:sp>
          <p:sp>
            <p:nvSpPr>
              <p:cNvPr id="112" name="object 20">
                <a:extLst>
                  <a:ext uri="{FF2B5EF4-FFF2-40B4-BE49-F238E27FC236}">
                    <a16:creationId xmlns:a16="http://schemas.microsoft.com/office/drawing/2014/main" id="{4F02C597-831F-4FC4-99FC-1F0D18BE598C}"/>
                  </a:ext>
                </a:extLst>
              </p:cNvPr>
              <p:cNvSpPr/>
              <p:nvPr/>
            </p:nvSpPr>
            <p:spPr>
              <a:xfrm>
                <a:off x="947166" y="2522981"/>
                <a:ext cx="1614170" cy="697865"/>
              </a:xfrm>
              <a:custGeom>
                <a:avLst/>
                <a:gdLst/>
                <a:ahLst/>
                <a:cxnLst/>
                <a:rect l="l" t="t" r="r" b="b"/>
                <a:pathLst>
                  <a:path w="1614170" h="697864">
                    <a:moveTo>
                      <a:pt x="1613916" y="0"/>
                    </a:moveTo>
                    <a:lnTo>
                      <a:pt x="0" y="0"/>
                    </a:lnTo>
                    <a:lnTo>
                      <a:pt x="0" y="617346"/>
                    </a:lnTo>
                    <a:lnTo>
                      <a:pt x="37241" y="636066"/>
                    </a:lnTo>
                    <a:lnTo>
                      <a:pt x="77347" y="652181"/>
                    </a:lnTo>
                    <a:lnTo>
                      <a:pt x="120009" y="665755"/>
                    </a:lnTo>
                    <a:lnTo>
                      <a:pt x="164919" y="676855"/>
                    </a:lnTo>
                    <a:lnTo>
                      <a:pt x="211769" y="685546"/>
                    </a:lnTo>
                    <a:lnTo>
                      <a:pt x="260250" y="691895"/>
                    </a:lnTo>
                    <a:lnTo>
                      <a:pt x="310053" y="695968"/>
                    </a:lnTo>
                    <a:lnTo>
                      <a:pt x="360871" y="697830"/>
                    </a:lnTo>
                    <a:lnTo>
                      <a:pt x="412395" y="697547"/>
                    </a:lnTo>
                    <a:lnTo>
                      <a:pt x="464317" y="695185"/>
                    </a:lnTo>
                    <a:lnTo>
                      <a:pt x="516328" y="690810"/>
                    </a:lnTo>
                    <a:lnTo>
                      <a:pt x="568119" y="684487"/>
                    </a:lnTo>
                    <a:lnTo>
                      <a:pt x="619383" y="676283"/>
                    </a:lnTo>
                    <a:lnTo>
                      <a:pt x="669811" y="666263"/>
                    </a:lnTo>
                    <a:lnTo>
                      <a:pt x="719095" y="654494"/>
                    </a:lnTo>
                    <a:lnTo>
                      <a:pt x="766926" y="641041"/>
                    </a:lnTo>
                    <a:lnTo>
                      <a:pt x="812995" y="625969"/>
                    </a:lnTo>
                    <a:lnTo>
                      <a:pt x="856996" y="609345"/>
                    </a:lnTo>
                    <a:lnTo>
                      <a:pt x="934154" y="587899"/>
                    </a:lnTo>
                    <a:lnTo>
                      <a:pt x="1005284" y="571367"/>
                    </a:lnTo>
                    <a:lnTo>
                      <a:pt x="1070824" y="559309"/>
                    </a:lnTo>
                    <a:lnTo>
                      <a:pt x="1131212" y="551285"/>
                    </a:lnTo>
                    <a:lnTo>
                      <a:pt x="1186889" y="546854"/>
                    </a:lnTo>
                    <a:lnTo>
                      <a:pt x="1238293" y="545576"/>
                    </a:lnTo>
                    <a:lnTo>
                      <a:pt x="1285863" y="547012"/>
                    </a:lnTo>
                    <a:lnTo>
                      <a:pt x="1330039" y="550719"/>
                    </a:lnTo>
                    <a:lnTo>
                      <a:pt x="1371258" y="556259"/>
                    </a:lnTo>
                    <a:lnTo>
                      <a:pt x="1409961" y="563190"/>
                    </a:lnTo>
                    <a:lnTo>
                      <a:pt x="1481574" y="579467"/>
                    </a:lnTo>
                    <a:lnTo>
                      <a:pt x="1548387" y="596026"/>
                    </a:lnTo>
                    <a:lnTo>
                      <a:pt x="1581093" y="603311"/>
                    </a:lnTo>
                    <a:lnTo>
                      <a:pt x="1613916" y="609345"/>
                    </a:lnTo>
                    <a:lnTo>
                      <a:pt x="1613916" y="0"/>
                    </a:lnTo>
                    <a:close/>
                  </a:path>
                </a:pathLst>
              </a:custGeom>
              <a:solidFill>
                <a:srgbClr val="628EDD"/>
              </a:solidFill>
            </p:spPr>
            <p:txBody>
              <a:bodyPr wrap="square" lIns="0" tIns="0" rIns="0" bIns="0" rtlCol="0"/>
              <a:lstStyle/>
              <a:p>
                <a:endParaRPr/>
              </a:p>
            </p:txBody>
          </p:sp>
          <p:sp>
            <p:nvSpPr>
              <p:cNvPr id="113" name="object 21">
                <a:extLst>
                  <a:ext uri="{FF2B5EF4-FFF2-40B4-BE49-F238E27FC236}">
                    <a16:creationId xmlns:a16="http://schemas.microsoft.com/office/drawing/2014/main" id="{862A9491-3FB7-43FF-8603-2C112680C6C5}"/>
                  </a:ext>
                </a:extLst>
              </p:cNvPr>
              <p:cNvSpPr/>
              <p:nvPr/>
            </p:nvSpPr>
            <p:spPr>
              <a:xfrm>
                <a:off x="947166" y="2522981"/>
                <a:ext cx="1614170" cy="697865"/>
              </a:xfrm>
              <a:custGeom>
                <a:avLst/>
                <a:gdLst/>
                <a:ahLst/>
                <a:cxnLst/>
                <a:rect l="l" t="t" r="r" b="b"/>
                <a:pathLst>
                  <a:path w="1614170" h="697864">
                    <a:moveTo>
                      <a:pt x="0" y="0"/>
                    </a:moveTo>
                    <a:lnTo>
                      <a:pt x="1613916" y="0"/>
                    </a:lnTo>
                    <a:lnTo>
                      <a:pt x="1613916" y="609345"/>
                    </a:lnTo>
                    <a:lnTo>
                      <a:pt x="1581093" y="603311"/>
                    </a:lnTo>
                    <a:lnTo>
                      <a:pt x="1548387" y="596026"/>
                    </a:lnTo>
                    <a:lnTo>
                      <a:pt x="1515361" y="587931"/>
                    </a:lnTo>
                    <a:lnTo>
                      <a:pt x="1481574" y="579467"/>
                    </a:lnTo>
                    <a:lnTo>
                      <a:pt x="1446587" y="571073"/>
                    </a:lnTo>
                    <a:lnTo>
                      <a:pt x="1371258" y="556259"/>
                    </a:lnTo>
                    <a:lnTo>
                      <a:pt x="1330039" y="550719"/>
                    </a:lnTo>
                    <a:lnTo>
                      <a:pt x="1285863" y="547012"/>
                    </a:lnTo>
                    <a:lnTo>
                      <a:pt x="1238293" y="545576"/>
                    </a:lnTo>
                    <a:lnTo>
                      <a:pt x="1186889" y="546854"/>
                    </a:lnTo>
                    <a:lnTo>
                      <a:pt x="1131212" y="551285"/>
                    </a:lnTo>
                    <a:lnTo>
                      <a:pt x="1070824" y="559309"/>
                    </a:lnTo>
                    <a:lnTo>
                      <a:pt x="1005284" y="571367"/>
                    </a:lnTo>
                    <a:lnTo>
                      <a:pt x="934154" y="587899"/>
                    </a:lnTo>
                    <a:lnTo>
                      <a:pt x="856996" y="609345"/>
                    </a:lnTo>
                    <a:lnTo>
                      <a:pt x="812995" y="625969"/>
                    </a:lnTo>
                    <a:lnTo>
                      <a:pt x="766926" y="641041"/>
                    </a:lnTo>
                    <a:lnTo>
                      <a:pt x="719095" y="654494"/>
                    </a:lnTo>
                    <a:lnTo>
                      <a:pt x="669811" y="666263"/>
                    </a:lnTo>
                    <a:lnTo>
                      <a:pt x="619383" y="676283"/>
                    </a:lnTo>
                    <a:lnTo>
                      <a:pt x="568119" y="684487"/>
                    </a:lnTo>
                    <a:lnTo>
                      <a:pt x="516328" y="690810"/>
                    </a:lnTo>
                    <a:lnTo>
                      <a:pt x="464317" y="695185"/>
                    </a:lnTo>
                    <a:lnTo>
                      <a:pt x="412395" y="697547"/>
                    </a:lnTo>
                    <a:lnTo>
                      <a:pt x="360871" y="697830"/>
                    </a:lnTo>
                    <a:lnTo>
                      <a:pt x="310053" y="695968"/>
                    </a:lnTo>
                    <a:lnTo>
                      <a:pt x="260250" y="691895"/>
                    </a:lnTo>
                    <a:lnTo>
                      <a:pt x="211769" y="685546"/>
                    </a:lnTo>
                    <a:lnTo>
                      <a:pt x="164919" y="676855"/>
                    </a:lnTo>
                    <a:lnTo>
                      <a:pt x="120009" y="665755"/>
                    </a:lnTo>
                    <a:lnTo>
                      <a:pt x="77347" y="652181"/>
                    </a:lnTo>
                    <a:lnTo>
                      <a:pt x="37241" y="636066"/>
                    </a:lnTo>
                    <a:lnTo>
                      <a:pt x="0" y="617346"/>
                    </a:lnTo>
                    <a:lnTo>
                      <a:pt x="0" y="0"/>
                    </a:lnTo>
                    <a:close/>
                  </a:path>
                </a:pathLst>
              </a:custGeom>
              <a:ln w="3175">
                <a:solidFill>
                  <a:srgbClr val="FFFFFF"/>
                </a:solidFill>
              </a:ln>
            </p:spPr>
            <p:txBody>
              <a:bodyPr wrap="square" lIns="0" tIns="0" rIns="0" bIns="0" rtlCol="0"/>
              <a:lstStyle/>
              <a:p>
                <a:endParaRPr/>
              </a:p>
            </p:txBody>
          </p:sp>
          <p:sp>
            <p:nvSpPr>
              <p:cNvPr id="114" name="object 22">
                <a:extLst>
                  <a:ext uri="{FF2B5EF4-FFF2-40B4-BE49-F238E27FC236}">
                    <a16:creationId xmlns:a16="http://schemas.microsoft.com/office/drawing/2014/main" id="{1E20E24C-331B-4633-A3A7-FBB577D81384}"/>
                  </a:ext>
                </a:extLst>
              </p:cNvPr>
              <p:cNvSpPr/>
              <p:nvPr/>
            </p:nvSpPr>
            <p:spPr>
              <a:xfrm>
                <a:off x="1139190" y="2603753"/>
                <a:ext cx="1586865" cy="697865"/>
              </a:xfrm>
              <a:custGeom>
                <a:avLst/>
                <a:gdLst/>
                <a:ahLst/>
                <a:cxnLst/>
                <a:rect l="l" t="t" r="r" b="b"/>
                <a:pathLst>
                  <a:path w="1586864" h="697864">
                    <a:moveTo>
                      <a:pt x="1586484" y="0"/>
                    </a:moveTo>
                    <a:lnTo>
                      <a:pt x="0" y="0"/>
                    </a:lnTo>
                    <a:lnTo>
                      <a:pt x="0" y="617347"/>
                    </a:lnTo>
                    <a:lnTo>
                      <a:pt x="36604" y="636066"/>
                    </a:lnTo>
                    <a:lnTo>
                      <a:pt x="76025" y="652181"/>
                    </a:lnTo>
                    <a:lnTo>
                      <a:pt x="117961" y="665755"/>
                    </a:lnTo>
                    <a:lnTo>
                      <a:pt x="162108" y="676855"/>
                    </a:lnTo>
                    <a:lnTo>
                      <a:pt x="208162" y="685546"/>
                    </a:lnTo>
                    <a:lnTo>
                      <a:pt x="255820" y="691895"/>
                    </a:lnTo>
                    <a:lnTo>
                      <a:pt x="304778" y="695968"/>
                    </a:lnTo>
                    <a:lnTo>
                      <a:pt x="354734" y="697830"/>
                    </a:lnTo>
                    <a:lnTo>
                      <a:pt x="405384" y="697547"/>
                    </a:lnTo>
                    <a:lnTo>
                      <a:pt x="456423" y="695185"/>
                    </a:lnTo>
                    <a:lnTo>
                      <a:pt x="507550" y="690810"/>
                    </a:lnTo>
                    <a:lnTo>
                      <a:pt x="558461" y="684487"/>
                    </a:lnTo>
                    <a:lnTo>
                      <a:pt x="608852" y="676283"/>
                    </a:lnTo>
                    <a:lnTo>
                      <a:pt x="658419" y="666263"/>
                    </a:lnTo>
                    <a:lnTo>
                      <a:pt x="706860" y="654494"/>
                    </a:lnTo>
                    <a:lnTo>
                      <a:pt x="753872" y="641041"/>
                    </a:lnTo>
                    <a:lnTo>
                      <a:pt x="799149" y="625969"/>
                    </a:lnTo>
                    <a:lnTo>
                      <a:pt x="842391" y="609346"/>
                    </a:lnTo>
                    <a:lnTo>
                      <a:pt x="918246" y="587899"/>
                    </a:lnTo>
                    <a:lnTo>
                      <a:pt x="988174" y="571367"/>
                    </a:lnTo>
                    <a:lnTo>
                      <a:pt x="1052608" y="559309"/>
                    </a:lnTo>
                    <a:lnTo>
                      <a:pt x="1111978" y="551285"/>
                    </a:lnTo>
                    <a:lnTo>
                      <a:pt x="1166715" y="546854"/>
                    </a:lnTo>
                    <a:lnTo>
                      <a:pt x="1217252" y="545576"/>
                    </a:lnTo>
                    <a:lnTo>
                      <a:pt x="1264019" y="547012"/>
                    </a:lnTo>
                    <a:lnTo>
                      <a:pt x="1307449" y="550719"/>
                    </a:lnTo>
                    <a:lnTo>
                      <a:pt x="1347971" y="556259"/>
                    </a:lnTo>
                    <a:lnTo>
                      <a:pt x="1386019" y="563190"/>
                    </a:lnTo>
                    <a:lnTo>
                      <a:pt x="1456414" y="579467"/>
                    </a:lnTo>
                    <a:lnTo>
                      <a:pt x="1522085" y="596026"/>
                    </a:lnTo>
                    <a:lnTo>
                      <a:pt x="1554228" y="603311"/>
                    </a:lnTo>
                    <a:lnTo>
                      <a:pt x="1586484" y="609346"/>
                    </a:lnTo>
                    <a:lnTo>
                      <a:pt x="1586484" y="0"/>
                    </a:lnTo>
                    <a:close/>
                  </a:path>
                </a:pathLst>
              </a:custGeom>
              <a:solidFill>
                <a:srgbClr val="628EDD"/>
              </a:solidFill>
            </p:spPr>
            <p:txBody>
              <a:bodyPr wrap="square" lIns="0" tIns="0" rIns="0" bIns="0" rtlCol="0"/>
              <a:lstStyle/>
              <a:p>
                <a:endParaRPr/>
              </a:p>
            </p:txBody>
          </p:sp>
          <p:sp>
            <p:nvSpPr>
              <p:cNvPr id="115" name="object 23">
                <a:extLst>
                  <a:ext uri="{FF2B5EF4-FFF2-40B4-BE49-F238E27FC236}">
                    <a16:creationId xmlns:a16="http://schemas.microsoft.com/office/drawing/2014/main" id="{CF73BAD9-5AF7-488E-B89F-178DE38A1C40}"/>
                  </a:ext>
                </a:extLst>
              </p:cNvPr>
              <p:cNvSpPr/>
              <p:nvPr/>
            </p:nvSpPr>
            <p:spPr>
              <a:xfrm>
                <a:off x="1139190" y="2603753"/>
                <a:ext cx="1586865" cy="697865"/>
              </a:xfrm>
              <a:custGeom>
                <a:avLst/>
                <a:gdLst/>
                <a:ahLst/>
                <a:cxnLst/>
                <a:rect l="l" t="t" r="r" b="b"/>
                <a:pathLst>
                  <a:path w="1586864" h="697864">
                    <a:moveTo>
                      <a:pt x="0" y="0"/>
                    </a:moveTo>
                    <a:lnTo>
                      <a:pt x="1586484" y="0"/>
                    </a:lnTo>
                    <a:lnTo>
                      <a:pt x="1586484" y="609346"/>
                    </a:lnTo>
                    <a:lnTo>
                      <a:pt x="1554228" y="603311"/>
                    </a:lnTo>
                    <a:lnTo>
                      <a:pt x="1522085" y="596026"/>
                    </a:lnTo>
                    <a:lnTo>
                      <a:pt x="1489624" y="587931"/>
                    </a:lnTo>
                    <a:lnTo>
                      <a:pt x="1456414" y="579467"/>
                    </a:lnTo>
                    <a:lnTo>
                      <a:pt x="1422022" y="571073"/>
                    </a:lnTo>
                    <a:lnTo>
                      <a:pt x="1347971" y="556259"/>
                    </a:lnTo>
                    <a:lnTo>
                      <a:pt x="1307449" y="550719"/>
                    </a:lnTo>
                    <a:lnTo>
                      <a:pt x="1264019" y="547012"/>
                    </a:lnTo>
                    <a:lnTo>
                      <a:pt x="1217252" y="545576"/>
                    </a:lnTo>
                    <a:lnTo>
                      <a:pt x="1166715" y="546854"/>
                    </a:lnTo>
                    <a:lnTo>
                      <a:pt x="1111978" y="551285"/>
                    </a:lnTo>
                    <a:lnTo>
                      <a:pt x="1052608" y="559309"/>
                    </a:lnTo>
                    <a:lnTo>
                      <a:pt x="988174" y="571367"/>
                    </a:lnTo>
                    <a:lnTo>
                      <a:pt x="918246" y="587899"/>
                    </a:lnTo>
                    <a:lnTo>
                      <a:pt x="842391" y="609346"/>
                    </a:lnTo>
                    <a:lnTo>
                      <a:pt x="799149" y="625969"/>
                    </a:lnTo>
                    <a:lnTo>
                      <a:pt x="753872" y="641041"/>
                    </a:lnTo>
                    <a:lnTo>
                      <a:pt x="706860" y="654494"/>
                    </a:lnTo>
                    <a:lnTo>
                      <a:pt x="658419" y="666263"/>
                    </a:lnTo>
                    <a:lnTo>
                      <a:pt x="608852" y="676283"/>
                    </a:lnTo>
                    <a:lnTo>
                      <a:pt x="558461" y="684487"/>
                    </a:lnTo>
                    <a:lnTo>
                      <a:pt x="507550" y="690810"/>
                    </a:lnTo>
                    <a:lnTo>
                      <a:pt x="456423" y="695185"/>
                    </a:lnTo>
                    <a:lnTo>
                      <a:pt x="405384" y="697547"/>
                    </a:lnTo>
                    <a:lnTo>
                      <a:pt x="354734" y="697830"/>
                    </a:lnTo>
                    <a:lnTo>
                      <a:pt x="304778" y="695968"/>
                    </a:lnTo>
                    <a:lnTo>
                      <a:pt x="255820" y="691895"/>
                    </a:lnTo>
                    <a:lnTo>
                      <a:pt x="208162" y="685546"/>
                    </a:lnTo>
                    <a:lnTo>
                      <a:pt x="162108" y="676855"/>
                    </a:lnTo>
                    <a:lnTo>
                      <a:pt x="117961" y="665755"/>
                    </a:lnTo>
                    <a:lnTo>
                      <a:pt x="76025" y="652181"/>
                    </a:lnTo>
                    <a:lnTo>
                      <a:pt x="36604" y="636066"/>
                    </a:lnTo>
                    <a:lnTo>
                      <a:pt x="0" y="617347"/>
                    </a:lnTo>
                    <a:lnTo>
                      <a:pt x="0" y="0"/>
                    </a:lnTo>
                    <a:close/>
                  </a:path>
                </a:pathLst>
              </a:custGeom>
              <a:ln w="3175">
                <a:solidFill>
                  <a:srgbClr val="FFFFFF"/>
                </a:solidFill>
              </a:ln>
            </p:spPr>
            <p:txBody>
              <a:bodyPr wrap="square" lIns="0" tIns="0" rIns="0" bIns="0" rtlCol="0"/>
              <a:lstStyle/>
              <a:p>
                <a:endParaRPr/>
              </a:p>
            </p:txBody>
          </p:sp>
          <p:sp>
            <p:nvSpPr>
              <p:cNvPr id="116" name="object 24">
                <a:extLst>
                  <a:ext uri="{FF2B5EF4-FFF2-40B4-BE49-F238E27FC236}">
                    <a16:creationId xmlns:a16="http://schemas.microsoft.com/office/drawing/2014/main" id="{55501246-91A9-4E00-A1A1-BD3F2E8F4E25}"/>
                  </a:ext>
                </a:extLst>
              </p:cNvPr>
              <p:cNvSpPr/>
              <p:nvPr/>
            </p:nvSpPr>
            <p:spPr>
              <a:xfrm>
                <a:off x="1266444" y="2645663"/>
                <a:ext cx="589026" cy="345186"/>
              </a:xfrm>
              <a:prstGeom prst="rect">
                <a:avLst/>
              </a:prstGeom>
              <a:blipFill>
                <a:blip r:embed="rId4" cstate="print"/>
                <a:stretch>
                  <a:fillRect/>
                </a:stretch>
              </a:blipFill>
            </p:spPr>
            <p:txBody>
              <a:bodyPr wrap="square" lIns="0" tIns="0" rIns="0" bIns="0" rtlCol="0"/>
              <a:lstStyle/>
              <a:p>
                <a:endParaRPr/>
              </a:p>
            </p:txBody>
          </p:sp>
          <p:sp>
            <p:nvSpPr>
              <p:cNvPr id="117" name="object 25">
                <a:extLst>
                  <a:ext uri="{FF2B5EF4-FFF2-40B4-BE49-F238E27FC236}">
                    <a16:creationId xmlns:a16="http://schemas.microsoft.com/office/drawing/2014/main" id="{EC646A6F-A3ED-4B77-8F80-BC85BC42A04E}"/>
                  </a:ext>
                </a:extLst>
              </p:cNvPr>
              <p:cNvSpPr/>
              <p:nvPr/>
            </p:nvSpPr>
            <p:spPr>
              <a:xfrm>
                <a:off x="1647443" y="2645663"/>
                <a:ext cx="258318" cy="345186"/>
              </a:xfrm>
              <a:prstGeom prst="rect">
                <a:avLst/>
              </a:prstGeom>
              <a:blipFill>
                <a:blip r:embed="rId5" cstate="print"/>
                <a:stretch>
                  <a:fillRect/>
                </a:stretch>
              </a:blipFill>
            </p:spPr>
            <p:txBody>
              <a:bodyPr wrap="square" lIns="0" tIns="0" rIns="0" bIns="0" rtlCol="0"/>
              <a:lstStyle/>
              <a:p>
                <a:endParaRPr/>
              </a:p>
            </p:txBody>
          </p:sp>
          <p:sp>
            <p:nvSpPr>
              <p:cNvPr id="118" name="object 26">
                <a:extLst>
                  <a:ext uri="{FF2B5EF4-FFF2-40B4-BE49-F238E27FC236}">
                    <a16:creationId xmlns:a16="http://schemas.microsoft.com/office/drawing/2014/main" id="{7B84B671-D893-4C84-9E69-78359B650972}"/>
                  </a:ext>
                </a:extLst>
              </p:cNvPr>
              <p:cNvSpPr/>
              <p:nvPr/>
            </p:nvSpPr>
            <p:spPr>
              <a:xfrm>
                <a:off x="1697736" y="2645663"/>
                <a:ext cx="954786" cy="345186"/>
              </a:xfrm>
              <a:prstGeom prst="rect">
                <a:avLst/>
              </a:prstGeom>
              <a:blipFill>
                <a:blip r:embed="rId6" cstate="print"/>
                <a:stretch>
                  <a:fillRect/>
                </a:stretch>
              </a:blipFill>
            </p:spPr>
            <p:txBody>
              <a:bodyPr wrap="square" lIns="0" tIns="0" rIns="0" bIns="0" rtlCol="0"/>
              <a:lstStyle/>
              <a:p>
                <a:endParaRPr/>
              </a:p>
            </p:txBody>
          </p:sp>
          <p:sp>
            <p:nvSpPr>
              <p:cNvPr id="119" name="object 27">
                <a:extLst>
                  <a:ext uri="{FF2B5EF4-FFF2-40B4-BE49-F238E27FC236}">
                    <a16:creationId xmlns:a16="http://schemas.microsoft.com/office/drawing/2014/main" id="{5ADFAD66-E5D8-4506-9085-65571DFFC68F}"/>
                  </a:ext>
                </a:extLst>
              </p:cNvPr>
              <p:cNvSpPr/>
              <p:nvPr/>
            </p:nvSpPr>
            <p:spPr>
              <a:xfrm>
                <a:off x="1519427" y="2828543"/>
                <a:ext cx="835913" cy="345186"/>
              </a:xfrm>
              <a:prstGeom prst="rect">
                <a:avLst/>
              </a:prstGeom>
              <a:blipFill>
                <a:blip r:embed="rId7" cstate="print"/>
                <a:stretch>
                  <a:fillRect/>
                </a:stretch>
              </a:blipFill>
            </p:spPr>
            <p:txBody>
              <a:bodyPr wrap="square" lIns="0" tIns="0" rIns="0" bIns="0" rtlCol="0"/>
              <a:lstStyle/>
              <a:p>
                <a:endParaRPr/>
              </a:p>
            </p:txBody>
          </p:sp>
        </p:grpSp>
        <p:sp>
          <p:nvSpPr>
            <p:cNvPr id="18" name="object 28">
              <a:extLst>
                <a:ext uri="{FF2B5EF4-FFF2-40B4-BE49-F238E27FC236}">
                  <a16:creationId xmlns:a16="http://schemas.microsoft.com/office/drawing/2014/main" id="{55929855-5479-4096-8DE6-370368D9BFD0}"/>
                </a:ext>
              </a:extLst>
            </p:cNvPr>
            <p:cNvSpPr txBox="1"/>
            <p:nvPr/>
          </p:nvSpPr>
          <p:spPr>
            <a:xfrm>
              <a:off x="1364614" y="2682621"/>
              <a:ext cx="1148080" cy="391160"/>
            </a:xfrm>
            <a:prstGeom prst="rect">
              <a:avLst/>
            </a:prstGeom>
          </p:spPr>
          <p:txBody>
            <a:bodyPr vert="horz" wrap="square" lIns="0" tIns="12700" rIns="0" bIns="0" rtlCol="0">
              <a:spAutoFit/>
            </a:bodyPr>
            <a:lstStyle/>
            <a:p>
              <a:pPr marL="252729" marR="5080" indent="-253365">
                <a:lnSpc>
                  <a:spcPct val="100000"/>
                </a:lnSpc>
                <a:spcBef>
                  <a:spcPts val="100"/>
                </a:spcBef>
              </a:pPr>
              <a:r>
                <a:rPr sz="1200" b="1" dirty="0">
                  <a:solidFill>
                    <a:srgbClr val="FFFFFF"/>
                  </a:solidFill>
                  <a:latin typeface="Arial"/>
                  <a:cs typeface="Arial"/>
                </a:rPr>
                <a:t>K</a:t>
              </a:r>
              <a:r>
                <a:rPr sz="1200" b="1" spc="-5" dirty="0">
                  <a:solidFill>
                    <a:srgbClr val="FFFFFF"/>
                  </a:solidFill>
                  <a:latin typeface="Arial"/>
                  <a:cs typeface="Arial"/>
                </a:rPr>
                <a:t>u</a:t>
              </a:r>
              <a:r>
                <a:rPr sz="1200" b="1" dirty="0">
                  <a:solidFill>
                    <a:srgbClr val="FFFFFF"/>
                  </a:solidFill>
                  <a:latin typeface="Arial"/>
                  <a:cs typeface="Arial"/>
                </a:rPr>
                <a:t>be</a:t>
              </a:r>
              <a:r>
                <a:rPr sz="1200" b="1" spc="-5" dirty="0">
                  <a:solidFill>
                    <a:srgbClr val="FFFFFF"/>
                  </a:solidFill>
                  <a:latin typeface="Arial"/>
                  <a:cs typeface="Arial"/>
                </a:rPr>
                <a:t>-c</a:t>
              </a:r>
              <a:r>
                <a:rPr sz="1200" b="1" dirty="0">
                  <a:solidFill>
                    <a:srgbClr val="FFFFFF"/>
                  </a:solidFill>
                  <a:latin typeface="Arial"/>
                  <a:cs typeface="Arial"/>
                </a:rPr>
                <a:t>on</a:t>
              </a:r>
              <a:r>
                <a:rPr sz="1200" b="1" spc="-10" dirty="0">
                  <a:solidFill>
                    <a:srgbClr val="FFFFFF"/>
                  </a:solidFill>
                  <a:latin typeface="Arial"/>
                  <a:cs typeface="Arial"/>
                </a:rPr>
                <a:t>t</a:t>
              </a:r>
              <a:r>
                <a:rPr sz="1200" b="1" dirty="0">
                  <a:solidFill>
                    <a:srgbClr val="FFFFFF"/>
                  </a:solidFill>
                  <a:latin typeface="Arial"/>
                  <a:cs typeface="Arial"/>
                </a:rPr>
                <a:t>roll</a:t>
              </a:r>
              <a:r>
                <a:rPr sz="1200" b="1" spc="-5" dirty="0">
                  <a:solidFill>
                    <a:srgbClr val="FFFFFF"/>
                  </a:solidFill>
                  <a:latin typeface="Arial"/>
                  <a:cs typeface="Arial"/>
                </a:rPr>
                <a:t>er  Manager</a:t>
              </a:r>
              <a:endParaRPr sz="1200">
                <a:latin typeface="Arial"/>
                <a:cs typeface="Arial"/>
              </a:endParaRPr>
            </a:p>
          </p:txBody>
        </p:sp>
        <p:grpSp>
          <p:nvGrpSpPr>
            <p:cNvPr id="19" name="object 29">
              <a:extLst>
                <a:ext uri="{FF2B5EF4-FFF2-40B4-BE49-F238E27FC236}">
                  <a16:creationId xmlns:a16="http://schemas.microsoft.com/office/drawing/2014/main" id="{687E0A0E-EEE7-4525-B520-BFFCF730CF27}"/>
                </a:ext>
              </a:extLst>
            </p:cNvPr>
            <p:cNvGrpSpPr/>
            <p:nvPr/>
          </p:nvGrpSpPr>
          <p:grpSpPr>
            <a:xfrm>
              <a:off x="3247644" y="3874008"/>
              <a:ext cx="1969135" cy="698500"/>
              <a:chOff x="3247644" y="3874008"/>
              <a:chExt cx="1969135" cy="698500"/>
            </a:xfrm>
          </p:grpSpPr>
          <p:sp>
            <p:nvSpPr>
              <p:cNvPr id="104" name="object 30">
                <a:extLst>
                  <a:ext uri="{FF2B5EF4-FFF2-40B4-BE49-F238E27FC236}">
                    <a16:creationId xmlns:a16="http://schemas.microsoft.com/office/drawing/2014/main" id="{A9D8195C-5F32-4B15-86DD-0E5A8470DF61}"/>
                  </a:ext>
                </a:extLst>
              </p:cNvPr>
              <p:cNvSpPr/>
              <p:nvPr/>
            </p:nvSpPr>
            <p:spPr>
              <a:xfrm>
                <a:off x="3247644" y="3874008"/>
                <a:ext cx="1969135" cy="698500"/>
              </a:xfrm>
              <a:custGeom>
                <a:avLst/>
                <a:gdLst/>
                <a:ahLst/>
                <a:cxnLst/>
                <a:rect l="l" t="t" r="r" b="b"/>
                <a:pathLst>
                  <a:path w="1969135" h="698500">
                    <a:moveTo>
                      <a:pt x="1969008" y="0"/>
                    </a:moveTo>
                    <a:lnTo>
                      <a:pt x="348995" y="0"/>
                    </a:lnTo>
                    <a:lnTo>
                      <a:pt x="0" y="348996"/>
                    </a:lnTo>
                    <a:lnTo>
                      <a:pt x="0" y="697992"/>
                    </a:lnTo>
                    <a:lnTo>
                      <a:pt x="1969008" y="697992"/>
                    </a:lnTo>
                    <a:lnTo>
                      <a:pt x="1969008" y="0"/>
                    </a:lnTo>
                    <a:close/>
                  </a:path>
                </a:pathLst>
              </a:custGeom>
              <a:solidFill>
                <a:srgbClr val="09C1D1"/>
              </a:solidFill>
            </p:spPr>
            <p:txBody>
              <a:bodyPr wrap="square" lIns="0" tIns="0" rIns="0" bIns="0" rtlCol="0"/>
              <a:lstStyle/>
              <a:p>
                <a:endParaRPr/>
              </a:p>
            </p:txBody>
          </p:sp>
          <p:sp>
            <p:nvSpPr>
              <p:cNvPr id="105" name="object 31">
                <a:extLst>
                  <a:ext uri="{FF2B5EF4-FFF2-40B4-BE49-F238E27FC236}">
                    <a16:creationId xmlns:a16="http://schemas.microsoft.com/office/drawing/2014/main" id="{1FE658FE-6DE5-4D40-A785-7426A9F94095}"/>
                  </a:ext>
                </a:extLst>
              </p:cNvPr>
              <p:cNvSpPr/>
              <p:nvPr/>
            </p:nvSpPr>
            <p:spPr>
              <a:xfrm>
                <a:off x="3555492" y="4076700"/>
                <a:ext cx="589026" cy="345186"/>
              </a:xfrm>
              <a:prstGeom prst="rect">
                <a:avLst/>
              </a:prstGeom>
              <a:blipFill>
                <a:blip r:embed="rId8" cstate="print"/>
                <a:stretch>
                  <a:fillRect/>
                </a:stretch>
              </a:blipFill>
            </p:spPr>
            <p:txBody>
              <a:bodyPr wrap="square" lIns="0" tIns="0" rIns="0" bIns="0" rtlCol="0"/>
              <a:lstStyle/>
              <a:p>
                <a:endParaRPr/>
              </a:p>
            </p:txBody>
          </p:sp>
          <p:sp>
            <p:nvSpPr>
              <p:cNvPr id="106" name="object 32">
                <a:extLst>
                  <a:ext uri="{FF2B5EF4-FFF2-40B4-BE49-F238E27FC236}">
                    <a16:creationId xmlns:a16="http://schemas.microsoft.com/office/drawing/2014/main" id="{10732CC1-404D-4AE7-9DB5-0104DFA10EF6}"/>
                  </a:ext>
                </a:extLst>
              </p:cNvPr>
              <p:cNvSpPr/>
              <p:nvPr/>
            </p:nvSpPr>
            <p:spPr>
              <a:xfrm>
                <a:off x="3936492" y="4076700"/>
                <a:ext cx="258317" cy="345186"/>
              </a:xfrm>
              <a:prstGeom prst="rect">
                <a:avLst/>
              </a:prstGeom>
              <a:blipFill>
                <a:blip r:embed="rId9" cstate="print"/>
                <a:stretch>
                  <a:fillRect/>
                </a:stretch>
              </a:blipFill>
            </p:spPr>
            <p:txBody>
              <a:bodyPr wrap="square" lIns="0" tIns="0" rIns="0" bIns="0" rtlCol="0"/>
              <a:lstStyle/>
              <a:p>
                <a:endParaRPr/>
              </a:p>
            </p:txBody>
          </p:sp>
          <p:sp>
            <p:nvSpPr>
              <p:cNvPr id="107" name="object 33">
                <a:extLst>
                  <a:ext uri="{FF2B5EF4-FFF2-40B4-BE49-F238E27FC236}">
                    <a16:creationId xmlns:a16="http://schemas.microsoft.com/office/drawing/2014/main" id="{8F253023-EC07-4861-91EF-1BCF5E981702}"/>
                  </a:ext>
                </a:extLst>
              </p:cNvPr>
              <p:cNvSpPr/>
              <p:nvPr/>
            </p:nvSpPr>
            <p:spPr>
              <a:xfrm>
                <a:off x="3986784" y="4076700"/>
                <a:ext cx="428993" cy="345186"/>
              </a:xfrm>
              <a:prstGeom prst="rect">
                <a:avLst/>
              </a:prstGeom>
              <a:blipFill>
                <a:blip r:embed="rId10" cstate="print"/>
                <a:stretch>
                  <a:fillRect/>
                </a:stretch>
              </a:blipFill>
            </p:spPr>
            <p:txBody>
              <a:bodyPr wrap="square" lIns="0" tIns="0" rIns="0" bIns="0" rtlCol="0"/>
              <a:lstStyle/>
              <a:p>
                <a:endParaRPr/>
              </a:p>
            </p:txBody>
          </p:sp>
          <p:sp>
            <p:nvSpPr>
              <p:cNvPr id="108" name="object 34">
                <a:extLst>
                  <a:ext uri="{FF2B5EF4-FFF2-40B4-BE49-F238E27FC236}">
                    <a16:creationId xmlns:a16="http://schemas.microsoft.com/office/drawing/2014/main" id="{AAB01B79-4BDE-4303-B89D-C74276487A58}"/>
                  </a:ext>
                </a:extLst>
              </p:cNvPr>
              <p:cNvSpPr/>
              <p:nvPr/>
            </p:nvSpPr>
            <p:spPr>
              <a:xfrm>
                <a:off x="4207763" y="4076700"/>
                <a:ext cx="258317" cy="345186"/>
              </a:xfrm>
              <a:prstGeom prst="rect">
                <a:avLst/>
              </a:prstGeom>
              <a:blipFill>
                <a:blip r:embed="rId9" cstate="print"/>
                <a:stretch>
                  <a:fillRect/>
                </a:stretch>
              </a:blipFill>
            </p:spPr>
            <p:txBody>
              <a:bodyPr wrap="square" lIns="0" tIns="0" rIns="0" bIns="0" rtlCol="0"/>
              <a:lstStyle/>
              <a:p>
                <a:endParaRPr/>
              </a:p>
            </p:txBody>
          </p:sp>
          <p:sp>
            <p:nvSpPr>
              <p:cNvPr id="109" name="object 35">
                <a:extLst>
                  <a:ext uri="{FF2B5EF4-FFF2-40B4-BE49-F238E27FC236}">
                    <a16:creationId xmlns:a16="http://schemas.microsoft.com/office/drawing/2014/main" id="{B5075FEE-9989-4145-9B70-A0982E7C9231}"/>
                  </a:ext>
                </a:extLst>
              </p:cNvPr>
              <p:cNvSpPr/>
              <p:nvPr/>
            </p:nvSpPr>
            <p:spPr>
              <a:xfrm>
                <a:off x="4258055" y="4076700"/>
                <a:ext cx="665226" cy="345186"/>
              </a:xfrm>
              <a:prstGeom prst="rect">
                <a:avLst/>
              </a:prstGeom>
              <a:blipFill>
                <a:blip r:embed="rId11" cstate="print"/>
                <a:stretch>
                  <a:fillRect/>
                </a:stretch>
              </a:blipFill>
            </p:spPr>
            <p:txBody>
              <a:bodyPr wrap="square" lIns="0" tIns="0" rIns="0" bIns="0" rtlCol="0"/>
              <a:lstStyle/>
              <a:p>
                <a:endParaRPr/>
              </a:p>
            </p:txBody>
          </p:sp>
        </p:grpSp>
        <p:sp>
          <p:nvSpPr>
            <p:cNvPr id="20" name="object 36">
              <a:extLst>
                <a:ext uri="{FF2B5EF4-FFF2-40B4-BE49-F238E27FC236}">
                  <a16:creationId xmlns:a16="http://schemas.microsoft.com/office/drawing/2014/main" id="{60DF7B91-C720-4366-9E59-24DE27DE8CCB}"/>
                </a:ext>
              </a:extLst>
            </p:cNvPr>
            <p:cNvSpPr txBox="1"/>
            <p:nvPr/>
          </p:nvSpPr>
          <p:spPr>
            <a:xfrm>
              <a:off x="3640073" y="4113657"/>
              <a:ext cx="118491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Arial"/>
                  <a:cs typeface="Arial"/>
                </a:rPr>
                <a:t>Kube-api-server</a:t>
              </a:r>
              <a:endParaRPr sz="1200">
                <a:latin typeface="Arial"/>
                <a:cs typeface="Arial"/>
              </a:endParaRPr>
            </a:p>
          </p:txBody>
        </p:sp>
        <p:grpSp>
          <p:nvGrpSpPr>
            <p:cNvPr id="21" name="object 37">
              <a:extLst>
                <a:ext uri="{FF2B5EF4-FFF2-40B4-BE49-F238E27FC236}">
                  <a16:creationId xmlns:a16="http://schemas.microsoft.com/office/drawing/2014/main" id="{51498C8D-9385-4A9B-BEBA-D39A92753005}"/>
                </a:ext>
              </a:extLst>
            </p:cNvPr>
            <p:cNvGrpSpPr/>
            <p:nvPr/>
          </p:nvGrpSpPr>
          <p:grpSpPr>
            <a:xfrm>
              <a:off x="3247453" y="2439733"/>
              <a:ext cx="1971039" cy="862965"/>
              <a:chOff x="3247453" y="2439733"/>
              <a:chExt cx="1971039" cy="862965"/>
            </a:xfrm>
          </p:grpSpPr>
          <p:sp>
            <p:nvSpPr>
              <p:cNvPr id="94" name="object 38">
                <a:extLst>
                  <a:ext uri="{FF2B5EF4-FFF2-40B4-BE49-F238E27FC236}">
                    <a16:creationId xmlns:a16="http://schemas.microsoft.com/office/drawing/2014/main" id="{3F8A6951-13EB-444D-BDAE-BF3865F9D37F}"/>
                  </a:ext>
                </a:extLst>
              </p:cNvPr>
              <p:cNvSpPr/>
              <p:nvPr/>
            </p:nvSpPr>
            <p:spPr>
              <a:xfrm>
                <a:off x="3248406" y="2440685"/>
                <a:ext cx="1618615" cy="697865"/>
              </a:xfrm>
              <a:custGeom>
                <a:avLst/>
                <a:gdLst/>
                <a:ahLst/>
                <a:cxnLst/>
                <a:rect l="l" t="t" r="r" b="b"/>
                <a:pathLst>
                  <a:path w="1618614" h="697864">
                    <a:moveTo>
                      <a:pt x="1618488" y="0"/>
                    </a:moveTo>
                    <a:lnTo>
                      <a:pt x="0" y="0"/>
                    </a:lnTo>
                    <a:lnTo>
                      <a:pt x="0" y="617347"/>
                    </a:lnTo>
                    <a:lnTo>
                      <a:pt x="37353" y="636066"/>
                    </a:lnTo>
                    <a:lnTo>
                      <a:pt x="77579" y="652181"/>
                    </a:lnTo>
                    <a:lnTo>
                      <a:pt x="120368" y="665755"/>
                    </a:lnTo>
                    <a:lnTo>
                      <a:pt x="165412" y="676855"/>
                    </a:lnTo>
                    <a:lnTo>
                      <a:pt x="212399" y="685546"/>
                    </a:lnTo>
                    <a:lnTo>
                      <a:pt x="261022" y="691895"/>
                    </a:lnTo>
                    <a:lnTo>
                      <a:pt x="310971" y="695968"/>
                    </a:lnTo>
                    <a:lnTo>
                      <a:pt x="361935" y="697830"/>
                    </a:lnTo>
                    <a:lnTo>
                      <a:pt x="413607" y="697547"/>
                    </a:lnTo>
                    <a:lnTo>
                      <a:pt x="465676" y="695185"/>
                    </a:lnTo>
                    <a:lnTo>
                      <a:pt x="517833" y="690810"/>
                    </a:lnTo>
                    <a:lnTo>
                      <a:pt x="569769" y="684487"/>
                    </a:lnTo>
                    <a:lnTo>
                      <a:pt x="621174" y="676283"/>
                    </a:lnTo>
                    <a:lnTo>
                      <a:pt x="671738" y="666263"/>
                    </a:lnTo>
                    <a:lnTo>
                      <a:pt x="721154" y="654494"/>
                    </a:lnTo>
                    <a:lnTo>
                      <a:pt x="769110" y="641041"/>
                    </a:lnTo>
                    <a:lnTo>
                      <a:pt x="815298" y="625969"/>
                    </a:lnTo>
                    <a:lnTo>
                      <a:pt x="859408" y="609346"/>
                    </a:lnTo>
                    <a:lnTo>
                      <a:pt x="936795" y="587899"/>
                    </a:lnTo>
                    <a:lnTo>
                      <a:pt x="1008133" y="571367"/>
                    </a:lnTo>
                    <a:lnTo>
                      <a:pt x="1073864" y="559309"/>
                    </a:lnTo>
                    <a:lnTo>
                      <a:pt x="1134427" y="551285"/>
                    </a:lnTo>
                    <a:lnTo>
                      <a:pt x="1190263" y="546854"/>
                    </a:lnTo>
                    <a:lnTo>
                      <a:pt x="1241813" y="545576"/>
                    </a:lnTo>
                    <a:lnTo>
                      <a:pt x="1289518" y="547012"/>
                    </a:lnTo>
                    <a:lnTo>
                      <a:pt x="1333817" y="550719"/>
                    </a:lnTo>
                    <a:lnTo>
                      <a:pt x="1375152" y="556259"/>
                    </a:lnTo>
                    <a:lnTo>
                      <a:pt x="1413962" y="563190"/>
                    </a:lnTo>
                    <a:lnTo>
                      <a:pt x="1485772" y="579467"/>
                    </a:lnTo>
                    <a:lnTo>
                      <a:pt x="1552773" y="596026"/>
                    </a:lnTo>
                    <a:lnTo>
                      <a:pt x="1585571" y="603311"/>
                    </a:lnTo>
                    <a:lnTo>
                      <a:pt x="1618488" y="609346"/>
                    </a:lnTo>
                    <a:lnTo>
                      <a:pt x="1618488" y="0"/>
                    </a:lnTo>
                    <a:close/>
                  </a:path>
                </a:pathLst>
              </a:custGeom>
              <a:solidFill>
                <a:srgbClr val="628EDD"/>
              </a:solidFill>
            </p:spPr>
            <p:txBody>
              <a:bodyPr wrap="square" lIns="0" tIns="0" rIns="0" bIns="0" rtlCol="0"/>
              <a:lstStyle/>
              <a:p>
                <a:endParaRPr/>
              </a:p>
            </p:txBody>
          </p:sp>
          <p:sp>
            <p:nvSpPr>
              <p:cNvPr id="95" name="object 39">
                <a:extLst>
                  <a:ext uri="{FF2B5EF4-FFF2-40B4-BE49-F238E27FC236}">
                    <a16:creationId xmlns:a16="http://schemas.microsoft.com/office/drawing/2014/main" id="{FEACD750-C4F9-4753-A429-787E0B4E15A7}"/>
                  </a:ext>
                </a:extLst>
              </p:cNvPr>
              <p:cNvSpPr/>
              <p:nvPr/>
            </p:nvSpPr>
            <p:spPr>
              <a:xfrm>
                <a:off x="3248406" y="2440685"/>
                <a:ext cx="1618615" cy="697865"/>
              </a:xfrm>
              <a:custGeom>
                <a:avLst/>
                <a:gdLst/>
                <a:ahLst/>
                <a:cxnLst/>
                <a:rect l="l" t="t" r="r" b="b"/>
                <a:pathLst>
                  <a:path w="1618614" h="697864">
                    <a:moveTo>
                      <a:pt x="0" y="0"/>
                    </a:moveTo>
                    <a:lnTo>
                      <a:pt x="1618488" y="0"/>
                    </a:lnTo>
                    <a:lnTo>
                      <a:pt x="1618488" y="609346"/>
                    </a:lnTo>
                    <a:lnTo>
                      <a:pt x="1585571" y="603311"/>
                    </a:lnTo>
                    <a:lnTo>
                      <a:pt x="1552773" y="596026"/>
                    </a:lnTo>
                    <a:lnTo>
                      <a:pt x="1519654" y="587931"/>
                    </a:lnTo>
                    <a:lnTo>
                      <a:pt x="1485772" y="579467"/>
                    </a:lnTo>
                    <a:lnTo>
                      <a:pt x="1450689" y="571073"/>
                    </a:lnTo>
                    <a:lnTo>
                      <a:pt x="1375152" y="556259"/>
                    </a:lnTo>
                    <a:lnTo>
                      <a:pt x="1333817" y="550719"/>
                    </a:lnTo>
                    <a:lnTo>
                      <a:pt x="1289518" y="547012"/>
                    </a:lnTo>
                    <a:lnTo>
                      <a:pt x="1241813" y="545576"/>
                    </a:lnTo>
                    <a:lnTo>
                      <a:pt x="1190263" y="546854"/>
                    </a:lnTo>
                    <a:lnTo>
                      <a:pt x="1134427" y="551285"/>
                    </a:lnTo>
                    <a:lnTo>
                      <a:pt x="1073864" y="559309"/>
                    </a:lnTo>
                    <a:lnTo>
                      <a:pt x="1008133" y="571367"/>
                    </a:lnTo>
                    <a:lnTo>
                      <a:pt x="936795" y="587899"/>
                    </a:lnTo>
                    <a:lnTo>
                      <a:pt x="859408" y="609346"/>
                    </a:lnTo>
                    <a:lnTo>
                      <a:pt x="815298" y="625969"/>
                    </a:lnTo>
                    <a:lnTo>
                      <a:pt x="769110" y="641041"/>
                    </a:lnTo>
                    <a:lnTo>
                      <a:pt x="721154" y="654494"/>
                    </a:lnTo>
                    <a:lnTo>
                      <a:pt x="671738" y="666263"/>
                    </a:lnTo>
                    <a:lnTo>
                      <a:pt x="621174" y="676283"/>
                    </a:lnTo>
                    <a:lnTo>
                      <a:pt x="569769" y="684487"/>
                    </a:lnTo>
                    <a:lnTo>
                      <a:pt x="517833" y="690810"/>
                    </a:lnTo>
                    <a:lnTo>
                      <a:pt x="465676" y="695185"/>
                    </a:lnTo>
                    <a:lnTo>
                      <a:pt x="413607" y="697547"/>
                    </a:lnTo>
                    <a:lnTo>
                      <a:pt x="361935" y="697830"/>
                    </a:lnTo>
                    <a:lnTo>
                      <a:pt x="310971" y="695968"/>
                    </a:lnTo>
                    <a:lnTo>
                      <a:pt x="261022" y="691895"/>
                    </a:lnTo>
                    <a:lnTo>
                      <a:pt x="212399" y="685546"/>
                    </a:lnTo>
                    <a:lnTo>
                      <a:pt x="165412" y="676855"/>
                    </a:lnTo>
                    <a:lnTo>
                      <a:pt x="120368" y="665755"/>
                    </a:lnTo>
                    <a:lnTo>
                      <a:pt x="77579" y="652181"/>
                    </a:lnTo>
                    <a:lnTo>
                      <a:pt x="37353" y="636066"/>
                    </a:lnTo>
                    <a:lnTo>
                      <a:pt x="0" y="617347"/>
                    </a:lnTo>
                    <a:lnTo>
                      <a:pt x="0" y="0"/>
                    </a:lnTo>
                    <a:close/>
                  </a:path>
                </a:pathLst>
              </a:custGeom>
              <a:ln w="3175">
                <a:solidFill>
                  <a:srgbClr val="FFFFFF"/>
                </a:solidFill>
              </a:ln>
            </p:spPr>
            <p:txBody>
              <a:bodyPr wrap="square" lIns="0" tIns="0" rIns="0" bIns="0" rtlCol="0"/>
              <a:lstStyle/>
              <a:p>
                <a:endParaRPr/>
              </a:p>
            </p:txBody>
          </p:sp>
          <p:sp>
            <p:nvSpPr>
              <p:cNvPr id="96" name="object 40">
                <a:extLst>
                  <a:ext uri="{FF2B5EF4-FFF2-40B4-BE49-F238E27FC236}">
                    <a16:creationId xmlns:a16="http://schemas.microsoft.com/office/drawing/2014/main" id="{3E4D7F6C-8C1C-417F-8927-9DD11819AA6C}"/>
                  </a:ext>
                </a:extLst>
              </p:cNvPr>
              <p:cNvSpPr/>
              <p:nvPr/>
            </p:nvSpPr>
            <p:spPr>
              <a:xfrm>
                <a:off x="3438906" y="2522981"/>
                <a:ext cx="1614170" cy="697865"/>
              </a:xfrm>
              <a:custGeom>
                <a:avLst/>
                <a:gdLst/>
                <a:ahLst/>
                <a:cxnLst/>
                <a:rect l="l" t="t" r="r" b="b"/>
                <a:pathLst>
                  <a:path w="1614170" h="697864">
                    <a:moveTo>
                      <a:pt x="1613916" y="0"/>
                    </a:moveTo>
                    <a:lnTo>
                      <a:pt x="0" y="0"/>
                    </a:lnTo>
                    <a:lnTo>
                      <a:pt x="0" y="617346"/>
                    </a:lnTo>
                    <a:lnTo>
                      <a:pt x="37243" y="636066"/>
                    </a:lnTo>
                    <a:lnTo>
                      <a:pt x="77350" y="652181"/>
                    </a:lnTo>
                    <a:lnTo>
                      <a:pt x="120013" y="665755"/>
                    </a:lnTo>
                    <a:lnTo>
                      <a:pt x="164924" y="676855"/>
                    </a:lnTo>
                    <a:lnTo>
                      <a:pt x="211774" y="685546"/>
                    </a:lnTo>
                    <a:lnTo>
                      <a:pt x="260255" y="691895"/>
                    </a:lnTo>
                    <a:lnTo>
                      <a:pt x="310059" y="695968"/>
                    </a:lnTo>
                    <a:lnTo>
                      <a:pt x="360877" y="697830"/>
                    </a:lnTo>
                    <a:lnTo>
                      <a:pt x="412400" y="697547"/>
                    </a:lnTo>
                    <a:lnTo>
                      <a:pt x="464321" y="695185"/>
                    </a:lnTo>
                    <a:lnTo>
                      <a:pt x="516331" y="690810"/>
                    </a:lnTo>
                    <a:lnTo>
                      <a:pt x="568122" y="684487"/>
                    </a:lnTo>
                    <a:lnTo>
                      <a:pt x="619386" y="676283"/>
                    </a:lnTo>
                    <a:lnTo>
                      <a:pt x="669813" y="666263"/>
                    </a:lnTo>
                    <a:lnTo>
                      <a:pt x="719096" y="654494"/>
                    </a:lnTo>
                    <a:lnTo>
                      <a:pt x="766926" y="641041"/>
                    </a:lnTo>
                    <a:lnTo>
                      <a:pt x="812996" y="625969"/>
                    </a:lnTo>
                    <a:lnTo>
                      <a:pt x="856996" y="609345"/>
                    </a:lnTo>
                    <a:lnTo>
                      <a:pt x="934154" y="587899"/>
                    </a:lnTo>
                    <a:lnTo>
                      <a:pt x="1005284" y="571367"/>
                    </a:lnTo>
                    <a:lnTo>
                      <a:pt x="1070824" y="559309"/>
                    </a:lnTo>
                    <a:lnTo>
                      <a:pt x="1131212" y="551285"/>
                    </a:lnTo>
                    <a:lnTo>
                      <a:pt x="1186889" y="546854"/>
                    </a:lnTo>
                    <a:lnTo>
                      <a:pt x="1238293" y="545576"/>
                    </a:lnTo>
                    <a:lnTo>
                      <a:pt x="1285863" y="547012"/>
                    </a:lnTo>
                    <a:lnTo>
                      <a:pt x="1330039" y="550719"/>
                    </a:lnTo>
                    <a:lnTo>
                      <a:pt x="1371258" y="556259"/>
                    </a:lnTo>
                    <a:lnTo>
                      <a:pt x="1409961" y="563190"/>
                    </a:lnTo>
                    <a:lnTo>
                      <a:pt x="1481574" y="579467"/>
                    </a:lnTo>
                    <a:lnTo>
                      <a:pt x="1548387" y="596026"/>
                    </a:lnTo>
                    <a:lnTo>
                      <a:pt x="1581093" y="603311"/>
                    </a:lnTo>
                    <a:lnTo>
                      <a:pt x="1613916" y="609345"/>
                    </a:lnTo>
                    <a:lnTo>
                      <a:pt x="1613916" y="0"/>
                    </a:lnTo>
                    <a:close/>
                  </a:path>
                </a:pathLst>
              </a:custGeom>
              <a:solidFill>
                <a:srgbClr val="628EDD"/>
              </a:solidFill>
            </p:spPr>
            <p:txBody>
              <a:bodyPr wrap="square" lIns="0" tIns="0" rIns="0" bIns="0" rtlCol="0"/>
              <a:lstStyle/>
              <a:p>
                <a:endParaRPr/>
              </a:p>
            </p:txBody>
          </p:sp>
          <p:sp>
            <p:nvSpPr>
              <p:cNvPr id="97" name="object 41">
                <a:extLst>
                  <a:ext uri="{FF2B5EF4-FFF2-40B4-BE49-F238E27FC236}">
                    <a16:creationId xmlns:a16="http://schemas.microsoft.com/office/drawing/2014/main" id="{71342120-B79E-4B9E-AAFB-B0416BBDA925}"/>
                  </a:ext>
                </a:extLst>
              </p:cNvPr>
              <p:cNvSpPr/>
              <p:nvPr/>
            </p:nvSpPr>
            <p:spPr>
              <a:xfrm>
                <a:off x="3438906" y="2522981"/>
                <a:ext cx="1614170" cy="697865"/>
              </a:xfrm>
              <a:custGeom>
                <a:avLst/>
                <a:gdLst/>
                <a:ahLst/>
                <a:cxnLst/>
                <a:rect l="l" t="t" r="r" b="b"/>
                <a:pathLst>
                  <a:path w="1614170" h="697864">
                    <a:moveTo>
                      <a:pt x="0" y="0"/>
                    </a:moveTo>
                    <a:lnTo>
                      <a:pt x="1613916" y="0"/>
                    </a:lnTo>
                    <a:lnTo>
                      <a:pt x="1613916" y="609345"/>
                    </a:lnTo>
                    <a:lnTo>
                      <a:pt x="1581093" y="603311"/>
                    </a:lnTo>
                    <a:lnTo>
                      <a:pt x="1548387" y="596026"/>
                    </a:lnTo>
                    <a:lnTo>
                      <a:pt x="1515361" y="587931"/>
                    </a:lnTo>
                    <a:lnTo>
                      <a:pt x="1481574" y="579467"/>
                    </a:lnTo>
                    <a:lnTo>
                      <a:pt x="1446587" y="571073"/>
                    </a:lnTo>
                    <a:lnTo>
                      <a:pt x="1371258" y="556259"/>
                    </a:lnTo>
                    <a:lnTo>
                      <a:pt x="1330039" y="550719"/>
                    </a:lnTo>
                    <a:lnTo>
                      <a:pt x="1285863" y="547012"/>
                    </a:lnTo>
                    <a:lnTo>
                      <a:pt x="1238293" y="545576"/>
                    </a:lnTo>
                    <a:lnTo>
                      <a:pt x="1186889" y="546854"/>
                    </a:lnTo>
                    <a:lnTo>
                      <a:pt x="1131212" y="551285"/>
                    </a:lnTo>
                    <a:lnTo>
                      <a:pt x="1070824" y="559309"/>
                    </a:lnTo>
                    <a:lnTo>
                      <a:pt x="1005284" y="571367"/>
                    </a:lnTo>
                    <a:lnTo>
                      <a:pt x="934154" y="587899"/>
                    </a:lnTo>
                    <a:lnTo>
                      <a:pt x="856996" y="609345"/>
                    </a:lnTo>
                    <a:lnTo>
                      <a:pt x="812996" y="625969"/>
                    </a:lnTo>
                    <a:lnTo>
                      <a:pt x="766926" y="641041"/>
                    </a:lnTo>
                    <a:lnTo>
                      <a:pt x="719096" y="654494"/>
                    </a:lnTo>
                    <a:lnTo>
                      <a:pt x="669813" y="666263"/>
                    </a:lnTo>
                    <a:lnTo>
                      <a:pt x="619386" y="676283"/>
                    </a:lnTo>
                    <a:lnTo>
                      <a:pt x="568122" y="684487"/>
                    </a:lnTo>
                    <a:lnTo>
                      <a:pt x="516331" y="690810"/>
                    </a:lnTo>
                    <a:lnTo>
                      <a:pt x="464321" y="695185"/>
                    </a:lnTo>
                    <a:lnTo>
                      <a:pt x="412400" y="697547"/>
                    </a:lnTo>
                    <a:lnTo>
                      <a:pt x="360877" y="697830"/>
                    </a:lnTo>
                    <a:lnTo>
                      <a:pt x="310059" y="695968"/>
                    </a:lnTo>
                    <a:lnTo>
                      <a:pt x="260255" y="691895"/>
                    </a:lnTo>
                    <a:lnTo>
                      <a:pt x="211774" y="685546"/>
                    </a:lnTo>
                    <a:lnTo>
                      <a:pt x="164924" y="676855"/>
                    </a:lnTo>
                    <a:lnTo>
                      <a:pt x="120013" y="665755"/>
                    </a:lnTo>
                    <a:lnTo>
                      <a:pt x="77350" y="652181"/>
                    </a:lnTo>
                    <a:lnTo>
                      <a:pt x="37243" y="636066"/>
                    </a:lnTo>
                    <a:lnTo>
                      <a:pt x="0" y="617346"/>
                    </a:lnTo>
                    <a:lnTo>
                      <a:pt x="0" y="0"/>
                    </a:lnTo>
                    <a:close/>
                  </a:path>
                </a:pathLst>
              </a:custGeom>
              <a:ln w="3175">
                <a:solidFill>
                  <a:srgbClr val="FFFFFF"/>
                </a:solidFill>
              </a:ln>
            </p:spPr>
            <p:txBody>
              <a:bodyPr wrap="square" lIns="0" tIns="0" rIns="0" bIns="0" rtlCol="0"/>
              <a:lstStyle/>
              <a:p>
                <a:endParaRPr/>
              </a:p>
            </p:txBody>
          </p:sp>
          <p:sp>
            <p:nvSpPr>
              <p:cNvPr id="98" name="object 42">
                <a:extLst>
                  <a:ext uri="{FF2B5EF4-FFF2-40B4-BE49-F238E27FC236}">
                    <a16:creationId xmlns:a16="http://schemas.microsoft.com/office/drawing/2014/main" id="{9AE38659-C2E3-45EA-B5EC-CB512B874153}"/>
                  </a:ext>
                </a:extLst>
              </p:cNvPr>
              <p:cNvSpPr/>
              <p:nvPr/>
            </p:nvSpPr>
            <p:spPr>
              <a:xfrm>
                <a:off x="3630930" y="2603753"/>
                <a:ext cx="1586865" cy="697865"/>
              </a:xfrm>
              <a:custGeom>
                <a:avLst/>
                <a:gdLst/>
                <a:ahLst/>
                <a:cxnLst/>
                <a:rect l="l" t="t" r="r" b="b"/>
                <a:pathLst>
                  <a:path w="1586864" h="697864">
                    <a:moveTo>
                      <a:pt x="1586484" y="0"/>
                    </a:moveTo>
                    <a:lnTo>
                      <a:pt x="0" y="0"/>
                    </a:lnTo>
                    <a:lnTo>
                      <a:pt x="0" y="617347"/>
                    </a:lnTo>
                    <a:lnTo>
                      <a:pt x="36604" y="636066"/>
                    </a:lnTo>
                    <a:lnTo>
                      <a:pt x="76025" y="652181"/>
                    </a:lnTo>
                    <a:lnTo>
                      <a:pt x="117961" y="665755"/>
                    </a:lnTo>
                    <a:lnTo>
                      <a:pt x="162108" y="676855"/>
                    </a:lnTo>
                    <a:lnTo>
                      <a:pt x="208162" y="685546"/>
                    </a:lnTo>
                    <a:lnTo>
                      <a:pt x="255820" y="691895"/>
                    </a:lnTo>
                    <a:lnTo>
                      <a:pt x="304778" y="695968"/>
                    </a:lnTo>
                    <a:lnTo>
                      <a:pt x="354734" y="697830"/>
                    </a:lnTo>
                    <a:lnTo>
                      <a:pt x="405384" y="697547"/>
                    </a:lnTo>
                    <a:lnTo>
                      <a:pt x="456423" y="695185"/>
                    </a:lnTo>
                    <a:lnTo>
                      <a:pt x="507550" y="690810"/>
                    </a:lnTo>
                    <a:lnTo>
                      <a:pt x="558461" y="684487"/>
                    </a:lnTo>
                    <a:lnTo>
                      <a:pt x="608852" y="676283"/>
                    </a:lnTo>
                    <a:lnTo>
                      <a:pt x="658419" y="666263"/>
                    </a:lnTo>
                    <a:lnTo>
                      <a:pt x="706860" y="654494"/>
                    </a:lnTo>
                    <a:lnTo>
                      <a:pt x="753872" y="641041"/>
                    </a:lnTo>
                    <a:lnTo>
                      <a:pt x="799149" y="625969"/>
                    </a:lnTo>
                    <a:lnTo>
                      <a:pt x="842391" y="609346"/>
                    </a:lnTo>
                    <a:lnTo>
                      <a:pt x="918246" y="587899"/>
                    </a:lnTo>
                    <a:lnTo>
                      <a:pt x="988174" y="571367"/>
                    </a:lnTo>
                    <a:lnTo>
                      <a:pt x="1052608" y="559309"/>
                    </a:lnTo>
                    <a:lnTo>
                      <a:pt x="1111978" y="551285"/>
                    </a:lnTo>
                    <a:lnTo>
                      <a:pt x="1166715" y="546854"/>
                    </a:lnTo>
                    <a:lnTo>
                      <a:pt x="1217252" y="545576"/>
                    </a:lnTo>
                    <a:lnTo>
                      <a:pt x="1264019" y="547012"/>
                    </a:lnTo>
                    <a:lnTo>
                      <a:pt x="1307449" y="550719"/>
                    </a:lnTo>
                    <a:lnTo>
                      <a:pt x="1347971" y="556259"/>
                    </a:lnTo>
                    <a:lnTo>
                      <a:pt x="1386019" y="563190"/>
                    </a:lnTo>
                    <a:lnTo>
                      <a:pt x="1456414" y="579467"/>
                    </a:lnTo>
                    <a:lnTo>
                      <a:pt x="1522085" y="596026"/>
                    </a:lnTo>
                    <a:lnTo>
                      <a:pt x="1554228" y="603311"/>
                    </a:lnTo>
                    <a:lnTo>
                      <a:pt x="1586484" y="609346"/>
                    </a:lnTo>
                    <a:lnTo>
                      <a:pt x="1586484" y="0"/>
                    </a:lnTo>
                    <a:close/>
                  </a:path>
                </a:pathLst>
              </a:custGeom>
              <a:solidFill>
                <a:srgbClr val="628EDD"/>
              </a:solidFill>
            </p:spPr>
            <p:txBody>
              <a:bodyPr wrap="square" lIns="0" tIns="0" rIns="0" bIns="0" rtlCol="0"/>
              <a:lstStyle/>
              <a:p>
                <a:endParaRPr/>
              </a:p>
            </p:txBody>
          </p:sp>
          <p:sp>
            <p:nvSpPr>
              <p:cNvPr id="99" name="object 43">
                <a:extLst>
                  <a:ext uri="{FF2B5EF4-FFF2-40B4-BE49-F238E27FC236}">
                    <a16:creationId xmlns:a16="http://schemas.microsoft.com/office/drawing/2014/main" id="{ABD2862F-EEBC-4D25-8059-223352F157FB}"/>
                  </a:ext>
                </a:extLst>
              </p:cNvPr>
              <p:cNvSpPr/>
              <p:nvPr/>
            </p:nvSpPr>
            <p:spPr>
              <a:xfrm>
                <a:off x="3630930" y="2603753"/>
                <a:ext cx="1586865" cy="697865"/>
              </a:xfrm>
              <a:custGeom>
                <a:avLst/>
                <a:gdLst/>
                <a:ahLst/>
                <a:cxnLst/>
                <a:rect l="l" t="t" r="r" b="b"/>
                <a:pathLst>
                  <a:path w="1586864" h="697864">
                    <a:moveTo>
                      <a:pt x="0" y="0"/>
                    </a:moveTo>
                    <a:lnTo>
                      <a:pt x="1586484" y="0"/>
                    </a:lnTo>
                    <a:lnTo>
                      <a:pt x="1586484" y="609346"/>
                    </a:lnTo>
                    <a:lnTo>
                      <a:pt x="1554228" y="603311"/>
                    </a:lnTo>
                    <a:lnTo>
                      <a:pt x="1522085" y="596026"/>
                    </a:lnTo>
                    <a:lnTo>
                      <a:pt x="1489624" y="587931"/>
                    </a:lnTo>
                    <a:lnTo>
                      <a:pt x="1456414" y="579467"/>
                    </a:lnTo>
                    <a:lnTo>
                      <a:pt x="1422022" y="571073"/>
                    </a:lnTo>
                    <a:lnTo>
                      <a:pt x="1347971" y="556259"/>
                    </a:lnTo>
                    <a:lnTo>
                      <a:pt x="1307449" y="550719"/>
                    </a:lnTo>
                    <a:lnTo>
                      <a:pt x="1264019" y="547012"/>
                    </a:lnTo>
                    <a:lnTo>
                      <a:pt x="1217252" y="545576"/>
                    </a:lnTo>
                    <a:lnTo>
                      <a:pt x="1166715" y="546854"/>
                    </a:lnTo>
                    <a:lnTo>
                      <a:pt x="1111978" y="551285"/>
                    </a:lnTo>
                    <a:lnTo>
                      <a:pt x="1052608" y="559309"/>
                    </a:lnTo>
                    <a:lnTo>
                      <a:pt x="988174" y="571367"/>
                    </a:lnTo>
                    <a:lnTo>
                      <a:pt x="918246" y="587899"/>
                    </a:lnTo>
                    <a:lnTo>
                      <a:pt x="842391" y="609346"/>
                    </a:lnTo>
                    <a:lnTo>
                      <a:pt x="799149" y="625969"/>
                    </a:lnTo>
                    <a:lnTo>
                      <a:pt x="753872" y="641041"/>
                    </a:lnTo>
                    <a:lnTo>
                      <a:pt x="706860" y="654494"/>
                    </a:lnTo>
                    <a:lnTo>
                      <a:pt x="658419" y="666263"/>
                    </a:lnTo>
                    <a:lnTo>
                      <a:pt x="608852" y="676283"/>
                    </a:lnTo>
                    <a:lnTo>
                      <a:pt x="558461" y="684487"/>
                    </a:lnTo>
                    <a:lnTo>
                      <a:pt x="507550" y="690810"/>
                    </a:lnTo>
                    <a:lnTo>
                      <a:pt x="456423" y="695185"/>
                    </a:lnTo>
                    <a:lnTo>
                      <a:pt x="405384" y="697547"/>
                    </a:lnTo>
                    <a:lnTo>
                      <a:pt x="354734" y="697830"/>
                    </a:lnTo>
                    <a:lnTo>
                      <a:pt x="304778" y="695968"/>
                    </a:lnTo>
                    <a:lnTo>
                      <a:pt x="255820" y="691895"/>
                    </a:lnTo>
                    <a:lnTo>
                      <a:pt x="208162" y="685546"/>
                    </a:lnTo>
                    <a:lnTo>
                      <a:pt x="162108" y="676855"/>
                    </a:lnTo>
                    <a:lnTo>
                      <a:pt x="117961" y="665755"/>
                    </a:lnTo>
                    <a:lnTo>
                      <a:pt x="76025" y="652181"/>
                    </a:lnTo>
                    <a:lnTo>
                      <a:pt x="36604" y="636066"/>
                    </a:lnTo>
                    <a:lnTo>
                      <a:pt x="0" y="617347"/>
                    </a:lnTo>
                    <a:lnTo>
                      <a:pt x="0" y="0"/>
                    </a:lnTo>
                    <a:close/>
                  </a:path>
                </a:pathLst>
              </a:custGeom>
              <a:ln w="3175">
                <a:solidFill>
                  <a:srgbClr val="FFFFFF"/>
                </a:solidFill>
              </a:ln>
            </p:spPr>
            <p:txBody>
              <a:bodyPr wrap="square" lIns="0" tIns="0" rIns="0" bIns="0" rtlCol="0"/>
              <a:lstStyle/>
              <a:p>
                <a:endParaRPr/>
              </a:p>
            </p:txBody>
          </p:sp>
          <p:sp>
            <p:nvSpPr>
              <p:cNvPr id="100" name="object 44">
                <a:extLst>
                  <a:ext uri="{FF2B5EF4-FFF2-40B4-BE49-F238E27FC236}">
                    <a16:creationId xmlns:a16="http://schemas.microsoft.com/office/drawing/2014/main" id="{242B4412-488C-4888-9053-651FEE624B88}"/>
                  </a:ext>
                </a:extLst>
              </p:cNvPr>
              <p:cNvSpPr/>
              <p:nvPr/>
            </p:nvSpPr>
            <p:spPr>
              <a:xfrm>
                <a:off x="3732276" y="2645663"/>
                <a:ext cx="639318" cy="345186"/>
              </a:xfrm>
              <a:prstGeom prst="rect">
                <a:avLst/>
              </a:prstGeom>
              <a:blipFill>
                <a:blip r:embed="rId12" cstate="print"/>
                <a:stretch>
                  <a:fillRect/>
                </a:stretch>
              </a:blipFill>
            </p:spPr>
            <p:txBody>
              <a:bodyPr wrap="square" lIns="0" tIns="0" rIns="0" bIns="0" rtlCol="0"/>
              <a:lstStyle/>
              <a:p>
                <a:endParaRPr/>
              </a:p>
            </p:txBody>
          </p:sp>
          <p:sp>
            <p:nvSpPr>
              <p:cNvPr id="101" name="object 45">
                <a:extLst>
                  <a:ext uri="{FF2B5EF4-FFF2-40B4-BE49-F238E27FC236}">
                    <a16:creationId xmlns:a16="http://schemas.microsoft.com/office/drawing/2014/main" id="{D8641E53-2476-459D-A098-18CC789A51F7}"/>
                  </a:ext>
                </a:extLst>
              </p:cNvPr>
              <p:cNvSpPr/>
              <p:nvPr/>
            </p:nvSpPr>
            <p:spPr>
              <a:xfrm>
                <a:off x="4163568" y="2645663"/>
                <a:ext cx="258317" cy="345186"/>
              </a:xfrm>
              <a:prstGeom prst="rect">
                <a:avLst/>
              </a:prstGeom>
              <a:blipFill>
                <a:blip r:embed="rId13" cstate="print"/>
                <a:stretch>
                  <a:fillRect/>
                </a:stretch>
              </a:blipFill>
            </p:spPr>
            <p:txBody>
              <a:bodyPr wrap="square" lIns="0" tIns="0" rIns="0" bIns="0" rtlCol="0"/>
              <a:lstStyle/>
              <a:p>
                <a:endParaRPr/>
              </a:p>
            </p:txBody>
          </p:sp>
          <p:sp>
            <p:nvSpPr>
              <p:cNvPr id="102" name="object 46">
                <a:extLst>
                  <a:ext uri="{FF2B5EF4-FFF2-40B4-BE49-F238E27FC236}">
                    <a16:creationId xmlns:a16="http://schemas.microsoft.com/office/drawing/2014/main" id="{EDADFFAA-5299-4825-BF85-5038A2BEC8F5}"/>
                  </a:ext>
                </a:extLst>
              </p:cNvPr>
              <p:cNvSpPr/>
              <p:nvPr/>
            </p:nvSpPr>
            <p:spPr>
              <a:xfrm>
                <a:off x="4213860" y="2645663"/>
                <a:ext cx="956310" cy="345186"/>
              </a:xfrm>
              <a:prstGeom prst="rect">
                <a:avLst/>
              </a:prstGeom>
              <a:blipFill>
                <a:blip r:embed="rId14" cstate="print"/>
                <a:stretch>
                  <a:fillRect/>
                </a:stretch>
              </a:blipFill>
            </p:spPr>
            <p:txBody>
              <a:bodyPr wrap="square" lIns="0" tIns="0" rIns="0" bIns="0" rtlCol="0"/>
              <a:lstStyle/>
              <a:p>
                <a:endParaRPr/>
              </a:p>
            </p:txBody>
          </p:sp>
          <p:sp>
            <p:nvSpPr>
              <p:cNvPr id="103" name="object 47">
                <a:extLst>
                  <a:ext uri="{FF2B5EF4-FFF2-40B4-BE49-F238E27FC236}">
                    <a16:creationId xmlns:a16="http://schemas.microsoft.com/office/drawing/2014/main" id="{7FA7941E-969F-4EC2-A442-9D6E1E025D7D}"/>
                  </a:ext>
                </a:extLst>
              </p:cNvPr>
              <p:cNvSpPr/>
              <p:nvPr/>
            </p:nvSpPr>
            <p:spPr>
              <a:xfrm>
                <a:off x="4011168" y="2828543"/>
                <a:ext cx="835913" cy="345186"/>
              </a:xfrm>
              <a:prstGeom prst="rect">
                <a:avLst/>
              </a:prstGeom>
              <a:blipFill>
                <a:blip r:embed="rId15" cstate="print"/>
                <a:stretch>
                  <a:fillRect/>
                </a:stretch>
              </a:blipFill>
            </p:spPr>
            <p:txBody>
              <a:bodyPr wrap="square" lIns="0" tIns="0" rIns="0" bIns="0" rtlCol="0"/>
              <a:lstStyle/>
              <a:p>
                <a:endParaRPr/>
              </a:p>
            </p:txBody>
          </p:sp>
        </p:grpSp>
        <p:sp>
          <p:nvSpPr>
            <p:cNvPr id="22" name="object 48">
              <a:extLst>
                <a:ext uri="{FF2B5EF4-FFF2-40B4-BE49-F238E27FC236}">
                  <a16:creationId xmlns:a16="http://schemas.microsoft.com/office/drawing/2014/main" id="{EA4C1F90-2E40-48D6-850A-66A031292953}"/>
                </a:ext>
              </a:extLst>
            </p:cNvPr>
            <p:cNvSpPr txBox="1"/>
            <p:nvPr/>
          </p:nvSpPr>
          <p:spPr>
            <a:xfrm>
              <a:off x="3830446" y="2682621"/>
              <a:ext cx="1198245" cy="391160"/>
            </a:xfrm>
            <a:prstGeom prst="rect">
              <a:avLst/>
            </a:prstGeom>
          </p:spPr>
          <p:txBody>
            <a:bodyPr vert="horz" wrap="square" lIns="0" tIns="12700" rIns="0" bIns="0" rtlCol="0">
              <a:spAutoFit/>
            </a:bodyPr>
            <a:lstStyle/>
            <a:p>
              <a:pPr marL="278765" marR="5080" indent="-279400">
                <a:lnSpc>
                  <a:spcPct val="100000"/>
                </a:lnSpc>
                <a:spcBef>
                  <a:spcPts val="100"/>
                </a:spcBef>
              </a:pPr>
              <a:r>
                <a:rPr sz="1200" b="1" dirty="0">
                  <a:solidFill>
                    <a:srgbClr val="FFFFFF"/>
                  </a:solidFill>
                  <a:latin typeface="Arial"/>
                  <a:cs typeface="Arial"/>
                </a:rPr>
                <a:t>Clou</a:t>
              </a:r>
              <a:r>
                <a:rPr sz="1200" b="1" spc="-5" dirty="0">
                  <a:solidFill>
                    <a:srgbClr val="FFFFFF"/>
                  </a:solidFill>
                  <a:latin typeface="Arial"/>
                  <a:cs typeface="Arial"/>
                </a:rPr>
                <a:t>d-c</a:t>
              </a:r>
              <a:r>
                <a:rPr sz="1200" b="1" dirty="0">
                  <a:solidFill>
                    <a:srgbClr val="FFFFFF"/>
                  </a:solidFill>
                  <a:latin typeface="Arial"/>
                  <a:cs typeface="Arial"/>
                </a:rPr>
                <a:t>on</a:t>
              </a:r>
              <a:r>
                <a:rPr sz="1200" b="1" spc="-10" dirty="0">
                  <a:solidFill>
                    <a:srgbClr val="FFFFFF"/>
                  </a:solidFill>
                  <a:latin typeface="Arial"/>
                  <a:cs typeface="Arial"/>
                </a:rPr>
                <a:t>t</a:t>
              </a:r>
              <a:r>
                <a:rPr sz="1200" b="1" dirty="0">
                  <a:solidFill>
                    <a:srgbClr val="FFFFFF"/>
                  </a:solidFill>
                  <a:latin typeface="Arial"/>
                  <a:cs typeface="Arial"/>
                </a:rPr>
                <a:t>roll</a:t>
              </a:r>
              <a:r>
                <a:rPr sz="1200" b="1" spc="-5" dirty="0">
                  <a:solidFill>
                    <a:srgbClr val="FFFFFF"/>
                  </a:solidFill>
                  <a:latin typeface="Arial"/>
                  <a:cs typeface="Arial"/>
                </a:rPr>
                <a:t>er  Manager</a:t>
              </a:r>
              <a:endParaRPr sz="1200">
                <a:latin typeface="Arial"/>
                <a:cs typeface="Arial"/>
              </a:endParaRPr>
            </a:p>
          </p:txBody>
        </p:sp>
        <p:grpSp>
          <p:nvGrpSpPr>
            <p:cNvPr id="23" name="object 49">
              <a:extLst>
                <a:ext uri="{FF2B5EF4-FFF2-40B4-BE49-F238E27FC236}">
                  <a16:creationId xmlns:a16="http://schemas.microsoft.com/office/drawing/2014/main" id="{5F0D2AE5-FB09-439E-94F7-72FB24FA7BBF}"/>
                </a:ext>
              </a:extLst>
            </p:cNvPr>
            <p:cNvGrpSpPr/>
            <p:nvPr/>
          </p:nvGrpSpPr>
          <p:grpSpPr>
            <a:xfrm>
              <a:off x="3247453" y="5245417"/>
              <a:ext cx="1971039" cy="862965"/>
              <a:chOff x="3247453" y="5245417"/>
              <a:chExt cx="1971039" cy="862965"/>
            </a:xfrm>
          </p:grpSpPr>
          <p:sp>
            <p:nvSpPr>
              <p:cNvPr id="85" name="object 50">
                <a:extLst>
                  <a:ext uri="{FF2B5EF4-FFF2-40B4-BE49-F238E27FC236}">
                    <a16:creationId xmlns:a16="http://schemas.microsoft.com/office/drawing/2014/main" id="{84D5614D-097F-4E1A-BB7B-8DF921EEB9E1}"/>
                  </a:ext>
                </a:extLst>
              </p:cNvPr>
              <p:cNvSpPr/>
              <p:nvPr/>
            </p:nvSpPr>
            <p:spPr>
              <a:xfrm>
                <a:off x="3248406" y="5246369"/>
                <a:ext cx="1618615" cy="697865"/>
              </a:xfrm>
              <a:custGeom>
                <a:avLst/>
                <a:gdLst/>
                <a:ahLst/>
                <a:cxnLst/>
                <a:rect l="l" t="t" r="r" b="b"/>
                <a:pathLst>
                  <a:path w="1618614" h="697864">
                    <a:moveTo>
                      <a:pt x="1618488" y="0"/>
                    </a:moveTo>
                    <a:lnTo>
                      <a:pt x="0" y="0"/>
                    </a:lnTo>
                    <a:lnTo>
                      <a:pt x="0" y="617385"/>
                    </a:lnTo>
                    <a:lnTo>
                      <a:pt x="37353" y="636104"/>
                    </a:lnTo>
                    <a:lnTo>
                      <a:pt x="77579" y="652217"/>
                    </a:lnTo>
                    <a:lnTo>
                      <a:pt x="120368" y="665789"/>
                    </a:lnTo>
                    <a:lnTo>
                      <a:pt x="165412" y="676887"/>
                    </a:lnTo>
                    <a:lnTo>
                      <a:pt x="212399" y="685576"/>
                    </a:lnTo>
                    <a:lnTo>
                      <a:pt x="261022" y="691922"/>
                    </a:lnTo>
                    <a:lnTo>
                      <a:pt x="310971" y="695991"/>
                    </a:lnTo>
                    <a:lnTo>
                      <a:pt x="361935" y="697850"/>
                    </a:lnTo>
                    <a:lnTo>
                      <a:pt x="413607" y="697564"/>
                    </a:lnTo>
                    <a:lnTo>
                      <a:pt x="465676" y="695200"/>
                    </a:lnTo>
                    <a:lnTo>
                      <a:pt x="517833" y="690823"/>
                    </a:lnTo>
                    <a:lnTo>
                      <a:pt x="569769" y="684499"/>
                    </a:lnTo>
                    <a:lnTo>
                      <a:pt x="621174" y="676294"/>
                    </a:lnTo>
                    <a:lnTo>
                      <a:pt x="671738" y="666275"/>
                    </a:lnTo>
                    <a:lnTo>
                      <a:pt x="721154" y="654507"/>
                    </a:lnTo>
                    <a:lnTo>
                      <a:pt x="769110" y="641056"/>
                    </a:lnTo>
                    <a:lnTo>
                      <a:pt x="815298" y="625989"/>
                    </a:lnTo>
                    <a:lnTo>
                      <a:pt x="859408" y="609371"/>
                    </a:lnTo>
                    <a:lnTo>
                      <a:pt x="936795" y="587920"/>
                    </a:lnTo>
                    <a:lnTo>
                      <a:pt x="1008133" y="571385"/>
                    </a:lnTo>
                    <a:lnTo>
                      <a:pt x="1073864" y="559325"/>
                    </a:lnTo>
                    <a:lnTo>
                      <a:pt x="1134427" y="551299"/>
                    </a:lnTo>
                    <a:lnTo>
                      <a:pt x="1190263" y="546868"/>
                    </a:lnTo>
                    <a:lnTo>
                      <a:pt x="1241813" y="545591"/>
                    </a:lnTo>
                    <a:lnTo>
                      <a:pt x="1289518" y="547026"/>
                    </a:lnTo>
                    <a:lnTo>
                      <a:pt x="1333817" y="550735"/>
                    </a:lnTo>
                    <a:lnTo>
                      <a:pt x="1375152" y="556276"/>
                    </a:lnTo>
                    <a:lnTo>
                      <a:pt x="1413962" y="563209"/>
                    </a:lnTo>
                    <a:lnTo>
                      <a:pt x="1485772" y="579489"/>
                    </a:lnTo>
                    <a:lnTo>
                      <a:pt x="1552773" y="596050"/>
                    </a:lnTo>
                    <a:lnTo>
                      <a:pt x="1585571" y="603336"/>
                    </a:lnTo>
                    <a:lnTo>
                      <a:pt x="1618488" y="609371"/>
                    </a:lnTo>
                    <a:lnTo>
                      <a:pt x="1618488" y="0"/>
                    </a:lnTo>
                    <a:close/>
                  </a:path>
                </a:pathLst>
              </a:custGeom>
              <a:solidFill>
                <a:srgbClr val="628EDD"/>
              </a:solidFill>
            </p:spPr>
            <p:txBody>
              <a:bodyPr wrap="square" lIns="0" tIns="0" rIns="0" bIns="0" rtlCol="0"/>
              <a:lstStyle/>
              <a:p>
                <a:endParaRPr/>
              </a:p>
            </p:txBody>
          </p:sp>
          <p:sp>
            <p:nvSpPr>
              <p:cNvPr id="86" name="object 51">
                <a:extLst>
                  <a:ext uri="{FF2B5EF4-FFF2-40B4-BE49-F238E27FC236}">
                    <a16:creationId xmlns:a16="http://schemas.microsoft.com/office/drawing/2014/main" id="{B80B9558-B870-46EA-9574-3BF82CACFBCD}"/>
                  </a:ext>
                </a:extLst>
              </p:cNvPr>
              <p:cNvSpPr/>
              <p:nvPr/>
            </p:nvSpPr>
            <p:spPr>
              <a:xfrm>
                <a:off x="3248406" y="5246369"/>
                <a:ext cx="1618615" cy="697865"/>
              </a:xfrm>
              <a:custGeom>
                <a:avLst/>
                <a:gdLst/>
                <a:ahLst/>
                <a:cxnLst/>
                <a:rect l="l" t="t" r="r" b="b"/>
                <a:pathLst>
                  <a:path w="1618614" h="697864">
                    <a:moveTo>
                      <a:pt x="0" y="0"/>
                    </a:moveTo>
                    <a:lnTo>
                      <a:pt x="1618488" y="0"/>
                    </a:lnTo>
                    <a:lnTo>
                      <a:pt x="1618488" y="609371"/>
                    </a:lnTo>
                    <a:lnTo>
                      <a:pt x="1585571" y="603336"/>
                    </a:lnTo>
                    <a:lnTo>
                      <a:pt x="1552773" y="596050"/>
                    </a:lnTo>
                    <a:lnTo>
                      <a:pt x="1519654" y="587954"/>
                    </a:lnTo>
                    <a:lnTo>
                      <a:pt x="1485772" y="579489"/>
                    </a:lnTo>
                    <a:lnTo>
                      <a:pt x="1450689" y="571093"/>
                    </a:lnTo>
                    <a:lnTo>
                      <a:pt x="1375152" y="556276"/>
                    </a:lnTo>
                    <a:lnTo>
                      <a:pt x="1333817" y="550735"/>
                    </a:lnTo>
                    <a:lnTo>
                      <a:pt x="1289518" y="547026"/>
                    </a:lnTo>
                    <a:lnTo>
                      <a:pt x="1241813" y="545591"/>
                    </a:lnTo>
                    <a:lnTo>
                      <a:pt x="1190263" y="546868"/>
                    </a:lnTo>
                    <a:lnTo>
                      <a:pt x="1134427" y="551299"/>
                    </a:lnTo>
                    <a:lnTo>
                      <a:pt x="1073864" y="559325"/>
                    </a:lnTo>
                    <a:lnTo>
                      <a:pt x="1008133" y="571385"/>
                    </a:lnTo>
                    <a:lnTo>
                      <a:pt x="936795" y="587920"/>
                    </a:lnTo>
                    <a:lnTo>
                      <a:pt x="859408" y="609371"/>
                    </a:lnTo>
                    <a:lnTo>
                      <a:pt x="815298" y="625989"/>
                    </a:lnTo>
                    <a:lnTo>
                      <a:pt x="769110" y="641056"/>
                    </a:lnTo>
                    <a:lnTo>
                      <a:pt x="721154" y="654507"/>
                    </a:lnTo>
                    <a:lnTo>
                      <a:pt x="671738" y="666275"/>
                    </a:lnTo>
                    <a:lnTo>
                      <a:pt x="621174" y="676294"/>
                    </a:lnTo>
                    <a:lnTo>
                      <a:pt x="569769" y="684499"/>
                    </a:lnTo>
                    <a:lnTo>
                      <a:pt x="517833" y="690823"/>
                    </a:lnTo>
                    <a:lnTo>
                      <a:pt x="465676" y="695200"/>
                    </a:lnTo>
                    <a:lnTo>
                      <a:pt x="413607" y="697564"/>
                    </a:lnTo>
                    <a:lnTo>
                      <a:pt x="361935" y="697850"/>
                    </a:lnTo>
                    <a:lnTo>
                      <a:pt x="310971" y="695991"/>
                    </a:lnTo>
                    <a:lnTo>
                      <a:pt x="261022" y="691922"/>
                    </a:lnTo>
                    <a:lnTo>
                      <a:pt x="212399" y="685576"/>
                    </a:lnTo>
                    <a:lnTo>
                      <a:pt x="165412" y="676887"/>
                    </a:lnTo>
                    <a:lnTo>
                      <a:pt x="120368" y="665789"/>
                    </a:lnTo>
                    <a:lnTo>
                      <a:pt x="77579" y="652217"/>
                    </a:lnTo>
                    <a:lnTo>
                      <a:pt x="37353" y="636104"/>
                    </a:lnTo>
                    <a:lnTo>
                      <a:pt x="0" y="617385"/>
                    </a:lnTo>
                    <a:lnTo>
                      <a:pt x="0" y="0"/>
                    </a:lnTo>
                    <a:close/>
                  </a:path>
                </a:pathLst>
              </a:custGeom>
              <a:ln w="3175">
                <a:solidFill>
                  <a:srgbClr val="FFFFFF"/>
                </a:solidFill>
              </a:ln>
            </p:spPr>
            <p:txBody>
              <a:bodyPr wrap="square" lIns="0" tIns="0" rIns="0" bIns="0" rtlCol="0"/>
              <a:lstStyle/>
              <a:p>
                <a:endParaRPr/>
              </a:p>
            </p:txBody>
          </p:sp>
          <p:sp>
            <p:nvSpPr>
              <p:cNvPr id="87" name="object 52">
                <a:extLst>
                  <a:ext uri="{FF2B5EF4-FFF2-40B4-BE49-F238E27FC236}">
                    <a16:creationId xmlns:a16="http://schemas.microsoft.com/office/drawing/2014/main" id="{DFB5134F-568E-4775-A449-959800341D5E}"/>
                  </a:ext>
                </a:extLst>
              </p:cNvPr>
              <p:cNvSpPr/>
              <p:nvPr/>
            </p:nvSpPr>
            <p:spPr>
              <a:xfrm>
                <a:off x="3438906" y="5328665"/>
                <a:ext cx="1614170" cy="697865"/>
              </a:xfrm>
              <a:custGeom>
                <a:avLst/>
                <a:gdLst/>
                <a:ahLst/>
                <a:cxnLst/>
                <a:rect l="l" t="t" r="r" b="b"/>
                <a:pathLst>
                  <a:path w="1614170" h="697864">
                    <a:moveTo>
                      <a:pt x="1613916" y="0"/>
                    </a:moveTo>
                    <a:lnTo>
                      <a:pt x="0" y="0"/>
                    </a:lnTo>
                    <a:lnTo>
                      <a:pt x="0" y="617385"/>
                    </a:lnTo>
                    <a:lnTo>
                      <a:pt x="37243" y="636104"/>
                    </a:lnTo>
                    <a:lnTo>
                      <a:pt x="77350" y="652217"/>
                    </a:lnTo>
                    <a:lnTo>
                      <a:pt x="120013" y="665789"/>
                    </a:lnTo>
                    <a:lnTo>
                      <a:pt x="164924" y="676887"/>
                    </a:lnTo>
                    <a:lnTo>
                      <a:pt x="211774" y="685576"/>
                    </a:lnTo>
                    <a:lnTo>
                      <a:pt x="260255" y="691922"/>
                    </a:lnTo>
                    <a:lnTo>
                      <a:pt x="310059" y="695991"/>
                    </a:lnTo>
                    <a:lnTo>
                      <a:pt x="360877" y="697850"/>
                    </a:lnTo>
                    <a:lnTo>
                      <a:pt x="412400" y="697564"/>
                    </a:lnTo>
                    <a:lnTo>
                      <a:pt x="464321" y="695200"/>
                    </a:lnTo>
                    <a:lnTo>
                      <a:pt x="516331" y="690823"/>
                    </a:lnTo>
                    <a:lnTo>
                      <a:pt x="568122" y="684499"/>
                    </a:lnTo>
                    <a:lnTo>
                      <a:pt x="619386" y="676294"/>
                    </a:lnTo>
                    <a:lnTo>
                      <a:pt x="669813" y="666275"/>
                    </a:lnTo>
                    <a:lnTo>
                      <a:pt x="719096" y="654507"/>
                    </a:lnTo>
                    <a:lnTo>
                      <a:pt x="766926" y="641056"/>
                    </a:lnTo>
                    <a:lnTo>
                      <a:pt x="812996" y="625989"/>
                    </a:lnTo>
                    <a:lnTo>
                      <a:pt x="856996" y="609371"/>
                    </a:lnTo>
                    <a:lnTo>
                      <a:pt x="934154" y="587920"/>
                    </a:lnTo>
                    <a:lnTo>
                      <a:pt x="1005284" y="571385"/>
                    </a:lnTo>
                    <a:lnTo>
                      <a:pt x="1070824" y="559325"/>
                    </a:lnTo>
                    <a:lnTo>
                      <a:pt x="1131212" y="551299"/>
                    </a:lnTo>
                    <a:lnTo>
                      <a:pt x="1186889" y="546868"/>
                    </a:lnTo>
                    <a:lnTo>
                      <a:pt x="1238293" y="545591"/>
                    </a:lnTo>
                    <a:lnTo>
                      <a:pt x="1285863" y="547026"/>
                    </a:lnTo>
                    <a:lnTo>
                      <a:pt x="1330039" y="550735"/>
                    </a:lnTo>
                    <a:lnTo>
                      <a:pt x="1371258" y="556276"/>
                    </a:lnTo>
                    <a:lnTo>
                      <a:pt x="1409961" y="563209"/>
                    </a:lnTo>
                    <a:lnTo>
                      <a:pt x="1481574" y="579489"/>
                    </a:lnTo>
                    <a:lnTo>
                      <a:pt x="1548387" y="596050"/>
                    </a:lnTo>
                    <a:lnTo>
                      <a:pt x="1581093" y="603336"/>
                    </a:lnTo>
                    <a:lnTo>
                      <a:pt x="1613916" y="609371"/>
                    </a:lnTo>
                    <a:lnTo>
                      <a:pt x="1613916" y="0"/>
                    </a:lnTo>
                    <a:close/>
                  </a:path>
                </a:pathLst>
              </a:custGeom>
              <a:solidFill>
                <a:srgbClr val="628EDD"/>
              </a:solidFill>
            </p:spPr>
            <p:txBody>
              <a:bodyPr wrap="square" lIns="0" tIns="0" rIns="0" bIns="0" rtlCol="0"/>
              <a:lstStyle/>
              <a:p>
                <a:endParaRPr/>
              </a:p>
            </p:txBody>
          </p:sp>
          <p:sp>
            <p:nvSpPr>
              <p:cNvPr id="88" name="object 53">
                <a:extLst>
                  <a:ext uri="{FF2B5EF4-FFF2-40B4-BE49-F238E27FC236}">
                    <a16:creationId xmlns:a16="http://schemas.microsoft.com/office/drawing/2014/main" id="{DDD84E5A-1ACC-4F5E-8065-511BA8B69DB4}"/>
                  </a:ext>
                </a:extLst>
              </p:cNvPr>
              <p:cNvSpPr/>
              <p:nvPr/>
            </p:nvSpPr>
            <p:spPr>
              <a:xfrm>
                <a:off x="3438906" y="5328665"/>
                <a:ext cx="1614170" cy="697865"/>
              </a:xfrm>
              <a:custGeom>
                <a:avLst/>
                <a:gdLst/>
                <a:ahLst/>
                <a:cxnLst/>
                <a:rect l="l" t="t" r="r" b="b"/>
                <a:pathLst>
                  <a:path w="1614170" h="697864">
                    <a:moveTo>
                      <a:pt x="0" y="0"/>
                    </a:moveTo>
                    <a:lnTo>
                      <a:pt x="1613916" y="0"/>
                    </a:lnTo>
                    <a:lnTo>
                      <a:pt x="1613916" y="609371"/>
                    </a:lnTo>
                    <a:lnTo>
                      <a:pt x="1581093" y="603336"/>
                    </a:lnTo>
                    <a:lnTo>
                      <a:pt x="1548387" y="596050"/>
                    </a:lnTo>
                    <a:lnTo>
                      <a:pt x="1515361" y="587954"/>
                    </a:lnTo>
                    <a:lnTo>
                      <a:pt x="1481574" y="579489"/>
                    </a:lnTo>
                    <a:lnTo>
                      <a:pt x="1446587" y="571093"/>
                    </a:lnTo>
                    <a:lnTo>
                      <a:pt x="1371258" y="556276"/>
                    </a:lnTo>
                    <a:lnTo>
                      <a:pt x="1330039" y="550735"/>
                    </a:lnTo>
                    <a:lnTo>
                      <a:pt x="1285863" y="547026"/>
                    </a:lnTo>
                    <a:lnTo>
                      <a:pt x="1238293" y="545591"/>
                    </a:lnTo>
                    <a:lnTo>
                      <a:pt x="1186889" y="546868"/>
                    </a:lnTo>
                    <a:lnTo>
                      <a:pt x="1131212" y="551299"/>
                    </a:lnTo>
                    <a:lnTo>
                      <a:pt x="1070824" y="559325"/>
                    </a:lnTo>
                    <a:lnTo>
                      <a:pt x="1005284" y="571385"/>
                    </a:lnTo>
                    <a:lnTo>
                      <a:pt x="934154" y="587920"/>
                    </a:lnTo>
                    <a:lnTo>
                      <a:pt x="856996" y="609371"/>
                    </a:lnTo>
                    <a:lnTo>
                      <a:pt x="812996" y="625989"/>
                    </a:lnTo>
                    <a:lnTo>
                      <a:pt x="766926" y="641056"/>
                    </a:lnTo>
                    <a:lnTo>
                      <a:pt x="719096" y="654507"/>
                    </a:lnTo>
                    <a:lnTo>
                      <a:pt x="669813" y="666275"/>
                    </a:lnTo>
                    <a:lnTo>
                      <a:pt x="619386" y="676294"/>
                    </a:lnTo>
                    <a:lnTo>
                      <a:pt x="568122" y="684499"/>
                    </a:lnTo>
                    <a:lnTo>
                      <a:pt x="516331" y="690823"/>
                    </a:lnTo>
                    <a:lnTo>
                      <a:pt x="464321" y="695200"/>
                    </a:lnTo>
                    <a:lnTo>
                      <a:pt x="412400" y="697564"/>
                    </a:lnTo>
                    <a:lnTo>
                      <a:pt x="360877" y="697850"/>
                    </a:lnTo>
                    <a:lnTo>
                      <a:pt x="310059" y="695991"/>
                    </a:lnTo>
                    <a:lnTo>
                      <a:pt x="260255" y="691922"/>
                    </a:lnTo>
                    <a:lnTo>
                      <a:pt x="211774" y="685576"/>
                    </a:lnTo>
                    <a:lnTo>
                      <a:pt x="164924" y="676887"/>
                    </a:lnTo>
                    <a:lnTo>
                      <a:pt x="120013" y="665789"/>
                    </a:lnTo>
                    <a:lnTo>
                      <a:pt x="77350" y="652217"/>
                    </a:lnTo>
                    <a:lnTo>
                      <a:pt x="37243" y="636104"/>
                    </a:lnTo>
                    <a:lnTo>
                      <a:pt x="0" y="617385"/>
                    </a:lnTo>
                    <a:lnTo>
                      <a:pt x="0" y="0"/>
                    </a:lnTo>
                    <a:close/>
                  </a:path>
                </a:pathLst>
              </a:custGeom>
              <a:ln w="3175">
                <a:solidFill>
                  <a:srgbClr val="FFFFFF"/>
                </a:solidFill>
              </a:ln>
            </p:spPr>
            <p:txBody>
              <a:bodyPr wrap="square" lIns="0" tIns="0" rIns="0" bIns="0" rtlCol="0"/>
              <a:lstStyle/>
              <a:p>
                <a:endParaRPr/>
              </a:p>
            </p:txBody>
          </p:sp>
          <p:sp>
            <p:nvSpPr>
              <p:cNvPr id="89" name="object 54">
                <a:extLst>
                  <a:ext uri="{FF2B5EF4-FFF2-40B4-BE49-F238E27FC236}">
                    <a16:creationId xmlns:a16="http://schemas.microsoft.com/office/drawing/2014/main" id="{C3DDDB1C-26CC-460F-A933-12234D96B831}"/>
                  </a:ext>
                </a:extLst>
              </p:cNvPr>
              <p:cNvSpPr/>
              <p:nvPr/>
            </p:nvSpPr>
            <p:spPr>
              <a:xfrm>
                <a:off x="3630930" y="5409437"/>
                <a:ext cx="1586865" cy="697865"/>
              </a:xfrm>
              <a:custGeom>
                <a:avLst/>
                <a:gdLst/>
                <a:ahLst/>
                <a:cxnLst/>
                <a:rect l="l" t="t" r="r" b="b"/>
                <a:pathLst>
                  <a:path w="1586864" h="697864">
                    <a:moveTo>
                      <a:pt x="1586484" y="0"/>
                    </a:moveTo>
                    <a:lnTo>
                      <a:pt x="0" y="0"/>
                    </a:lnTo>
                    <a:lnTo>
                      <a:pt x="0" y="617385"/>
                    </a:lnTo>
                    <a:lnTo>
                      <a:pt x="36604" y="636104"/>
                    </a:lnTo>
                    <a:lnTo>
                      <a:pt x="76025" y="652217"/>
                    </a:lnTo>
                    <a:lnTo>
                      <a:pt x="117961" y="665789"/>
                    </a:lnTo>
                    <a:lnTo>
                      <a:pt x="162108" y="676887"/>
                    </a:lnTo>
                    <a:lnTo>
                      <a:pt x="208162" y="685576"/>
                    </a:lnTo>
                    <a:lnTo>
                      <a:pt x="255820" y="691922"/>
                    </a:lnTo>
                    <a:lnTo>
                      <a:pt x="304778" y="695991"/>
                    </a:lnTo>
                    <a:lnTo>
                      <a:pt x="354734" y="697850"/>
                    </a:lnTo>
                    <a:lnTo>
                      <a:pt x="405384" y="697564"/>
                    </a:lnTo>
                    <a:lnTo>
                      <a:pt x="456423" y="695200"/>
                    </a:lnTo>
                    <a:lnTo>
                      <a:pt x="507550" y="690823"/>
                    </a:lnTo>
                    <a:lnTo>
                      <a:pt x="558461" y="684499"/>
                    </a:lnTo>
                    <a:lnTo>
                      <a:pt x="608852" y="676294"/>
                    </a:lnTo>
                    <a:lnTo>
                      <a:pt x="658419" y="666275"/>
                    </a:lnTo>
                    <a:lnTo>
                      <a:pt x="706860" y="654507"/>
                    </a:lnTo>
                    <a:lnTo>
                      <a:pt x="753872" y="641056"/>
                    </a:lnTo>
                    <a:lnTo>
                      <a:pt x="799149" y="625989"/>
                    </a:lnTo>
                    <a:lnTo>
                      <a:pt x="842391" y="609371"/>
                    </a:lnTo>
                    <a:lnTo>
                      <a:pt x="918246" y="587920"/>
                    </a:lnTo>
                    <a:lnTo>
                      <a:pt x="988174" y="571385"/>
                    </a:lnTo>
                    <a:lnTo>
                      <a:pt x="1052608" y="559325"/>
                    </a:lnTo>
                    <a:lnTo>
                      <a:pt x="1111978" y="551299"/>
                    </a:lnTo>
                    <a:lnTo>
                      <a:pt x="1166715" y="546868"/>
                    </a:lnTo>
                    <a:lnTo>
                      <a:pt x="1217252" y="545591"/>
                    </a:lnTo>
                    <a:lnTo>
                      <a:pt x="1264019" y="547026"/>
                    </a:lnTo>
                    <a:lnTo>
                      <a:pt x="1307449" y="550735"/>
                    </a:lnTo>
                    <a:lnTo>
                      <a:pt x="1347971" y="556276"/>
                    </a:lnTo>
                    <a:lnTo>
                      <a:pt x="1386019" y="563209"/>
                    </a:lnTo>
                    <a:lnTo>
                      <a:pt x="1456414" y="579489"/>
                    </a:lnTo>
                    <a:lnTo>
                      <a:pt x="1522085" y="596050"/>
                    </a:lnTo>
                    <a:lnTo>
                      <a:pt x="1554228" y="603336"/>
                    </a:lnTo>
                    <a:lnTo>
                      <a:pt x="1586484" y="609371"/>
                    </a:lnTo>
                    <a:lnTo>
                      <a:pt x="1586484" y="0"/>
                    </a:lnTo>
                    <a:close/>
                  </a:path>
                </a:pathLst>
              </a:custGeom>
              <a:solidFill>
                <a:srgbClr val="628EDD"/>
              </a:solidFill>
            </p:spPr>
            <p:txBody>
              <a:bodyPr wrap="square" lIns="0" tIns="0" rIns="0" bIns="0" rtlCol="0"/>
              <a:lstStyle/>
              <a:p>
                <a:endParaRPr/>
              </a:p>
            </p:txBody>
          </p:sp>
          <p:sp>
            <p:nvSpPr>
              <p:cNvPr id="90" name="object 55">
                <a:extLst>
                  <a:ext uri="{FF2B5EF4-FFF2-40B4-BE49-F238E27FC236}">
                    <a16:creationId xmlns:a16="http://schemas.microsoft.com/office/drawing/2014/main" id="{C875F23E-A63C-4913-A09F-506CB2091BF4}"/>
                  </a:ext>
                </a:extLst>
              </p:cNvPr>
              <p:cNvSpPr/>
              <p:nvPr/>
            </p:nvSpPr>
            <p:spPr>
              <a:xfrm>
                <a:off x="3630930" y="5409437"/>
                <a:ext cx="1586865" cy="697865"/>
              </a:xfrm>
              <a:custGeom>
                <a:avLst/>
                <a:gdLst/>
                <a:ahLst/>
                <a:cxnLst/>
                <a:rect l="l" t="t" r="r" b="b"/>
                <a:pathLst>
                  <a:path w="1586864" h="697864">
                    <a:moveTo>
                      <a:pt x="0" y="0"/>
                    </a:moveTo>
                    <a:lnTo>
                      <a:pt x="1586484" y="0"/>
                    </a:lnTo>
                    <a:lnTo>
                      <a:pt x="1586484" y="609371"/>
                    </a:lnTo>
                    <a:lnTo>
                      <a:pt x="1554228" y="603336"/>
                    </a:lnTo>
                    <a:lnTo>
                      <a:pt x="1522085" y="596050"/>
                    </a:lnTo>
                    <a:lnTo>
                      <a:pt x="1489624" y="587954"/>
                    </a:lnTo>
                    <a:lnTo>
                      <a:pt x="1456414" y="579489"/>
                    </a:lnTo>
                    <a:lnTo>
                      <a:pt x="1422022" y="571093"/>
                    </a:lnTo>
                    <a:lnTo>
                      <a:pt x="1347971" y="556276"/>
                    </a:lnTo>
                    <a:lnTo>
                      <a:pt x="1307449" y="550735"/>
                    </a:lnTo>
                    <a:lnTo>
                      <a:pt x="1264019" y="547026"/>
                    </a:lnTo>
                    <a:lnTo>
                      <a:pt x="1217252" y="545591"/>
                    </a:lnTo>
                    <a:lnTo>
                      <a:pt x="1166715" y="546868"/>
                    </a:lnTo>
                    <a:lnTo>
                      <a:pt x="1111978" y="551299"/>
                    </a:lnTo>
                    <a:lnTo>
                      <a:pt x="1052608" y="559325"/>
                    </a:lnTo>
                    <a:lnTo>
                      <a:pt x="988174" y="571385"/>
                    </a:lnTo>
                    <a:lnTo>
                      <a:pt x="918246" y="587920"/>
                    </a:lnTo>
                    <a:lnTo>
                      <a:pt x="842391" y="609371"/>
                    </a:lnTo>
                    <a:lnTo>
                      <a:pt x="799149" y="625989"/>
                    </a:lnTo>
                    <a:lnTo>
                      <a:pt x="753872" y="641056"/>
                    </a:lnTo>
                    <a:lnTo>
                      <a:pt x="706860" y="654507"/>
                    </a:lnTo>
                    <a:lnTo>
                      <a:pt x="658419" y="666275"/>
                    </a:lnTo>
                    <a:lnTo>
                      <a:pt x="608852" y="676294"/>
                    </a:lnTo>
                    <a:lnTo>
                      <a:pt x="558461" y="684499"/>
                    </a:lnTo>
                    <a:lnTo>
                      <a:pt x="507550" y="690823"/>
                    </a:lnTo>
                    <a:lnTo>
                      <a:pt x="456423" y="695200"/>
                    </a:lnTo>
                    <a:lnTo>
                      <a:pt x="405384" y="697564"/>
                    </a:lnTo>
                    <a:lnTo>
                      <a:pt x="354734" y="697850"/>
                    </a:lnTo>
                    <a:lnTo>
                      <a:pt x="304778" y="695991"/>
                    </a:lnTo>
                    <a:lnTo>
                      <a:pt x="255820" y="691922"/>
                    </a:lnTo>
                    <a:lnTo>
                      <a:pt x="208162" y="685576"/>
                    </a:lnTo>
                    <a:lnTo>
                      <a:pt x="162108" y="676887"/>
                    </a:lnTo>
                    <a:lnTo>
                      <a:pt x="117961" y="665789"/>
                    </a:lnTo>
                    <a:lnTo>
                      <a:pt x="76025" y="652217"/>
                    </a:lnTo>
                    <a:lnTo>
                      <a:pt x="36604" y="636104"/>
                    </a:lnTo>
                    <a:lnTo>
                      <a:pt x="0" y="617385"/>
                    </a:lnTo>
                    <a:lnTo>
                      <a:pt x="0" y="0"/>
                    </a:lnTo>
                    <a:close/>
                  </a:path>
                </a:pathLst>
              </a:custGeom>
              <a:ln w="3175">
                <a:solidFill>
                  <a:srgbClr val="FFFFFF"/>
                </a:solidFill>
              </a:ln>
            </p:spPr>
            <p:txBody>
              <a:bodyPr wrap="square" lIns="0" tIns="0" rIns="0" bIns="0" rtlCol="0"/>
              <a:lstStyle/>
              <a:p>
                <a:endParaRPr/>
              </a:p>
            </p:txBody>
          </p:sp>
          <p:sp>
            <p:nvSpPr>
              <p:cNvPr id="91" name="object 56">
                <a:extLst>
                  <a:ext uri="{FF2B5EF4-FFF2-40B4-BE49-F238E27FC236}">
                    <a16:creationId xmlns:a16="http://schemas.microsoft.com/office/drawing/2014/main" id="{09829AB7-6BC0-48AE-86E2-2C201C679868}"/>
                  </a:ext>
                </a:extLst>
              </p:cNvPr>
              <p:cNvSpPr/>
              <p:nvPr/>
            </p:nvSpPr>
            <p:spPr>
              <a:xfrm>
                <a:off x="3749040" y="5553455"/>
                <a:ext cx="589026" cy="345185"/>
              </a:xfrm>
              <a:prstGeom prst="rect">
                <a:avLst/>
              </a:prstGeom>
              <a:blipFill>
                <a:blip r:embed="rId16" cstate="print"/>
                <a:stretch>
                  <a:fillRect/>
                </a:stretch>
              </a:blipFill>
            </p:spPr>
            <p:txBody>
              <a:bodyPr wrap="square" lIns="0" tIns="0" rIns="0" bIns="0" rtlCol="0"/>
              <a:lstStyle/>
              <a:p>
                <a:endParaRPr/>
              </a:p>
            </p:txBody>
          </p:sp>
          <p:sp>
            <p:nvSpPr>
              <p:cNvPr id="92" name="object 57">
                <a:extLst>
                  <a:ext uri="{FF2B5EF4-FFF2-40B4-BE49-F238E27FC236}">
                    <a16:creationId xmlns:a16="http://schemas.microsoft.com/office/drawing/2014/main" id="{CD6E4F7E-D98F-4706-A89D-2C960C714BDD}"/>
                  </a:ext>
                </a:extLst>
              </p:cNvPr>
              <p:cNvSpPr/>
              <p:nvPr/>
            </p:nvSpPr>
            <p:spPr>
              <a:xfrm>
                <a:off x="4130040" y="5553455"/>
                <a:ext cx="258317" cy="345185"/>
              </a:xfrm>
              <a:prstGeom prst="rect">
                <a:avLst/>
              </a:prstGeom>
              <a:blipFill>
                <a:blip r:embed="rId17" cstate="print"/>
                <a:stretch>
                  <a:fillRect/>
                </a:stretch>
              </a:blipFill>
            </p:spPr>
            <p:txBody>
              <a:bodyPr wrap="square" lIns="0" tIns="0" rIns="0" bIns="0" rtlCol="0"/>
              <a:lstStyle/>
              <a:p>
                <a:endParaRPr/>
              </a:p>
            </p:txBody>
          </p:sp>
          <p:sp>
            <p:nvSpPr>
              <p:cNvPr id="93" name="object 58">
                <a:extLst>
                  <a:ext uri="{FF2B5EF4-FFF2-40B4-BE49-F238E27FC236}">
                    <a16:creationId xmlns:a16="http://schemas.microsoft.com/office/drawing/2014/main" id="{5C1F8686-E09D-44DD-917F-64C1249786B1}"/>
                  </a:ext>
                </a:extLst>
              </p:cNvPr>
              <p:cNvSpPr/>
              <p:nvPr/>
            </p:nvSpPr>
            <p:spPr>
              <a:xfrm>
                <a:off x="4180332" y="5553455"/>
                <a:ext cx="930401" cy="345185"/>
              </a:xfrm>
              <a:prstGeom prst="rect">
                <a:avLst/>
              </a:prstGeom>
              <a:blipFill>
                <a:blip r:embed="rId18" cstate="print"/>
                <a:stretch>
                  <a:fillRect/>
                </a:stretch>
              </a:blipFill>
            </p:spPr>
            <p:txBody>
              <a:bodyPr wrap="square" lIns="0" tIns="0" rIns="0" bIns="0" rtlCol="0"/>
              <a:lstStyle/>
              <a:p>
                <a:endParaRPr/>
              </a:p>
            </p:txBody>
          </p:sp>
        </p:grpSp>
        <p:sp>
          <p:nvSpPr>
            <p:cNvPr id="24" name="object 59">
              <a:extLst>
                <a:ext uri="{FF2B5EF4-FFF2-40B4-BE49-F238E27FC236}">
                  <a16:creationId xmlns:a16="http://schemas.microsoft.com/office/drawing/2014/main" id="{141F8361-205E-46BD-BF93-09AE52332045}"/>
                </a:ext>
              </a:extLst>
            </p:cNvPr>
            <p:cNvSpPr txBox="1"/>
            <p:nvPr/>
          </p:nvSpPr>
          <p:spPr>
            <a:xfrm>
              <a:off x="3834510" y="5590133"/>
              <a:ext cx="117856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Arial"/>
                  <a:cs typeface="Arial"/>
                </a:rPr>
                <a:t>Kube-scheduler</a:t>
              </a:r>
              <a:endParaRPr sz="1200">
                <a:latin typeface="Arial"/>
                <a:cs typeface="Arial"/>
              </a:endParaRPr>
            </a:p>
          </p:txBody>
        </p:sp>
        <p:grpSp>
          <p:nvGrpSpPr>
            <p:cNvPr id="25" name="object 60">
              <a:extLst>
                <a:ext uri="{FF2B5EF4-FFF2-40B4-BE49-F238E27FC236}">
                  <a16:creationId xmlns:a16="http://schemas.microsoft.com/office/drawing/2014/main" id="{2CE19C7B-B8AB-4E23-8618-4F4D9D725BFA}"/>
                </a:ext>
              </a:extLst>
            </p:cNvPr>
            <p:cNvGrpSpPr/>
            <p:nvPr/>
          </p:nvGrpSpPr>
          <p:grpSpPr>
            <a:xfrm>
              <a:off x="990840" y="4314684"/>
              <a:ext cx="1470660" cy="1793875"/>
              <a:chOff x="990840" y="4314684"/>
              <a:chExt cx="1470660" cy="1793875"/>
            </a:xfrm>
          </p:grpSpPr>
          <p:sp>
            <p:nvSpPr>
              <p:cNvPr id="83" name="object 61">
                <a:extLst>
                  <a:ext uri="{FF2B5EF4-FFF2-40B4-BE49-F238E27FC236}">
                    <a16:creationId xmlns:a16="http://schemas.microsoft.com/office/drawing/2014/main" id="{74992A9A-C584-4789-A9FA-C8F379CF369E}"/>
                  </a:ext>
                </a:extLst>
              </p:cNvPr>
              <p:cNvSpPr/>
              <p:nvPr/>
            </p:nvSpPr>
            <p:spPr>
              <a:xfrm>
                <a:off x="990840" y="4314684"/>
                <a:ext cx="1470179" cy="1793267"/>
              </a:xfrm>
              <a:prstGeom prst="rect">
                <a:avLst/>
              </a:prstGeom>
              <a:blipFill>
                <a:blip r:embed="rId19" cstate="print"/>
                <a:stretch>
                  <a:fillRect/>
                </a:stretch>
              </a:blipFill>
            </p:spPr>
            <p:txBody>
              <a:bodyPr wrap="square" lIns="0" tIns="0" rIns="0" bIns="0" rtlCol="0"/>
              <a:lstStyle/>
              <a:p>
                <a:endParaRPr/>
              </a:p>
            </p:txBody>
          </p:sp>
          <p:sp>
            <p:nvSpPr>
              <p:cNvPr id="84" name="object 62">
                <a:extLst>
                  <a:ext uri="{FF2B5EF4-FFF2-40B4-BE49-F238E27FC236}">
                    <a16:creationId xmlns:a16="http://schemas.microsoft.com/office/drawing/2014/main" id="{566D3A43-1F99-4C8B-B1EE-224AAF5787B8}"/>
                  </a:ext>
                </a:extLst>
              </p:cNvPr>
              <p:cNvSpPr/>
              <p:nvPr/>
            </p:nvSpPr>
            <p:spPr>
              <a:xfrm>
                <a:off x="1472184" y="5626607"/>
                <a:ext cx="521982" cy="345186"/>
              </a:xfrm>
              <a:prstGeom prst="rect">
                <a:avLst/>
              </a:prstGeom>
              <a:blipFill>
                <a:blip r:embed="rId20" cstate="print"/>
                <a:stretch>
                  <a:fillRect/>
                </a:stretch>
              </a:blipFill>
            </p:spPr>
            <p:txBody>
              <a:bodyPr wrap="square" lIns="0" tIns="0" rIns="0" bIns="0" rtlCol="0"/>
              <a:lstStyle/>
              <a:p>
                <a:endParaRPr/>
              </a:p>
            </p:txBody>
          </p:sp>
        </p:grpSp>
        <p:sp>
          <p:nvSpPr>
            <p:cNvPr id="26" name="object 63">
              <a:extLst>
                <a:ext uri="{FF2B5EF4-FFF2-40B4-BE49-F238E27FC236}">
                  <a16:creationId xmlns:a16="http://schemas.microsoft.com/office/drawing/2014/main" id="{BDED87D6-67EB-48B4-885D-55A9F5886055}"/>
                </a:ext>
              </a:extLst>
            </p:cNvPr>
            <p:cNvSpPr txBox="1"/>
            <p:nvPr/>
          </p:nvSpPr>
          <p:spPr>
            <a:xfrm>
              <a:off x="1556766" y="5662980"/>
              <a:ext cx="33972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FFFF"/>
                  </a:solidFill>
                  <a:latin typeface="Arial"/>
                  <a:cs typeface="Arial"/>
                </a:rPr>
                <a:t>etcd</a:t>
              </a:r>
              <a:endParaRPr sz="1200">
                <a:latin typeface="Arial"/>
                <a:cs typeface="Arial"/>
              </a:endParaRPr>
            </a:p>
          </p:txBody>
        </p:sp>
        <p:grpSp>
          <p:nvGrpSpPr>
            <p:cNvPr id="27" name="object 64">
              <a:extLst>
                <a:ext uri="{FF2B5EF4-FFF2-40B4-BE49-F238E27FC236}">
                  <a16:creationId xmlns:a16="http://schemas.microsoft.com/office/drawing/2014/main" id="{1EB99F30-6599-4B9C-8232-E97E0F4AC1C7}"/>
                </a:ext>
              </a:extLst>
            </p:cNvPr>
            <p:cNvGrpSpPr/>
            <p:nvPr/>
          </p:nvGrpSpPr>
          <p:grpSpPr>
            <a:xfrm>
              <a:off x="2228088" y="2854451"/>
              <a:ext cx="9782810" cy="3345815"/>
              <a:chOff x="2228088" y="2854451"/>
              <a:chExt cx="9782810" cy="3345815"/>
            </a:xfrm>
          </p:grpSpPr>
          <p:sp>
            <p:nvSpPr>
              <p:cNvPr id="76" name="object 65">
                <a:extLst>
                  <a:ext uri="{FF2B5EF4-FFF2-40B4-BE49-F238E27FC236}">
                    <a16:creationId xmlns:a16="http://schemas.microsoft.com/office/drawing/2014/main" id="{D1FC64B5-35BD-4B60-A203-D9BBB898C67D}"/>
                  </a:ext>
                </a:extLst>
              </p:cNvPr>
              <p:cNvSpPr/>
              <p:nvPr/>
            </p:nvSpPr>
            <p:spPr>
              <a:xfrm>
                <a:off x="2522220" y="3198875"/>
                <a:ext cx="1748155" cy="1969770"/>
              </a:xfrm>
              <a:custGeom>
                <a:avLst/>
                <a:gdLst/>
                <a:ahLst/>
                <a:cxnLst/>
                <a:rect l="l" t="t" r="r" b="b"/>
                <a:pathLst>
                  <a:path w="1748154" h="1969770">
                    <a:moveTo>
                      <a:pt x="942721" y="697992"/>
                    </a:moveTo>
                    <a:lnTo>
                      <a:pt x="930021" y="691642"/>
                    </a:lnTo>
                    <a:lnTo>
                      <a:pt x="866521" y="659892"/>
                    </a:lnTo>
                    <a:lnTo>
                      <a:pt x="866521" y="691642"/>
                    </a:lnTo>
                    <a:lnTo>
                      <a:pt x="44450" y="691642"/>
                    </a:lnTo>
                    <a:lnTo>
                      <a:pt x="44450" y="76200"/>
                    </a:lnTo>
                    <a:lnTo>
                      <a:pt x="76200" y="76200"/>
                    </a:lnTo>
                    <a:lnTo>
                      <a:pt x="69850" y="63500"/>
                    </a:lnTo>
                    <a:lnTo>
                      <a:pt x="38100" y="0"/>
                    </a:lnTo>
                    <a:lnTo>
                      <a:pt x="0" y="76200"/>
                    </a:lnTo>
                    <a:lnTo>
                      <a:pt x="31750" y="76200"/>
                    </a:lnTo>
                    <a:lnTo>
                      <a:pt x="31750" y="698500"/>
                    </a:lnTo>
                    <a:lnTo>
                      <a:pt x="38100" y="698500"/>
                    </a:lnTo>
                    <a:lnTo>
                      <a:pt x="38100" y="704342"/>
                    </a:lnTo>
                    <a:lnTo>
                      <a:pt x="866521" y="704342"/>
                    </a:lnTo>
                    <a:lnTo>
                      <a:pt x="866521" y="736092"/>
                    </a:lnTo>
                    <a:lnTo>
                      <a:pt x="930021" y="704342"/>
                    </a:lnTo>
                    <a:lnTo>
                      <a:pt x="942721" y="697992"/>
                    </a:lnTo>
                    <a:close/>
                  </a:path>
                  <a:path w="1748154" h="1969770">
                    <a:moveTo>
                      <a:pt x="1748028" y="1525524"/>
                    </a:moveTo>
                    <a:lnTo>
                      <a:pt x="1741678" y="1512824"/>
                    </a:lnTo>
                    <a:lnTo>
                      <a:pt x="1709928" y="1449324"/>
                    </a:lnTo>
                    <a:lnTo>
                      <a:pt x="1671828" y="1525524"/>
                    </a:lnTo>
                    <a:lnTo>
                      <a:pt x="1703578" y="1525524"/>
                    </a:lnTo>
                    <a:lnTo>
                      <a:pt x="1703578" y="1893570"/>
                    </a:lnTo>
                    <a:lnTo>
                      <a:pt x="1671828" y="1893570"/>
                    </a:lnTo>
                    <a:lnTo>
                      <a:pt x="1709928" y="1969770"/>
                    </a:lnTo>
                    <a:lnTo>
                      <a:pt x="1741678" y="1906270"/>
                    </a:lnTo>
                    <a:lnTo>
                      <a:pt x="1748028" y="1893570"/>
                    </a:lnTo>
                    <a:lnTo>
                      <a:pt x="1716278" y="1893570"/>
                    </a:lnTo>
                    <a:lnTo>
                      <a:pt x="1716278" y="1525524"/>
                    </a:lnTo>
                    <a:lnTo>
                      <a:pt x="1748028" y="1525524"/>
                    </a:lnTo>
                    <a:close/>
                  </a:path>
                  <a:path w="1748154" h="1969770">
                    <a:moveTo>
                      <a:pt x="1748028" y="192024"/>
                    </a:moveTo>
                    <a:lnTo>
                      <a:pt x="1741678" y="179324"/>
                    </a:lnTo>
                    <a:lnTo>
                      <a:pt x="1709928" y="115824"/>
                    </a:lnTo>
                    <a:lnTo>
                      <a:pt x="1671828" y="192024"/>
                    </a:lnTo>
                    <a:lnTo>
                      <a:pt x="1703578" y="192024"/>
                    </a:lnTo>
                    <a:lnTo>
                      <a:pt x="1703578" y="560070"/>
                    </a:lnTo>
                    <a:lnTo>
                      <a:pt x="1671828" y="560070"/>
                    </a:lnTo>
                    <a:lnTo>
                      <a:pt x="1709928" y="636270"/>
                    </a:lnTo>
                    <a:lnTo>
                      <a:pt x="1741678" y="572770"/>
                    </a:lnTo>
                    <a:lnTo>
                      <a:pt x="1748028" y="560070"/>
                    </a:lnTo>
                    <a:lnTo>
                      <a:pt x="1716278" y="560070"/>
                    </a:lnTo>
                    <a:lnTo>
                      <a:pt x="1716278" y="192024"/>
                    </a:lnTo>
                    <a:lnTo>
                      <a:pt x="1748028" y="192024"/>
                    </a:lnTo>
                    <a:close/>
                  </a:path>
                </a:pathLst>
              </a:custGeom>
              <a:solidFill>
                <a:srgbClr val="BEBEBE"/>
              </a:solidFill>
            </p:spPr>
            <p:txBody>
              <a:bodyPr wrap="square" lIns="0" tIns="0" rIns="0" bIns="0" rtlCol="0"/>
              <a:lstStyle/>
              <a:p>
                <a:endParaRPr/>
              </a:p>
            </p:txBody>
          </p:sp>
          <p:sp>
            <p:nvSpPr>
              <p:cNvPr id="77" name="object 66">
                <a:extLst>
                  <a:ext uri="{FF2B5EF4-FFF2-40B4-BE49-F238E27FC236}">
                    <a16:creationId xmlns:a16="http://schemas.microsoft.com/office/drawing/2014/main" id="{6B2A197C-39D0-424C-9C89-9E82CFC2034C}"/>
                  </a:ext>
                </a:extLst>
              </p:cNvPr>
              <p:cNvSpPr/>
              <p:nvPr/>
            </p:nvSpPr>
            <p:spPr>
              <a:xfrm>
                <a:off x="2228088" y="4145279"/>
                <a:ext cx="76200" cy="247903"/>
              </a:xfrm>
              <a:prstGeom prst="rect">
                <a:avLst/>
              </a:prstGeom>
              <a:blipFill>
                <a:blip r:embed="rId21" cstate="print"/>
                <a:stretch>
                  <a:fillRect/>
                </a:stretch>
              </a:blipFill>
            </p:spPr>
            <p:txBody>
              <a:bodyPr wrap="square" lIns="0" tIns="0" rIns="0" bIns="0" rtlCol="0"/>
              <a:lstStyle/>
              <a:p>
                <a:endParaRPr/>
              </a:p>
            </p:txBody>
          </p:sp>
          <p:sp>
            <p:nvSpPr>
              <p:cNvPr id="78" name="object 67">
                <a:extLst>
                  <a:ext uri="{FF2B5EF4-FFF2-40B4-BE49-F238E27FC236}">
                    <a16:creationId xmlns:a16="http://schemas.microsoft.com/office/drawing/2014/main" id="{1085739F-E3EC-40A7-903C-C67E42932E72}"/>
                  </a:ext>
                </a:extLst>
              </p:cNvPr>
              <p:cNvSpPr/>
              <p:nvPr/>
            </p:nvSpPr>
            <p:spPr>
              <a:xfrm>
                <a:off x="2266188" y="2854451"/>
                <a:ext cx="5403850" cy="1329055"/>
              </a:xfrm>
              <a:custGeom>
                <a:avLst/>
                <a:gdLst/>
                <a:ahLst/>
                <a:cxnLst/>
                <a:rect l="l" t="t" r="r" b="b"/>
                <a:pathLst>
                  <a:path w="5403850" h="1329054">
                    <a:moveTo>
                      <a:pt x="980694" y="1290828"/>
                    </a:moveTo>
                    <a:lnTo>
                      <a:pt x="967994" y="1284478"/>
                    </a:lnTo>
                    <a:lnTo>
                      <a:pt x="904494" y="1252728"/>
                    </a:lnTo>
                    <a:lnTo>
                      <a:pt x="904494" y="1284478"/>
                    </a:lnTo>
                    <a:lnTo>
                      <a:pt x="0" y="1284478"/>
                    </a:lnTo>
                    <a:lnTo>
                      <a:pt x="0" y="1297178"/>
                    </a:lnTo>
                    <a:lnTo>
                      <a:pt x="904494" y="1297178"/>
                    </a:lnTo>
                    <a:lnTo>
                      <a:pt x="904494" y="1328928"/>
                    </a:lnTo>
                    <a:lnTo>
                      <a:pt x="967994" y="1297178"/>
                    </a:lnTo>
                    <a:lnTo>
                      <a:pt x="980694" y="1290828"/>
                    </a:lnTo>
                    <a:close/>
                  </a:path>
                  <a:path w="5403850" h="1329054">
                    <a:moveTo>
                      <a:pt x="5403596" y="38100"/>
                    </a:moveTo>
                    <a:lnTo>
                      <a:pt x="5390896" y="31750"/>
                    </a:lnTo>
                    <a:lnTo>
                      <a:pt x="5327396" y="0"/>
                    </a:lnTo>
                    <a:lnTo>
                      <a:pt x="5327396" y="31750"/>
                    </a:lnTo>
                    <a:lnTo>
                      <a:pt x="2950464" y="31750"/>
                    </a:lnTo>
                    <a:lnTo>
                      <a:pt x="2950464" y="44450"/>
                    </a:lnTo>
                    <a:lnTo>
                      <a:pt x="5327396" y="44450"/>
                    </a:lnTo>
                    <a:lnTo>
                      <a:pt x="5327396" y="76200"/>
                    </a:lnTo>
                    <a:lnTo>
                      <a:pt x="5390896" y="44450"/>
                    </a:lnTo>
                    <a:lnTo>
                      <a:pt x="5403596" y="38100"/>
                    </a:lnTo>
                    <a:close/>
                  </a:path>
                </a:pathLst>
              </a:custGeom>
              <a:solidFill>
                <a:srgbClr val="BEBEBE"/>
              </a:solidFill>
            </p:spPr>
            <p:txBody>
              <a:bodyPr wrap="square" lIns="0" tIns="0" rIns="0" bIns="0" rtlCol="0"/>
              <a:lstStyle/>
              <a:p>
                <a:endParaRPr/>
              </a:p>
            </p:txBody>
          </p:sp>
          <p:sp>
            <p:nvSpPr>
              <p:cNvPr id="79" name="object 68">
                <a:extLst>
                  <a:ext uri="{FF2B5EF4-FFF2-40B4-BE49-F238E27FC236}">
                    <a16:creationId xmlns:a16="http://schemas.microsoft.com/office/drawing/2014/main" id="{6CDA62F7-B2FD-4AC8-82D2-650AE69762F8}"/>
                  </a:ext>
                </a:extLst>
              </p:cNvPr>
              <p:cNvSpPr/>
              <p:nvPr/>
            </p:nvSpPr>
            <p:spPr>
              <a:xfrm>
                <a:off x="5904738" y="3908297"/>
                <a:ext cx="6105525" cy="2291080"/>
              </a:xfrm>
              <a:custGeom>
                <a:avLst/>
                <a:gdLst/>
                <a:ahLst/>
                <a:cxnLst/>
                <a:rect l="l" t="t" r="r" b="b"/>
                <a:pathLst>
                  <a:path w="6105525" h="2291079">
                    <a:moveTo>
                      <a:pt x="6105144" y="0"/>
                    </a:moveTo>
                    <a:lnTo>
                      <a:pt x="0" y="0"/>
                    </a:lnTo>
                    <a:lnTo>
                      <a:pt x="0" y="2290572"/>
                    </a:lnTo>
                    <a:lnTo>
                      <a:pt x="6105144" y="2290572"/>
                    </a:lnTo>
                    <a:lnTo>
                      <a:pt x="6105144" y="0"/>
                    </a:lnTo>
                    <a:close/>
                  </a:path>
                </a:pathLst>
              </a:custGeom>
              <a:solidFill>
                <a:srgbClr val="FFFFFF"/>
              </a:solidFill>
            </p:spPr>
            <p:txBody>
              <a:bodyPr wrap="square" lIns="0" tIns="0" rIns="0" bIns="0" rtlCol="0"/>
              <a:lstStyle/>
              <a:p>
                <a:endParaRPr/>
              </a:p>
            </p:txBody>
          </p:sp>
          <p:sp>
            <p:nvSpPr>
              <p:cNvPr id="80" name="object 69">
                <a:extLst>
                  <a:ext uri="{FF2B5EF4-FFF2-40B4-BE49-F238E27FC236}">
                    <a16:creationId xmlns:a16="http://schemas.microsoft.com/office/drawing/2014/main" id="{1C189DB1-A11D-4381-A743-79F324E00D5E}"/>
                  </a:ext>
                </a:extLst>
              </p:cNvPr>
              <p:cNvSpPr/>
              <p:nvPr/>
            </p:nvSpPr>
            <p:spPr>
              <a:xfrm>
                <a:off x="5904738" y="3908297"/>
                <a:ext cx="6105525" cy="2291080"/>
              </a:xfrm>
              <a:custGeom>
                <a:avLst/>
                <a:gdLst/>
                <a:ahLst/>
                <a:cxnLst/>
                <a:rect l="l" t="t" r="r" b="b"/>
                <a:pathLst>
                  <a:path w="6105525" h="2291079">
                    <a:moveTo>
                      <a:pt x="0" y="2290572"/>
                    </a:moveTo>
                    <a:lnTo>
                      <a:pt x="6105144" y="2290572"/>
                    </a:lnTo>
                    <a:lnTo>
                      <a:pt x="6105144" y="0"/>
                    </a:lnTo>
                    <a:lnTo>
                      <a:pt x="0" y="0"/>
                    </a:lnTo>
                    <a:lnTo>
                      <a:pt x="0" y="2290572"/>
                    </a:lnTo>
                    <a:close/>
                  </a:path>
                </a:pathLst>
              </a:custGeom>
              <a:ln w="3175">
                <a:solidFill>
                  <a:srgbClr val="D9D9D9"/>
                </a:solidFill>
              </a:ln>
            </p:spPr>
            <p:txBody>
              <a:bodyPr wrap="square" lIns="0" tIns="0" rIns="0" bIns="0" rtlCol="0"/>
              <a:lstStyle/>
              <a:p>
                <a:endParaRPr/>
              </a:p>
            </p:txBody>
          </p:sp>
          <p:sp>
            <p:nvSpPr>
              <p:cNvPr id="81" name="object 70">
                <a:extLst>
                  <a:ext uri="{FF2B5EF4-FFF2-40B4-BE49-F238E27FC236}">
                    <a16:creationId xmlns:a16="http://schemas.microsoft.com/office/drawing/2014/main" id="{8E07B9BB-EAB2-4C2E-B3B8-699C4D35AB90}"/>
                  </a:ext>
                </a:extLst>
              </p:cNvPr>
              <p:cNvSpPr/>
              <p:nvPr/>
            </p:nvSpPr>
            <p:spPr>
              <a:xfrm>
                <a:off x="5650991" y="4223003"/>
                <a:ext cx="0" cy="580390"/>
              </a:xfrm>
              <a:custGeom>
                <a:avLst/>
                <a:gdLst/>
                <a:ahLst/>
                <a:cxnLst/>
                <a:rect l="l" t="t" r="r" b="b"/>
                <a:pathLst>
                  <a:path h="580389">
                    <a:moveTo>
                      <a:pt x="0" y="580390"/>
                    </a:moveTo>
                    <a:lnTo>
                      <a:pt x="0" y="0"/>
                    </a:lnTo>
                  </a:path>
                </a:pathLst>
              </a:custGeom>
              <a:ln w="12700">
                <a:solidFill>
                  <a:srgbClr val="BEBEBE"/>
                </a:solidFill>
              </a:ln>
            </p:spPr>
            <p:txBody>
              <a:bodyPr wrap="square" lIns="0" tIns="0" rIns="0" bIns="0" rtlCol="0"/>
              <a:lstStyle/>
              <a:p>
                <a:endParaRPr/>
              </a:p>
            </p:txBody>
          </p:sp>
          <p:sp>
            <p:nvSpPr>
              <p:cNvPr id="82" name="object 71">
                <a:extLst>
                  <a:ext uri="{FF2B5EF4-FFF2-40B4-BE49-F238E27FC236}">
                    <a16:creationId xmlns:a16="http://schemas.microsoft.com/office/drawing/2014/main" id="{2A3954C4-239D-47CF-A455-321C5CCF9A0D}"/>
                  </a:ext>
                </a:extLst>
              </p:cNvPr>
              <p:cNvSpPr/>
              <p:nvPr/>
            </p:nvSpPr>
            <p:spPr>
              <a:xfrm>
                <a:off x="5234940" y="4184903"/>
                <a:ext cx="897255" cy="657225"/>
              </a:xfrm>
              <a:custGeom>
                <a:avLst/>
                <a:gdLst/>
                <a:ahLst/>
                <a:cxnLst/>
                <a:rect l="l" t="t" r="r" b="b"/>
                <a:pathLst>
                  <a:path w="897254" h="657225">
                    <a:moveTo>
                      <a:pt x="415925" y="31750"/>
                    </a:moveTo>
                    <a:lnTo>
                      <a:pt x="76200" y="31750"/>
                    </a:lnTo>
                    <a:lnTo>
                      <a:pt x="76200" y="0"/>
                    </a:lnTo>
                    <a:lnTo>
                      <a:pt x="0" y="38100"/>
                    </a:lnTo>
                    <a:lnTo>
                      <a:pt x="76200" y="76200"/>
                    </a:lnTo>
                    <a:lnTo>
                      <a:pt x="76200" y="44450"/>
                    </a:lnTo>
                    <a:lnTo>
                      <a:pt x="415925" y="44450"/>
                    </a:lnTo>
                    <a:lnTo>
                      <a:pt x="415925" y="31750"/>
                    </a:lnTo>
                    <a:close/>
                  </a:path>
                  <a:path w="897254" h="657225">
                    <a:moveTo>
                      <a:pt x="897255" y="618744"/>
                    </a:moveTo>
                    <a:lnTo>
                      <a:pt x="884555" y="612394"/>
                    </a:lnTo>
                    <a:lnTo>
                      <a:pt x="821055" y="580644"/>
                    </a:lnTo>
                    <a:lnTo>
                      <a:pt x="821055" y="612394"/>
                    </a:lnTo>
                    <a:lnTo>
                      <a:pt x="416052" y="612394"/>
                    </a:lnTo>
                    <a:lnTo>
                      <a:pt x="416052" y="625094"/>
                    </a:lnTo>
                    <a:lnTo>
                      <a:pt x="821055" y="625094"/>
                    </a:lnTo>
                    <a:lnTo>
                      <a:pt x="821055" y="656844"/>
                    </a:lnTo>
                    <a:lnTo>
                      <a:pt x="884555" y="625094"/>
                    </a:lnTo>
                    <a:lnTo>
                      <a:pt x="897255" y="618744"/>
                    </a:lnTo>
                    <a:close/>
                  </a:path>
                  <a:path w="897254" h="657225">
                    <a:moveTo>
                      <a:pt x="897255" y="135636"/>
                    </a:moveTo>
                    <a:lnTo>
                      <a:pt x="884555" y="129286"/>
                    </a:lnTo>
                    <a:lnTo>
                      <a:pt x="821055" y="97536"/>
                    </a:lnTo>
                    <a:lnTo>
                      <a:pt x="821055" y="129286"/>
                    </a:lnTo>
                    <a:lnTo>
                      <a:pt x="416052" y="129286"/>
                    </a:lnTo>
                    <a:lnTo>
                      <a:pt x="416052" y="141986"/>
                    </a:lnTo>
                    <a:lnTo>
                      <a:pt x="821055" y="141986"/>
                    </a:lnTo>
                    <a:lnTo>
                      <a:pt x="821055" y="173736"/>
                    </a:lnTo>
                    <a:lnTo>
                      <a:pt x="884555" y="141986"/>
                    </a:lnTo>
                    <a:lnTo>
                      <a:pt x="897255" y="135636"/>
                    </a:lnTo>
                    <a:close/>
                  </a:path>
                </a:pathLst>
              </a:custGeom>
              <a:solidFill>
                <a:srgbClr val="BEBEBE"/>
              </a:solidFill>
            </p:spPr>
            <p:txBody>
              <a:bodyPr wrap="square" lIns="0" tIns="0" rIns="0" bIns="0" rtlCol="0"/>
              <a:lstStyle/>
              <a:p>
                <a:endParaRPr/>
              </a:p>
            </p:txBody>
          </p:sp>
        </p:grpSp>
        <p:sp>
          <p:nvSpPr>
            <p:cNvPr id="28" name="object 72">
              <a:extLst>
                <a:ext uri="{FF2B5EF4-FFF2-40B4-BE49-F238E27FC236}">
                  <a16:creationId xmlns:a16="http://schemas.microsoft.com/office/drawing/2014/main" id="{BB7608AB-E679-4F4D-BADA-7B09DD62925C}"/>
                </a:ext>
              </a:extLst>
            </p:cNvPr>
            <p:cNvSpPr txBox="1"/>
            <p:nvPr/>
          </p:nvSpPr>
          <p:spPr>
            <a:xfrm>
              <a:off x="8185404" y="5748528"/>
              <a:ext cx="1542415" cy="277495"/>
            </a:xfrm>
            <a:prstGeom prst="rect">
              <a:avLst/>
            </a:prstGeom>
            <a:solidFill>
              <a:srgbClr val="FFFFFF"/>
            </a:solidFill>
            <a:ln w="12700">
              <a:solidFill>
                <a:srgbClr val="BEBEBE"/>
              </a:solidFill>
            </a:ln>
          </p:spPr>
          <p:txBody>
            <a:bodyPr vert="horz" wrap="square" lIns="0" tIns="43180" rIns="0" bIns="0" rtlCol="0">
              <a:spAutoFit/>
            </a:bodyPr>
            <a:lstStyle/>
            <a:p>
              <a:pPr marL="99060">
                <a:lnSpc>
                  <a:spcPct val="100000"/>
                </a:lnSpc>
                <a:spcBef>
                  <a:spcPts val="340"/>
                </a:spcBef>
              </a:pPr>
              <a:r>
                <a:rPr sz="1200" b="1" spc="-5" dirty="0">
                  <a:solidFill>
                    <a:srgbClr val="316CE4"/>
                  </a:solidFill>
                  <a:latin typeface="Arial"/>
                  <a:cs typeface="Arial"/>
                </a:rPr>
                <a:t>Kubernetes</a:t>
              </a:r>
              <a:r>
                <a:rPr sz="1200" b="1" spc="-35" dirty="0">
                  <a:solidFill>
                    <a:srgbClr val="316CE4"/>
                  </a:solidFill>
                  <a:latin typeface="Arial"/>
                  <a:cs typeface="Arial"/>
                </a:rPr>
                <a:t> </a:t>
              </a:r>
              <a:r>
                <a:rPr sz="1200" b="1" spc="-5" dirty="0">
                  <a:solidFill>
                    <a:srgbClr val="316CE4"/>
                  </a:solidFill>
                  <a:latin typeface="Arial"/>
                  <a:cs typeface="Arial"/>
                </a:rPr>
                <a:t>Nodes</a:t>
              </a:r>
              <a:endParaRPr sz="1200">
                <a:latin typeface="Arial"/>
                <a:cs typeface="Arial"/>
              </a:endParaRPr>
            </a:p>
          </p:txBody>
        </p:sp>
        <p:grpSp>
          <p:nvGrpSpPr>
            <p:cNvPr id="29" name="object 73">
              <a:extLst>
                <a:ext uri="{FF2B5EF4-FFF2-40B4-BE49-F238E27FC236}">
                  <a16:creationId xmlns:a16="http://schemas.microsoft.com/office/drawing/2014/main" id="{220AD91A-F568-4ABA-A471-C4E63765FFA8}"/>
                </a:ext>
              </a:extLst>
            </p:cNvPr>
            <p:cNvGrpSpPr/>
            <p:nvPr/>
          </p:nvGrpSpPr>
          <p:grpSpPr>
            <a:xfrm>
              <a:off x="6156705" y="4111497"/>
              <a:ext cx="5593715" cy="1814195"/>
              <a:chOff x="6156705" y="4111497"/>
              <a:chExt cx="5593715" cy="1814195"/>
            </a:xfrm>
          </p:grpSpPr>
          <p:sp>
            <p:nvSpPr>
              <p:cNvPr id="73" name="object 74">
                <a:extLst>
                  <a:ext uri="{FF2B5EF4-FFF2-40B4-BE49-F238E27FC236}">
                    <a16:creationId xmlns:a16="http://schemas.microsoft.com/office/drawing/2014/main" id="{6485A9C4-CD31-4A14-9D0F-43F50F64833B}"/>
                  </a:ext>
                </a:extLst>
              </p:cNvPr>
              <p:cNvSpPr/>
              <p:nvPr/>
            </p:nvSpPr>
            <p:spPr>
              <a:xfrm>
                <a:off x="6163056" y="5849111"/>
                <a:ext cx="5587365" cy="76200"/>
              </a:xfrm>
              <a:custGeom>
                <a:avLst/>
                <a:gdLst/>
                <a:ahLst/>
                <a:cxnLst/>
                <a:rect l="l" t="t" r="r" b="b"/>
                <a:pathLst>
                  <a:path w="5587365" h="76200">
                    <a:moveTo>
                      <a:pt x="2019300" y="31750"/>
                    </a:moveTo>
                    <a:lnTo>
                      <a:pt x="74917" y="31750"/>
                    </a:lnTo>
                    <a:lnTo>
                      <a:pt x="73202" y="23279"/>
                    </a:lnTo>
                    <a:lnTo>
                      <a:pt x="65049" y="11163"/>
                    </a:lnTo>
                    <a:lnTo>
                      <a:pt x="52946" y="2997"/>
                    </a:lnTo>
                    <a:lnTo>
                      <a:pt x="38100" y="0"/>
                    </a:lnTo>
                    <a:lnTo>
                      <a:pt x="23241" y="2997"/>
                    </a:lnTo>
                    <a:lnTo>
                      <a:pt x="11137" y="11163"/>
                    </a:lnTo>
                    <a:lnTo>
                      <a:pt x="2984" y="23279"/>
                    </a:lnTo>
                    <a:lnTo>
                      <a:pt x="0" y="38100"/>
                    </a:lnTo>
                    <a:lnTo>
                      <a:pt x="2984" y="52933"/>
                    </a:lnTo>
                    <a:lnTo>
                      <a:pt x="11137" y="65049"/>
                    </a:lnTo>
                    <a:lnTo>
                      <a:pt x="23241" y="73215"/>
                    </a:lnTo>
                    <a:lnTo>
                      <a:pt x="38100" y="76200"/>
                    </a:lnTo>
                    <a:lnTo>
                      <a:pt x="52946" y="73215"/>
                    </a:lnTo>
                    <a:lnTo>
                      <a:pt x="65049" y="65049"/>
                    </a:lnTo>
                    <a:lnTo>
                      <a:pt x="73202" y="52933"/>
                    </a:lnTo>
                    <a:lnTo>
                      <a:pt x="74917" y="44450"/>
                    </a:lnTo>
                    <a:lnTo>
                      <a:pt x="2019300" y="44450"/>
                    </a:lnTo>
                    <a:lnTo>
                      <a:pt x="2019300" y="31750"/>
                    </a:lnTo>
                    <a:close/>
                  </a:path>
                  <a:path w="5587365" h="76200">
                    <a:moveTo>
                      <a:pt x="5586984" y="38100"/>
                    </a:moveTo>
                    <a:lnTo>
                      <a:pt x="5563730" y="2997"/>
                    </a:lnTo>
                    <a:lnTo>
                      <a:pt x="5548884" y="0"/>
                    </a:lnTo>
                    <a:lnTo>
                      <a:pt x="5534025" y="2997"/>
                    </a:lnTo>
                    <a:lnTo>
                      <a:pt x="5521922" y="11163"/>
                    </a:lnTo>
                    <a:lnTo>
                      <a:pt x="5513768" y="23279"/>
                    </a:lnTo>
                    <a:lnTo>
                      <a:pt x="5512054" y="31750"/>
                    </a:lnTo>
                    <a:lnTo>
                      <a:pt x="3567684" y="31750"/>
                    </a:lnTo>
                    <a:lnTo>
                      <a:pt x="3567684" y="44450"/>
                    </a:lnTo>
                    <a:lnTo>
                      <a:pt x="5512054" y="44450"/>
                    </a:lnTo>
                    <a:lnTo>
                      <a:pt x="5513768" y="52933"/>
                    </a:lnTo>
                    <a:lnTo>
                      <a:pt x="5521922" y="65049"/>
                    </a:lnTo>
                    <a:lnTo>
                      <a:pt x="5534025" y="73215"/>
                    </a:lnTo>
                    <a:lnTo>
                      <a:pt x="5548884" y="76200"/>
                    </a:lnTo>
                    <a:lnTo>
                      <a:pt x="5563730" y="73215"/>
                    </a:lnTo>
                    <a:lnTo>
                      <a:pt x="5575833" y="65049"/>
                    </a:lnTo>
                    <a:lnTo>
                      <a:pt x="5583987" y="52933"/>
                    </a:lnTo>
                    <a:lnTo>
                      <a:pt x="5585701" y="44450"/>
                    </a:lnTo>
                    <a:lnTo>
                      <a:pt x="5586984" y="38100"/>
                    </a:lnTo>
                    <a:close/>
                  </a:path>
                </a:pathLst>
              </a:custGeom>
              <a:solidFill>
                <a:srgbClr val="BEBEBE"/>
              </a:solidFill>
            </p:spPr>
            <p:txBody>
              <a:bodyPr wrap="square" lIns="0" tIns="0" rIns="0" bIns="0" rtlCol="0"/>
              <a:lstStyle/>
              <a:p>
                <a:endParaRPr/>
              </a:p>
            </p:txBody>
          </p:sp>
          <p:sp>
            <p:nvSpPr>
              <p:cNvPr id="74" name="object 75">
                <a:extLst>
                  <a:ext uri="{FF2B5EF4-FFF2-40B4-BE49-F238E27FC236}">
                    <a16:creationId xmlns:a16="http://schemas.microsoft.com/office/drawing/2014/main" id="{CE7A9E8F-AF4D-407A-9954-24273E560AF5}"/>
                  </a:ext>
                </a:extLst>
              </p:cNvPr>
              <p:cNvSpPr/>
              <p:nvPr/>
            </p:nvSpPr>
            <p:spPr>
              <a:xfrm>
                <a:off x="6163055" y="4117847"/>
                <a:ext cx="1178560" cy="405765"/>
              </a:xfrm>
              <a:custGeom>
                <a:avLst/>
                <a:gdLst/>
                <a:ahLst/>
                <a:cxnLst/>
                <a:rect l="l" t="t" r="r" b="b"/>
                <a:pathLst>
                  <a:path w="1178559" h="405764">
                    <a:moveTo>
                      <a:pt x="1110488" y="0"/>
                    </a:moveTo>
                    <a:lnTo>
                      <a:pt x="67564" y="0"/>
                    </a:lnTo>
                    <a:lnTo>
                      <a:pt x="41255" y="5306"/>
                    </a:lnTo>
                    <a:lnTo>
                      <a:pt x="19780" y="19780"/>
                    </a:lnTo>
                    <a:lnTo>
                      <a:pt x="5306" y="41255"/>
                    </a:lnTo>
                    <a:lnTo>
                      <a:pt x="0" y="67563"/>
                    </a:lnTo>
                    <a:lnTo>
                      <a:pt x="0" y="337819"/>
                    </a:lnTo>
                    <a:lnTo>
                      <a:pt x="5306" y="364128"/>
                    </a:lnTo>
                    <a:lnTo>
                      <a:pt x="19780" y="385603"/>
                    </a:lnTo>
                    <a:lnTo>
                      <a:pt x="41255" y="400077"/>
                    </a:lnTo>
                    <a:lnTo>
                      <a:pt x="67564" y="405383"/>
                    </a:lnTo>
                    <a:lnTo>
                      <a:pt x="1110488" y="405383"/>
                    </a:lnTo>
                    <a:lnTo>
                      <a:pt x="1136796" y="400077"/>
                    </a:lnTo>
                    <a:lnTo>
                      <a:pt x="1158271" y="385603"/>
                    </a:lnTo>
                    <a:lnTo>
                      <a:pt x="1172745" y="364128"/>
                    </a:lnTo>
                    <a:lnTo>
                      <a:pt x="1178052" y="337819"/>
                    </a:lnTo>
                    <a:lnTo>
                      <a:pt x="1178052" y="67563"/>
                    </a:lnTo>
                    <a:lnTo>
                      <a:pt x="1172745" y="41255"/>
                    </a:lnTo>
                    <a:lnTo>
                      <a:pt x="1158271" y="19780"/>
                    </a:lnTo>
                    <a:lnTo>
                      <a:pt x="1136796" y="5306"/>
                    </a:lnTo>
                    <a:lnTo>
                      <a:pt x="1110488" y="0"/>
                    </a:lnTo>
                    <a:close/>
                  </a:path>
                </a:pathLst>
              </a:custGeom>
              <a:solidFill>
                <a:srgbClr val="FFFFFF"/>
              </a:solidFill>
            </p:spPr>
            <p:txBody>
              <a:bodyPr wrap="square" lIns="0" tIns="0" rIns="0" bIns="0" rtlCol="0"/>
              <a:lstStyle/>
              <a:p>
                <a:endParaRPr/>
              </a:p>
            </p:txBody>
          </p:sp>
          <p:sp>
            <p:nvSpPr>
              <p:cNvPr id="75" name="object 76">
                <a:extLst>
                  <a:ext uri="{FF2B5EF4-FFF2-40B4-BE49-F238E27FC236}">
                    <a16:creationId xmlns:a16="http://schemas.microsoft.com/office/drawing/2014/main" id="{8C7DA85B-4D6F-4621-B89F-F51599F14A38}"/>
                  </a:ext>
                </a:extLst>
              </p:cNvPr>
              <p:cNvSpPr/>
              <p:nvPr/>
            </p:nvSpPr>
            <p:spPr>
              <a:xfrm>
                <a:off x="6163055" y="4117847"/>
                <a:ext cx="1178560" cy="405765"/>
              </a:xfrm>
              <a:custGeom>
                <a:avLst/>
                <a:gdLst/>
                <a:ahLst/>
                <a:cxnLst/>
                <a:rect l="l" t="t" r="r" b="b"/>
                <a:pathLst>
                  <a:path w="1178559" h="405764">
                    <a:moveTo>
                      <a:pt x="0" y="67563"/>
                    </a:moveTo>
                    <a:lnTo>
                      <a:pt x="5306" y="41255"/>
                    </a:lnTo>
                    <a:lnTo>
                      <a:pt x="19780" y="19780"/>
                    </a:lnTo>
                    <a:lnTo>
                      <a:pt x="41255" y="5306"/>
                    </a:lnTo>
                    <a:lnTo>
                      <a:pt x="67564" y="0"/>
                    </a:lnTo>
                    <a:lnTo>
                      <a:pt x="1110488" y="0"/>
                    </a:lnTo>
                    <a:lnTo>
                      <a:pt x="1136796" y="5306"/>
                    </a:lnTo>
                    <a:lnTo>
                      <a:pt x="1158271" y="19780"/>
                    </a:lnTo>
                    <a:lnTo>
                      <a:pt x="1172745" y="41255"/>
                    </a:lnTo>
                    <a:lnTo>
                      <a:pt x="1178052" y="67563"/>
                    </a:lnTo>
                    <a:lnTo>
                      <a:pt x="1178052" y="337819"/>
                    </a:lnTo>
                    <a:lnTo>
                      <a:pt x="1172745" y="364128"/>
                    </a:lnTo>
                    <a:lnTo>
                      <a:pt x="1158271" y="385603"/>
                    </a:lnTo>
                    <a:lnTo>
                      <a:pt x="1136796" y="400077"/>
                    </a:lnTo>
                    <a:lnTo>
                      <a:pt x="1110488" y="405383"/>
                    </a:lnTo>
                    <a:lnTo>
                      <a:pt x="67564" y="405383"/>
                    </a:lnTo>
                    <a:lnTo>
                      <a:pt x="41255" y="400077"/>
                    </a:lnTo>
                    <a:lnTo>
                      <a:pt x="19780" y="385603"/>
                    </a:lnTo>
                    <a:lnTo>
                      <a:pt x="5306" y="364128"/>
                    </a:lnTo>
                    <a:lnTo>
                      <a:pt x="0" y="337819"/>
                    </a:lnTo>
                    <a:lnTo>
                      <a:pt x="0" y="67563"/>
                    </a:lnTo>
                    <a:close/>
                  </a:path>
                </a:pathLst>
              </a:custGeom>
              <a:ln w="12700">
                <a:solidFill>
                  <a:srgbClr val="316CE4"/>
                </a:solidFill>
              </a:ln>
            </p:spPr>
            <p:txBody>
              <a:bodyPr wrap="square" lIns="0" tIns="0" rIns="0" bIns="0" rtlCol="0"/>
              <a:lstStyle/>
              <a:p>
                <a:endParaRPr/>
              </a:p>
            </p:txBody>
          </p:sp>
        </p:grpSp>
        <p:sp>
          <p:nvSpPr>
            <p:cNvPr id="30" name="object 77">
              <a:extLst>
                <a:ext uri="{FF2B5EF4-FFF2-40B4-BE49-F238E27FC236}">
                  <a16:creationId xmlns:a16="http://schemas.microsoft.com/office/drawing/2014/main" id="{E3C399BB-B9DF-4785-AF3B-E9CFC2AB69FA}"/>
                </a:ext>
              </a:extLst>
            </p:cNvPr>
            <p:cNvSpPr txBox="1"/>
            <p:nvPr/>
          </p:nvSpPr>
          <p:spPr>
            <a:xfrm>
              <a:off x="6460363" y="4212717"/>
              <a:ext cx="58547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404040"/>
                  </a:solidFill>
                  <a:latin typeface="Arial"/>
                  <a:cs typeface="Arial"/>
                </a:rPr>
                <a:t>K</a:t>
              </a:r>
              <a:r>
                <a:rPr sz="1200" b="1" spc="-5" dirty="0">
                  <a:solidFill>
                    <a:srgbClr val="404040"/>
                  </a:solidFill>
                  <a:latin typeface="Arial"/>
                  <a:cs typeface="Arial"/>
                </a:rPr>
                <a:t>u</a:t>
              </a:r>
              <a:r>
                <a:rPr sz="1200" b="1" dirty="0">
                  <a:solidFill>
                    <a:srgbClr val="404040"/>
                  </a:solidFill>
                  <a:latin typeface="Arial"/>
                  <a:cs typeface="Arial"/>
                </a:rPr>
                <a:t>bel</a:t>
              </a:r>
              <a:r>
                <a:rPr sz="1200" b="1" spc="5" dirty="0">
                  <a:solidFill>
                    <a:srgbClr val="404040"/>
                  </a:solidFill>
                  <a:latin typeface="Arial"/>
                  <a:cs typeface="Arial"/>
                </a:rPr>
                <a:t>e</a:t>
              </a:r>
              <a:r>
                <a:rPr sz="1200" b="1" dirty="0">
                  <a:solidFill>
                    <a:srgbClr val="404040"/>
                  </a:solidFill>
                  <a:latin typeface="Arial"/>
                  <a:cs typeface="Arial"/>
                </a:rPr>
                <a:t>t</a:t>
              </a:r>
              <a:endParaRPr sz="1200">
                <a:latin typeface="Arial"/>
                <a:cs typeface="Arial"/>
              </a:endParaRPr>
            </a:p>
          </p:txBody>
        </p:sp>
        <p:grpSp>
          <p:nvGrpSpPr>
            <p:cNvPr id="31" name="object 78">
              <a:extLst>
                <a:ext uri="{FF2B5EF4-FFF2-40B4-BE49-F238E27FC236}">
                  <a16:creationId xmlns:a16="http://schemas.microsoft.com/office/drawing/2014/main" id="{3D311D84-30B8-4D66-AF16-1D834FDC2327}"/>
                </a:ext>
              </a:extLst>
            </p:cNvPr>
            <p:cNvGrpSpPr/>
            <p:nvPr/>
          </p:nvGrpSpPr>
          <p:grpSpPr>
            <a:xfrm>
              <a:off x="6156705" y="4594605"/>
              <a:ext cx="1191260" cy="416559"/>
              <a:chOff x="6156705" y="4594605"/>
              <a:chExt cx="1191260" cy="416559"/>
            </a:xfrm>
          </p:grpSpPr>
          <p:sp>
            <p:nvSpPr>
              <p:cNvPr id="71" name="object 79">
                <a:extLst>
                  <a:ext uri="{FF2B5EF4-FFF2-40B4-BE49-F238E27FC236}">
                    <a16:creationId xmlns:a16="http://schemas.microsoft.com/office/drawing/2014/main" id="{DCEE326E-65DF-4805-9C71-92920CA7813E}"/>
                  </a:ext>
                </a:extLst>
              </p:cNvPr>
              <p:cNvSpPr/>
              <p:nvPr/>
            </p:nvSpPr>
            <p:spPr>
              <a:xfrm>
                <a:off x="6163055" y="4600955"/>
                <a:ext cx="1178560" cy="403860"/>
              </a:xfrm>
              <a:custGeom>
                <a:avLst/>
                <a:gdLst/>
                <a:ahLst/>
                <a:cxnLst/>
                <a:rect l="l" t="t" r="r" b="b"/>
                <a:pathLst>
                  <a:path w="1178559" h="403860">
                    <a:moveTo>
                      <a:pt x="1110742" y="0"/>
                    </a:moveTo>
                    <a:lnTo>
                      <a:pt x="67310" y="0"/>
                    </a:lnTo>
                    <a:lnTo>
                      <a:pt x="41094" y="5284"/>
                    </a:lnTo>
                    <a:lnTo>
                      <a:pt x="19700" y="19700"/>
                    </a:lnTo>
                    <a:lnTo>
                      <a:pt x="5284" y="41094"/>
                    </a:lnTo>
                    <a:lnTo>
                      <a:pt x="0" y="67310"/>
                    </a:lnTo>
                    <a:lnTo>
                      <a:pt x="0" y="336550"/>
                    </a:lnTo>
                    <a:lnTo>
                      <a:pt x="5284" y="362765"/>
                    </a:lnTo>
                    <a:lnTo>
                      <a:pt x="19700" y="384159"/>
                    </a:lnTo>
                    <a:lnTo>
                      <a:pt x="41094" y="398575"/>
                    </a:lnTo>
                    <a:lnTo>
                      <a:pt x="67310" y="403860"/>
                    </a:lnTo>
                    <a:lnTo>
                      <a:pt x="1110742" y="403860"/>
                    </a:lnTo>
                    <a:lnTo>
                      <a:pt x="1136957" y="398575"/>
                    </a:lnTo>
                    <a:lnTo>
                      <a:pt x="1158351" y="384159"/>
                    </a:lnTo>
                    <a:lnTo>
                      <a:pt x="1172767" y="362765"/>
                    </a:lnTo>
                    <a:lnTo>
                      <a:pt x="1178052" y="336550"/>
                    </a:lnTo>
                    <a:lnTo>
                      <a:pt x="1178052" y="67310"/>
                    </a:lnTo>
                    <a:lnTo>
                      <a:pt x="1172767" y="41094"/>
                    </a:lnTo>
                    <a:lnTo>
                      <a:pt x="1158351" y="19700"/>
                    </a:lnTo>
                    <a:lnTo>
                      <a:pt x="1136957" y="5284"/>
                    </a:lnTo>
                    <a:lnTo>
                      <a:pt x="1110742" y="0"/>
                    </a:lnTo>
                    <a:close/>
                  </a:path>
                </a:pathLst>
              </a:custGeom>
              <a:solidFill>
                <a:srgbClr val="FFFFFF"/>
              </a:solidFill>
            </p:spPr>
            <p:txBody>
              <a:bodyPr wrap="square" lIns="0" tIns="0" rIns="0" bIns="0" rtlCol="0"/>
              <a:lstStyle/>
              <a:p>
                <a:endParaRPr/>
              </a:p>
            </p:txBody>
          </p:sp>
          <p:sp>
            <p:nvSpPr>
              <p:cNvPr id="72" name="object 80">
                <a:extLst>
                  <a:ext uri="{FF2B5EF4-FFF2-40B4-BE49-F238E27FC236}">
                    <a16:creationId xmlns:a16="http://schemas.microsoft.com/office/drawing/2014/main" id="{43C8CDAC-A76C-44A7-99EE-250D1407C642}"/>
                  </a:ext>
                </a:extLst>
              </p:cNvPr>
              <p:cNvSpPr/>
              <p:nvPr/>
            </p:nvSpPr>
            <p:spPr>
              <a:xfrm>
                <a:off x="6163055" y="4600955"/>
                <a:ext cx="1178560" cy="403860"/>
              </a:xfrm>
              <a:custGeom>
                <a:avLst/>
                <a:gdLst/>
                <a:ahLst/>
                <a:cxnLst/>
                <a:rect l="l" t="t" r="r" b="b"/>
                <a:pathLst>
                  <a:path w="1178559" h="403860">
                    <a:moveTo>
                      <a:pt x="0" y="67310"/>
                    </a:moveTo>
                    <a:lnTo>
                      <a:pt x="5284" y="41094"/>
                    </a:lnTo>
                    <a:lnTo>
                      <a:pt x="19700" y="19700"/>
                    </a:lnTo>
                    <a:lnTo>
                      <a:pt x="41094" y="5284"/>
                    </a:lnTo>
                    <a:lnTo>
                      <a:pt x="67310" y="0"/>
                    </a:lnTo>
                    <a:lnTo>
                      <a:pt x="1110742" y="0"/>
                    </a:lnTo>
                    <a:lnTo>
                      <a:pt x="1136957" y="5284"/>
                    </a:lnTo>
                    <a:lnTo>
                      <a:pt x="1158351" y="19700"/>
                    </a:lnTo>
                    <a:lnTo>
                      <a:pt x="1172767" y="41094"/>
                    </a:lnTo>
                    <a:lnTo>
                      <a:pt x="1178052" y="67310"/>
                    </a:lnTo>
                    <a:lnTo>
                      <a:pt x="1178052" y="336550"/>
                    </a:lnTo>
                    <a:lnTo>
                      <a:pt x="1172767" y="362765"/>
                    </a:lnTo>
                    <a:lnTo>
                      <a:pt x="1158351" y="384159"/>
                    </a:lnTo>
                    <a:lnTo>
                      <a:pt x="1136957" y="398575"/>
                    </a:lnTo>
                    <a:lnTo>
                      <a:pt x="1110742" y="403860"/>
                    </a:lnTo>
                    <a:lnTo>
                      <a:pt x="67310" y="403860"/>
                    </a:lnTo>
                    <a:lnTo>
                      <a:pt x="41094" y="398575"/>
                    </a:lnTo>
                    <a:lnTo>
                      <a:pt x="19700" y="384159"/>
                    </a:lnTo>
                    <a:lnTo>
                      <a:pt x="5284" y="362765"/>
                    </a:lnTo>
                    <a:lnTo>
                      <a:pt x="0" y="336550"/>
                    </a:lnTo>
                    <a:lnTo>
                      <a:pt x="0" y="67310"/>
                    </a:lnTo>
                    <a:close/>
                  </a:path>
                </a:pathLst>
              </a:custGeom>
              <a:ln w="12700">
                <a:solidFill>
                  <a:srgbClr val="316CE4"/>
                </a:solidFill>
              </a:ln>
            </p:spPr>
            <p:txBody>
              <a:bodyPr wrap="square" lIns="0" tIns="0" rIns="0" bIns="0" rtlCol="0"/>
              <a:lstStyle/>
              <a:p>
                <a:endParaRPr/>
              </a:p>
            </p:txBody>
          </p:sp>
        </p:grpSp>
        <p:sp>
          <p:nvSpPr>
            <p:cNvPr id="32" name="object 81">
              <a:extLst>
                <a:ext uri="{FF2B5EF4-FFF2-40B4-BE49-F238E27FC236}">
                  <a16:creationId xmlns:a16="http://schemas.microsoft.com/office/drawing/2014/main" id="{53B51AAD-B453-4390-B73B-63C79F72883A}"/>
                </a:ext>
              </a:extLst>
            </p:cNvPr>
            <p:cNvSpPr txBox="1"/>
            <p:nvPr/>
          </p:nvSpPr>
          <p:spPr>
            <a:xfrm>
              <a:off x="6317996" y="4695570"/>
              <a:ext cx="8724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404040"/>
                  </a:solidFill>
                  <a:latin typeface="Arial"/>
                  <a:cs typeface="Arial"/>
                </a:rPr>
                <a:t>Kube-proxy</a:t>
              </a:r>
              <a:endParaRPr sz="1200">
                <a:latin typeface="Arial"/>
                <a:cs typeface="Arial"/>
              </a:endParaRPr>
            </a:p>
          </p:txBody>
        </p:sp>
        <p:grpSp>
          <p:nvGrpSpPr>
            <p:cNvPr id="33" name="object 82">
              <a:extLst>
                <a:ext uri="{FF2B5EF4-FFF2-40B4-BE49-F238E27FC236}">
                  <a16:creationId xmlns:a16="http://schemas.microsoft.com/office/drawing/2014/main" id="{F4303430-D27C-462A-B7C7-E3A022D7304B}"/>
                </a:ext>
              </a:extLst>
            </p:cNvPr>
            <p:cNvGrpSpPr/>
            <p:nvPr/>
          </p:nvGrpSpPr>
          <p:grpSpPr>
            <a:xfrm>
              <a:off x="6495288" y="4111497"/>
              <a:ext cx="3057525" cy="1459230"/>
              <a:chOff x="6495288" y="4111497"/>
              <a:chExt cx="3057525" cy="1459230"/>
            </a:xfrm>
          </p:grpSpPr>
          <p:sp>
            <p:nvSpPr>
              <p:cNvPr id="62" name="object 83">
                <a:extLst>
                  <a:ext uri="{FF2B5EF4-FFF2-40B4-BE49-F238E27FC236}">
                    <a16:creationId xmlns:a16="http://schemas.microsoft.com/office/drawing/2014/main" id="{7DBCF1B2-66F1-4024-A6F8-6000676AF78A}"/>
                  </a:ext>
                </a:extLst>
              </p:cNvPr>
              <p:cNvSpPr/>
              <p:nvPr/>
            </p:nvSpPr>
            <p:spPr>
              <a:xfrm>
                <a:off x="6502908" y="5167883"/>
                <a:ext cx="370840" cy="320040"/>
              </a:xfrm>
              <a:custGeom>
                <a:avLst/>
                <a:gdLst/>
                <a:ahLst/>
                <a:cxnLst/>
                <a:rect l="l" t="t" r="r" b="b"/>
                <a:pathLst>
                  <a:path w="370840" h="320039">
                    <a:moveTo>
                      <a:pt x="347091" y="0"/>
                    </a:moveTo>
                    <a:lnTo>
                      <a:pt x="23241" y="0"/>
                    </a:lnTo>
                    <a:lnTo>
                      <a:pt x="14198" y="1827"/>
                    </a:lnTo>
                    <a:lnTo>
                      <a:pt x="6810" y="6810"/>
                    </a:lnTo>
                    <a:lnTo>
                      <a:pt x="1827" y="14198"/>
                    </a:lnTo>
                    <a:lnTo>
                      <a:pt x="0" y="23241"/>
                    </a:lnTo>
                    <a:lnTo>
                      <a:pt x="0" y="296799"/>
                    </a:lnTo>
                    <a:lnTo>
                      <a:pt x="1827" y="305841"/>
                    </a:lnTo>
                    <a:lnTo>
                      <a:pt x="6810" y="313229"/>
                    </a:lnTo>
                    <a:lnTo>
                      <a:pt x="14198" y="318212"/>
                    </a:lnTo>
                    <a:lnTo>
                      <a:pt x="23241" y="320040"/>
                    </a:lnTo>
                    <a:lnTo>
                      <a:pt x="347091" y="320040"/>
                    </a:lnTo>
                    <a:lnTo>
                      <a:pt x="356133" y="318212"/>
                    </a:lnTo>
                    <a:lnTo>
                      <a:pt x="363521" y="313229"/>
                    </a:lnTo>
                    <a:lnTo>
                      <a:pt x="368504" y="305841"/>
                    </a:lnTo>
                    <a:lnTo>
                      <a:pt x="370332" y="296799"/>
                    </a:lnTo>
                    <a:lnTo>
                      <a:pt x="370332" y="23241"/>
                    </a:lnTo>
                    <a:lnTo>
                      <a:pt x="368504" y="14198"/>
                    </a:lnTo>
                    <a:lnTo>
                      <a:pt x="363521" y="6810"/>
                    </a:lnTo>
                    <a:lnTo>
                      <a:pt x="356133" y="1827"/>
                    </a:lnTo>
                    <a:lnTo>
                      <a:pt x="347091" y="0"/>
                    </a:lnTo>
                    <a:close/>
                  </a:path>
                </a:pathLst>
              </a:custGeom>
              <a:solidFill>
                <a:srgbClr val="F8F6F6"/>
              </a:solidFill>
            </p:spPr>
            <p:txBody>
              <a:bodyPr wrap="square" lIns="0" tIns="0" rIns="0" bIns="0" rtlCol="0"/>
              <a:lstStyle/>
              <a:p>
                <a:endParaRPr/>
              </a:p>
            </p:txBody>
          </p:sp>
          <p:sp>
            <p:nvSpPr>
              <p:cNvPr id="63" name="object 84">
                <a:extLst>
                  <a:ext uri="{FF2B5EF4-FFF2-40B4-BE49-F238E27FC236}">
                    <a16:creationId xmlns:a16="http://schemas.microsoft.com/office/drawing/2014/main" id="{81C73D60-0A41-4151-BE58-040DA63BE091}"/>
                  </a:ext>
                </a:extLst>
              </p:cNvPr>
              <p:cNvSpPr/>
              <p:nvPr/>
            </p:nvSpPr>
            <p:spPr>
              <a:xfrm>
                <a:off x="6792468" y="5167883"/>
                <a:ext cx="81280" cy="320040"/>
              </a:xfrm>
              <a:custGeom>
                <a:avLst/>
                <a:gdLst/>
                <a:ahLst/>
                <a:cxnLst/>
                <a:rect l="l" t="t" r="r" b="b"/>
                <a:pathLst>
                  <a:path w="81279" h="320039">
                    <a:moveTo>
                      <a:pt x="57657" y="0"/>
                    </a:moveTo>
                    <a:lnTo>
                      <a:pt x="40131" y="0"/>
                    </a:lnTo>
                    <a:lnTo>
                      <a:pt x="49174" y="1827"/>
                    </a:lnTo>
                    <a:lnTo>
                      <a:pt x="56562" y="6810"/>
                    </a:lnTo>
                    <a:lnTo>
                      <a:pt x="61545" y="14198"/>
                    </a:lnTo>
                    <a:lnTo>
                      <a:pt x="63373" y="23241"/>
                    </a:lnTo>
                    <a:lnTo>
                      <a:pt x="61499" y="32543"/>
                    </a:lnTo>
                    <a:lnTo>
                      <a:pt x="56387" y="40132"/>
                    </a:lnTo>
                    <a:lnTo>
                      <a:pt x="48799" y="45243"/>
                    </a:lnTo>
                    <a:lnTo>
                      <a:pt x="39497" y="47117"/>
                    </a:lnTo>
                    <a:lnTo>
                      <a:pt x="22351" y="47117"/>
                    </a:lnTo>
                    <a:lnTo>
                      <a:pt x="13662" y="48898"/>
                    </a:lnTo>
                    <a:lnTo>
                      <a:pt x="6556" y="53752"/>
                    </a:lnTo>
                    <a:lnTo>
                      <a:pt x="1760" y="60940"/>
                    </a:lnTo>
                    <a:lnTo>
                      <a:pt x="0" y="69723"/>
                    </a:lnTo>
                    <a:lnTo>
                      <a:pt x="0" y="320040"/>
                    </a:lnTo>
                    <a:lnTo>
                      <a:pt x="57657" y="320040"/>
                    </a:lnTo>
                    <a:lnTo>
                      <a:pt x="66627" y="318212"/>
                    </a:lnTo>
                    <a:lnTo>
                      <a:pt x="73977" y="313229"/>
                    </a:lnTo>
                    <a:lnTo>
                      <a:pt x="78946" y="305841"/>
                    </a:lnTo>
                    <a:lnTo>
                      <a:pt x="80772" y="296799"/>
                    </a:lnTo>
                    <a:lnTo>
                      <a:pt x="80772" y="23241"/>
                    </a:lnTo>
                    <a:lnTo>
                      <a:pt x="78946" y="14198"/>
                    </a:lnTo>
                    <a:lnTo>
                      <a:pt x="73977" y="6810"/>
                    </a:lnTo>
                    <a:lnTo>
                      <a:pt x="66627" y="1827"/>
                    </a:lnTo>
                    <a:lnTo>
                      <a:pt x="57657" y="0"/>
                    </a:lnTo>
                    <a:close/>
                  </a:path>
                </a:pathLst>
              </a:custGeom>
              <a:solidFill>
                <a:srgbClr val="EEE7E3"/>
              </a:solidFill>
            </p:spPr>
            <p:txBody>
              <a:bodyPr wrap="square" lIns="0" tIns="0" rIns="0" bIns="0" rtlCol="0"/>
              <a:lstStyle/>
              <a:p>
                <a:endParaRPr/>
              </a:p>
            </p:txBody>
          </p:sp>
          <p:sp>
            <p:nvSpPr>
              <p:cNvPr id="64" name="object 85">
                <a:extLst>
                  <a:ext uri="{FF2B5EF4-FFF2-40B4-BE49-F238E27FC236}">
                    <a16:creationId xmlns:a16="http://schemas.microsoft.com/office/drawing/2014/main" id="{8C672D35-E296-40FF-9948-B543DFA43793}"/>
                  </a:ext>
                </a:extLst>
              </p:cNvPr>
              <p:cNvSpPr/>
              <p:nvPr/>
            </p:nvSpPr>
            <p:spPr>
              <a:xfrm>
                <a:off x="6536436" y="5199887"/>
                <a:ext cx="303530" cy="254635"/>
              </a:xfrm>
              <a:custGeom>
                <a:avLst/>
                <a:gdLst/>
                <a:ahLst/>
                <a:cxnLst/>
                <a:rect l="l" t="t" r="r" b="b"/>
                <a:pathLst>
                  <a:path w="303529" h="254635">
                    <a:moveTo>
                      <a:pt x="301371" y="0"/>
                    </a:moveTo>
                    <a:lnTo>
                      <a:pt x="1905" y="0"/>
                    </a:lnTo>
                    <a:lnTo>
                      <a:pt x="0" y="1905"/>
                    </a:lnTo>
                    <a:lnTo>
                      <a:pt x="0" y="252603"/>
                    </a:lnTo>
                    <a:lnTo>
                      <a:pt x="1905" y="254508"/>
                    </a:lnTo>
                    <a:lnTo>
                      <a:pt x="301371" y="254508"/>
                    </a:lnTo>
                    <a:lnTo>
                      <a:pt x="303275" y="252603"/>
                    </a:lnTo>
                    <a:lnTo>
                      <a:pt x="303275" y="1905"/>
                    </a:lnTo>
                    <a:close/>
                  </a:path>
                </a:pathLst>
              </a:custGeom>
              <a:solidFill>
                <a:srgbClr val="316CE4"/>
              </a:solidFill>
            </p:spPr>
            <p:txBody>
              <a:bodyPr wrap="square" lIns="0" tIns="0" rIns="0" bIns="0" rtlCol="0"/>
              <a:lstStyle/>
              <a:p>
                <a:endParaRPr/>
              </a:p>
            </p:txBody>
          </p:sp>
          <p:sp>
            <p:nvSpPr>
              <p:cNvPr id="65" name="object 86">
                <a:extLst>
                  <a:ext uri="{FF2B5EF4-FFF2-40B4-BE49-F238E27FC236}">
                    <a16:creationId xmlns:a16="http://schemas.microsoft.com/office/drawing/2014/main" id="{ACD11C2F-B6DA-43F1-9905-2A629DDC2BED}"/>
                  </a:ext>
                </a:extLst>
              </p:cNvPr>
              <p:cNvSpPr/>
              <p:nvPr/>
            </p:nvSpPr>
            <p:spPr>
              <a:xfrm>
                <a:off x="6597396" y="5487923"/>
                <a:ext cx="182879" cy="74675"/>
              </a:xfrm>
              <a:prstGeom prst="rect">
                <a:avLst/>
              </a:prstGeom>
              <a:blipFill>
                <a:blip r:embed="rId22" cstate="print"/>
                <a:stretch>
                  <a:fillRect/>
                </a:stretch>
              </a:blipFill>
            </p:spPr>
            <p:txBody>
              <a:bodyPr wrap="square" lIns="0" tIns="0" rIns="0" bIns="0" rtlCol="0"/>
              <a:lstStyle/>
              <a:p>
                <a:endParaRPr/>
              </a:p>
            </p:txBody>
          </p:sp>
          <p:sp>
            <p:nvSpPr>
              <p:cNvPr id="66" name="object 87">
                <a:extLst>
                  <a:ext uri="{FF2B5EF4-FFF2-40B4-BE49-F238E27FC236}">
                    <a16:creationId xmlns:a16="http://schemas.microsoft.com/office/drawing/2014/main" id="{22F2DF09-A116-4E1A-B0C1-94F06D9EC1F0}"/>
                  </a:ext>
                </a:extLst>
              </p:cNvPr>
              <p:cNvSpPr/>
              <p:nvPr/>
            </p:nvSpPr>
            <p:spPr>
              <a:xfrm>
                <a:off x="6812280" y="5233415"/>
                <a:ext cx="187960" cy="329565"/>
              </a:xfrm>
              <a:custGeom>
                <a:avLst/>
                <a:gdLst/>
                <a:ahLst/>
                <a:cxnLst/>
                <a:rect l="l" t="t" r="r" b="b"/>
                <a:pathLst>
                  <a:path w="187959" h="329564">
                    <a:moveTo>
                      <a:pt x="168275" y="0"/>
                    </a:moveTo>
                    <a:lnTo>
                      <a:pt x="19176" y="0"/>
                    </a:lnTo>
                    <a:lnTo>
                      <a:pt x="11680" y="1514"/>
                    </a:lnTo>
                    <a:lnTo>
                      <a:pt x="5588" y="5635"/>
                    </a:lnTo>
                    <a:lnTo>
                      <a:pt x="1496" y="11733"/>
                    </a:lnTo>
                    <a:lnTo>
                      <a:pt x="0" y="19177"/>
                    </a:lnTo>
                    <a:lnTo>
                      <a:pt x="0" y="310007"/>
                    </a:lnTo>
                    <a:lnTo>
                      <a:pt x="1496" y="317450"/>
                    </a:lnTo>
                    <a:lnTo>
                      <a:pt x="5588" y="323548"/>
                    </a:lnTo>
                    <a:lnTo>
                      <a:pt x="11680" y="327669"/>
                    </a:lnTo>
                    <a:lnTo>
                      <a:pt x="19176" y="329184"/>
                    </a:lnTo>
                    <a:lnTo>
                      <a:pt x="168275" y="329184"/>
                    </a:lnTo>
                    <a:lnTo>
                      <a:pt x="175771" y="327669"/>
                    </a:lnTo>
                    <a:lnTo>
                      <a:pt x="181863" y="323548"/>
                    </a:lnTo>
                    <a:lnTo>
                      <a:pt x="185955" y="317450"/>
                    </a:lnTo>
                    <a:lnTo>
                      <a:pt x="187451" y="310007"/>
                    </a:lnTo>
                    <a:lnTo>
                      <a:pt x="187451" y="19177"/>
                    </a:lnTo>
                    <a:lnTo>
                      <a:pt x="185955" y="11733"/>
                    </a:lnTo>
                    <a:lnTo>
                      <a:pt x="181863" y="5635"/>
                    </a:lnTo>
                    <a:lnTo>
                      <a:pt x="175771" y="1514"/>
                    </a:lnTo>
                    <a:lnTo>
                      <a:pt x="168275" y="0"/>
                    </a:lnTo>
                    <a:close/>
                  </a:path>
                </a:pathLst>
              </a:custGeom>
              <a:solidFill>
                <a:srgbClr val="09C1D1"/>
              </a:solidFill>
            </p:spPr>
            <p:txBody>
              <a:bodyPr wrap="square" lIns="0" tIns="0" rIns="0" bIns="0" rtlCol="0"/>
              <a:lstStyle/>
              <a:p>
                <a:endParaRPr/>
              </a:p>
            </p:txBody>
          </p:sp>
          <p:sp>
            <p:nvSpPr>
              <p:cNvPr id="67" name="object 88">
                <a:extLst>
                  <a:ext uri="{FF2B5EF4-FFF2-40B4-BE49-F238E27FC236}">
                    <a16:creationId xmlns:a16="http://schemas.microsoft.com/office/drawing/2014/main" id="{B269C64C-8369-4040-8487-867CB7C4B07D}"/>
                  </a:ext>
                </a:extLst>
              </p:cNvPr>
              <p:cNvSpPr/>
              <p:nvPr/>
            </p:nvSpPr>
            <p:spPr>
              <a:xfrm>
                <a:off x="6885432" y="5422391"/>
                <a:ext cx="41275" cy="109855"/>
              </a:xfrm>
              <a:custGeom>
                <a:avLst/>
                <a:gdLst/>
                <a:ahLst/>
                <a:cxnLst/>
                <a:rect l="l" t="t" r="r" b="b"/>
                <a:pathLst>
                  <a:path w="41275" h="109854">
                    <a:moveTo>
                      <a:pt x="41148" y="89154"/>
                    </a:moveTo>
                    <a:lnTo>
                      <a:pt x="39522" y="81178"/>
                    </a:lnTo>
                    <a:lnTo>
                      <a:pt x="35090" y="74637"/>
                    </a:lnTo>
                    <a:lnTo>
                      <a:pt x="28549" y="70205"/>
                    </a:lnTo>
                    <a:lnTo>
                      <a:pt x="20574" y="68580"/>
                    </a:lnTo>
                    <a:lnTo>
                      <a:pt x="12585" y="70205"/>
                    </a:lnTo>
                    <a:lnTo>
                      <a:pt x="6045" y="74637"/>
                    </a:lnTo>
                    <a:lnTo>
                      <a:pt x="1612" y="81178"/>
                    </a:lnTo>
                    <a:lnTo>
                      <a:pt x="0" y="89154"/>
                    </a:lnTo>
                    <a:lnTo>
                      <a:pt x="1612" y="97142"/>
                    </a:lnTo>
                    <a:lnTo>
                      <a:pt x="6045" y="103682"/>
                    </a:lnTo>
                    <a:lnTo>
                      <a:pt x="12585" y="108115"/>
                    </a:lnTo>
                    <a:lnTo>
                      <a:pt x="20574" y="109728"/>
                    </a:lnTo>
                    <a:lnTo>
                      <a:pt x="28549" y="108115"/>
                    </a:lnTo>
                    <a:lnTo>
                      <a:pt x="35090" y="103682"/>
                    </a:lnTo>
                    <a:lnTo>
                      <a:pt x="39522" y="97142"/>
                    </a:lnTo>
                    <a:lnTo>
                      <a:pt x="41148" y="89154"/>
                    </a:lnTo>
                    <a:close/>
                  </a:path>
                  <a:path w="41275" h="109854">
                    <a:moveTo>
                      <a:pt x="41148" y="21336"/>
                    </a:moveTo>
                    <a:lnTo>
                      <a:pt x="39522" y="13030"/>
                    </a:lnTo>
                    <a:lnTo>
                      <a:pt x="35090" y="6248"/>
                    </a:lnTo>
                    <a:lnTo>
                      <a:pt x="28549" y="1676"/>
                    </a:lnTo>
                    <a:lnTo>
                      <a:pt x="20574" y="0"/>
                    </a:lnTo>
                    <a:lnTo>
                      <a:pt x="12585" y="1676"/>
                    </a:lnTo>
                    <a:lnTo>
                      <a:pt x="6045" y="6248"/>
                    </a:lnTo>
                    <a:lnTo>
                      <a:pt x="1612" y="13030"/>
                    </a:lnTo>
                    <a:lnTo>
                      <a:pt x="0" y="21336"/>
                    </a:lnTo>
                    <a:lnTo>
                      <a:pt x="1612" y="29654"/>
                    </a:lnTo>
                    <a:lnTo>
                      <a:pt x="6045" y="36436"/>
                    </a:lnTo>
                    <a:lnTo>
                      <a:pt x="12585" y="41008"/>
                    </a:lnTo>
                    <a:lnTo>
                      <a:pt x="20574" y="42672"/>
                    </a:lnTo>
                    <a:lnTo>
                      <a:pt x="28549" y="41008"/>
                    </a:lnTo>
                    <a:lnTo>
                      <a:pt x="35090" y="36436"/>
                    </a:lnTo>
                    <a:lnTo>
                      <a:pt x="39522" y="29654"/>
                    </a:lnTo>
                    <a:lnTo>
                      <a:pt x="41148" y="21336"/>
                    </a:lnTo>
                    <a:close/>
                  </a:path>
                </a:pathLst>
              </a:custGeom>
              <a:solidFill>
                <a:srgbClr val="628EDD"/>
              </a:solidFill>
            </p:spPr>
            <p:txBody>
              <a:bodyPr wrap="square" lIns="0" tIns="0" rIns="0" bIns="0" rtlCol="0"/>
              <a:lstStyle/>
              <a:p>
                <a:endParaRPr/>
              </a:p>
            </p:txBody>
          </p:sp>
          <p:sp>
            <p:nvSpPr>
              <p:cNvPr id="68" name="object 89">
                <a:extLst>
                  <a:ext uri="{FF2B5EF4-FFF2-40B4-BE49-F238E27FC236}">
                    <a16:creationId xmlns:a16="http://schemas.microsoft.com/office/drawing/2014/main" id="{1396EA85-E63E-4327-8FC6-737BB8309B43}"/>
                  </a:ext>
                </a:extLst>
              </p:cNvPr>
              <p:cNvSpPr/>
              <p:nvPr/>
            </p:nvSpPr>
            <p:spPr>
              <a:xfrm>
                <a:off x="6495288" y="5160263"/>
                <a:ext cx="512445" cy="410209"/>
              </a:xfrm>
              <a:custGeom>
                <a:avLst/>
                <a:gdLst/>
                <a:ahLst/>
                <a:cxnLst/>
                <a:rect l="l" t="t" r="r" b="b"/>
                <a:pathLst>
                  <a:path w="512445" h="410210">
                    <a:moveTo>
                      <a:pt x="362712" y="222885"/>
                    </a:moveTo>
                    <a:lnTo>
                      <a:pt x="359410" y="219456"/>
                    </a:lnTo>
                    <a:lnTo>
                      <a:pt x="340106" y="219456"/>
                    </a:lnTo>
                    <a:lnTo>
                      <a:pt x="336804" y="222885"/>
                    </a:lnTo>
                    <a:lnTo>
                      <a:pt x="336804" y="231267"/>
                    </a:lnTo>
                    <a:lnTo>
                      <a:pt x="340106" y="234696"/>
                    </a:lnTo>
                    <a:lnTo>
                      <a:pt x="359410" y="234696"/>
                    </a:lnTo>
                    <a:lnTo>
                      <a:pt x="362712" y="231267"/>
                    </a:lnTo>
                    <a:lnTo>
                      <a:pt x="362712" y="222885"/>
                    </a:lnTo>
                    <a:close/>
                  </a:path>
                  <a:path w="512445" h="410210">
                    <a:moveTo>
                      <a:pt x="399288" y="222885"/>
                    </a:moveTo>
                    <a:lnTo>
                      <a:pt x="395986" y="219456"/>
                    </a:lnTo>
                    <a:lnTo>
                      <a:pt x="376682" y="219456"/>
                    </a:lnTo>
                    <a:lnTo>
                      <a:pt x="373380" y="222885"/>
                    </a:lnTo>
                    <a:lnTo>
                      <a:pt x="373380" y="231267"/>
                    </a:lnTo>
                    <a:lnTo>
                      <a:pt x="376682" y="234696"/>
                    </a:lnTo>
                    <a:lnTo>
                      <a:pt x="395986" y="234696"/>
                    </a:lnTo>
                    <a:lnTo>
                      <a:pt x="399288" y="231267"/>
                    </a:lnTo>
                    <a:lnTo>
                      <a:pt x="399288" y="222885"/>
                    </a:lnTo>
                    <a:close/>
                  </a:path>
                  <a:path w="512445" h="410210">
                    <a:moveTo>
                      <a:pt x="438912" y="351282"/>
                    </a:moveTo>
                    <a:lnTo>
                      <a:pt x="436676" y="340347"/>
                    </a:lnTo>
                    <a:lnTo>
                      <a:pt x="435152" y="338074"/>
                    </a:lnTo>
                    <a:lnTo>
                      <a:pt x="430618" y="331381"/>
                    </a:lnTo>
                    <a:lnTo>
                      <a:pt x="423926" y="326859"/>
                    </a:lnTo>
                    <a:lnTo>
                      <a:pt x="423926" y="343916"/>
                    </a:lnTo>
                    <a:lnTo>
                      <a:pt x="423926" y="358648"/>
                    </a:lnTo>
                    <a:lnTo>
                      <a:pt x="418084" y="364490"/>
                    </a:lnTo>
                    <a:lnTo>
                      <a:pt x="403352" y="364490"/>
                    </a:lnTo>
                    <a:lnTo>
                      <a:pt x="397510" y="358648"/>
                    </a:lnTo>
                    <a:lnTo>
                      <a:pt x="397510" y="343916"/>
                    </a:lnTo>
                    <a:lnTo>
                      <a:pt x="403352" y="338074"/>
                    </a:lnTo>
                    <a:lnTo>
                      <a:pt x="418084" y="338074"/>
                    </a:lnTo>
                    <a:lnTo>
                      <a:pt x="423926" y="343916"/>
                    </a:lnTo>
                    <a:lnTo>
                      <a:pt x="423926" y="326859"/>
                    </a:lnTo>
                    <a:lnTo>
                      <a:pt x="421652" y="325323"/>
                    </a:lnTo>
                    <a:lnTo>
                      <a:pt x="410718" y="323088"/>
                    </a:lnTo>
                    <a:lnTo>
                      <a:pt x="399770" y="325323"/>
                    </a:lnTo>
                    <a:lnTo>
                      <a:pt x="390804" y="331381"/>
                    </a:lnTo>
                    <a:lnTo>
                      <a:pt x="384746" y="340347"/>
                    </a:lnTo>
                    <a:lnTo>
                      <a:pt x="382524" y="351282"/>
                    </a:lnTo>
                    <a:lnTo>
                      <a:pt x="384746" y="362229"/>
                    </a:lnTo>
                    <a:lnTo>
                      <a:pt x="390804" y="371195"/>
                    </a:lnTo>
                    <a:lnTo>
                      <a:pt x="399770" y="377253"/>
                    </a:lnTo>
                    <a:lnTo>
                      <a:pt x="410718" y="379476"/>
                    </a:lnTo>
                    <a:lnTo>
                      <a:pt x="421652" y="377253"/>
                    </a:lnTo>
                    <a:lnTo>
                      <a:pt x="430618" y="371195"/>
                    </a:lnTo>
                    <a:lnTo>
                      <a:pt x="435152" y="364490"/>
                    </a:lnTo>
                    <a:lnTo>
                      <a:pt x="436676" y="362229"/>
                    </a:lnTo>
                    <a:lnTo>
                      <a:pt x="438912" y="351282"/>
                    </a:lnTo>
                    <a:close/>
                  </a:path>
                  <a:path w="512445" h="410210">
                    <a:moveTo>
                      <a:pt x="438912" y="282702"/>
                    </a:moveTo>
                    <a:lnTo>
                      <a:pt x="436676" y="271767"/>
                    </a:lnTo>
                    <a:lnTo>
                      <a:pt x="435152" y="269494"/>
                    </a:lnTo>
                    <a:lnTo>
                      <a:pt x="430618" y="262801"/>
                    </a:lnTo>
                    <a:lnTo>
                      <a:pt x="423926" y="258279"/>
                    </a:lnTo>
                    <a:lnTo>
                      <a:pt x="423926" y="275336"/>
                    </a:lnTo>
                    <a:lnTo>
                      <a:pt x="423926" y="290068"/>
                    </a:lnTo>
                    <a:lnTo>
                      <a:pt x="418084" y="295910"/>
                    </a:lnTo>
                    <a:lnTo>
                      <a:pt x="403352" y="295910"/>
                    </a:lnTo>
                    <a:lnTo>
                      <a:pt x="397510" y="290068"/>
                    </a:lnTo>
                    <a:lnTo>
                      <a:pt x="397510" y="275336"/>
                    </a:lnTo>
                    <a:lnTo>
                      <a:pt x="403352" y="269494"/>
                    </a:lnTo>
                    <a:lnTo>
                      <a:pt x="418084" y="269494"/>
                    </a:lnTo>
                    <a:lnTo>
                      <a:pt x="423926" y="275336"/>
                    </a:lnTo>
                    <a:lnTo>
                      <a:pt x="423926" y="258279"/>
                    </a:lnTo>
                    <a:lnTo>
                      <a:pt x="421652" y="256743"/>
                    </a:lnTo>
                    <a:lnTo>
                      <a:pt x="410718" y="254508"/>
                    </a:lnTo>
                    <a:lnTo>
                      <a:pt x="399770" y="256743"/>
                    </a:lnTo>
                    <a:lnTo>
                      <a:pt x="390804" y="262801"/>
                    </a:lnTo>
                    <a:lnTo>
                      <a:pt x="384746" y="271767"/>
                    </a:lnTo>
                    <a:lnTo>
                      <a:pt x="382524" y="282702"/>
                    </a:lnTo>
                    <a:lnTo>
                      <a:pt x="384746" y="293649"/>
                    </a:lnTo>
                    <a:lnTo>
                      <a:pt x="390804" y="302615"/>
                    </a:lnTo>
                    <a:lnTo>
                      <a:pt x="399770" y="308673"/>
                    </a:lnTo>
                    <a:lnTo>
                      <a:pt x="410718" y="310896"/>
                    </a:lnTo>
                    <a:lnTo>
                      <a:pt x="421652" y="308673"/>
                    </a:lnTo>
                    <a:lnTo>
                      <a:pt x="430618" y="302615"/>
                    </a:lnTo>
                    <a:lnTo>
                      <a:pt x="435152" y="295910"/>
                    </a:lnTo>
                    <a:lnTo>
                      <a:pt x="436676" y="293649"/>
                    </a:lnTo>
                    <a:lnTo>
                      <a:pt x="438912" y="282702"/>
                    </a:lnTo>
                    <a:close/>
                  </a:path>
                  <a:path w="512445" h="410210">
                    <a:moveTo>
                      <a:pt x="461772" y="181737"/>
                    </a:moveTo>
                    <a:lnTo>
                      <a:pt x="458470" y="178308"/>
                    </a:lnTo>
                    <a:lnTo>
                      <a:pt x="362966" y="178308"/>
                    </a:lnTo>
                    <a:lnTo>
                      <a:pt x="359664" y="181737"/>
                    </a:lnTo>
                    <a:lnTo>
                      <a:pt x="359664" y="190119"/>
                    </a:lnTo>
                    <a:lnTo>
                      <a:pt x="362966" y="193548"/>
                    </a:lnTo>
                    <a:lnTo>
                      <a:pt x="458470" y="193548"/>
                    </a:lnTo>
                    <a:lnTo>
                      <a:pt x="461772" y="190119"/>
                    </a:lnTo>
                    <a:lnTo>
                      <a:pt x="461772" y="181737"/>
                    </a:lnTo>
                    <a:close/>
                  </a:path>
                  <a:path w="512445" h="410210">
                    <a:moveTo>
                      <a:pt x="461772" y="143256"/>
                    </a:moveTo>
                    <a:lnTo>
                      <a:pt x="458470" y="140208"/>
                    </a:lnTo>
                    <a:lnTo>
                      <a:pt x="362966" y="140208"/>
                    </a:lnTo>
                    <a:lnTo>
                      <a:pt x="359664" y="143256"/>
                    </a:lnTo>
                    <a:lnTo>
                      <a:pt x="359664" y="150876"/>
                    </a:lnTo>
                    <a:lnTo>
                      <a:pt x="362966" y="153924"/>
                    </a:lnTo>
                    <a:lnTo>
                      <a:pt x="458470" y="153924"/>
                    </a:lnTo>
                    <a:lnTo>
                      <a:pt x="461772" y="150876"/>
                    </a:lnTo>
                    <a:lnTo>
                      <a:pt x="461772" y="143256"/>
                    </a:lnTo>
                    <a:close/>
                  </a:path>
                  <a:path w="512445" h="410210">
                    <a:moveTo>
                      <a:pt x="461772" y="104013"/>
                    </a:moveTo>
                    <a:lnTo>
                      <a:pt x="458470" y="100584"/>
                    </a:lnTo>
                    <a:lnTo>
                      <a:pt x="362966" y="100584"/>
                    </a:lnTo>
                    <a:lnTo>
                      <a:pt x="359664" y="104013"/>
                    </a:lnTo>
                    <a:lnTo>
                      <a:pt x="359664" y="112395"/>
                    </a:lnTo>
                    <a:lnTo>
                      <a:pt x="362966" y="115824"/>
                    </a:lnTo>
                    <a:lnTo>
                      <a:pt x="458470" y="115824"/>
                    </a:lnTo>
                    <a:lnTo>
                      <a:pt x="461772" y="112395"/>
                    </a:lnTo>
                    <a:lnTo>
                      <a:pt x="461772" y="104013"/>
                    </a:lnTo>
                    <a:close/>
                  </a:path>
                  <a:path w="512445" h="410210">
                    <a:moveTo>
                      <a:pt x="512064" y="92456"/>
                    </a:moveTo>
                    <a:lnTo>
                      <a:pt x="509968" y="82080"/>
                    </a:lnTo>
                    <a:lnTo>
                      <a:pt x="509079" y="80772"/>
                    </a:lnTo>
                    <a:lnTo>
                      <a:pt x="504253" y="73596"/>
                    </a:lnTo>
                    <a:lnTo>
                      <a:pt x="495769" y="67881"/>
                    </a:lnTo>
                    <a:lnTo>
                      <a:pt x="485394" y="65786"/>
                    </a:lnTo>
                    <a:lnTo>
                      <a:pt x="385318" y="65786"/>
                    </a:lnTo>
                    <a:lnTo>
                      <a:pt x="385318" y="30734"/>
                    </a:lnTo>
                    <a:lnTo>
                      <a:pt x="382879" y="18808"/>
                    </a:lnTo>
                    <a:lnTo>
                      <a:pt x="376262" y="9042"/>
                    </a:lnTo>
                    <a:lnTo>
                      <a:pt x="366458" y="2438"/>
                    </a:lnTo>
                    <a:lnTo>
                      <a:pt x="354457" y="0"/>
                    </a:lnTo>
                    <a:lnTo>
                      <a:pt x="96634" y="0"/>
                    </a:lnTo>
                    <a:lnTo>
                      <a:pt x="93332" y="3302"/>
                    </a:lnTo>
                    <a:lnTo>
                      <a:pt x="93332" y="11684"/>
                    </a:lnTo>
                    <a:lnTo>
                      <a:pt x="96634" y="14986"/>
                    </a:lnTo>
                    <a:lnTo>
                      <a:pt x="363220" y="14986"/>
                    </a:lnTo>
                    <a:lnTo>
                      <a:pt x="370332" y="22098"/>
                    </a:lnTo>
                    <a:lnTo>
                      <a:pt x="370332" y="65786"/>
                    </a:lnTo>
                    <a:lnTo>
                      <a:pt x="352298" y="65786"/>
                    </a:lnTo>
                    <a:lnTo>
                      <a:pt x="352298" y="48006"/>
                    </a:lnTo>
                    <a:lnTo>
                      <a:pt x="352298" y="38239"/>
                    </a:lnTo>
                    <a:lnTo>
                      <a:pt x="347091" y="33020"/>
                    </a:lnTo>
                    <a:lnTo>
                      <a:pt x="38227" y="33020"/>
                    </a:lnTo>
                    <a:lnTo>
                      <a:pt x="33007" y="38239"/>
                    </a:lnTo>
                    <a:lnTo>
                      <a:pt x="33007" y="296799"/>
                    </a:lnTo>
                    <a:lnTo>
                      <a:pt x="38227" y="302006"/>
                    </a:lnTo>
                    <a:lnTo>
                      <a:pt x="75057" y="302006"/>
                    </a:lnTo>
                    <a:lnTo>
                      <a:pt x="78359" y="298704"/>
                    </a:lnTo>
                    <a:lnTo>
                      <a:pt x="78359" y="290322"/>
                    </a:lnTo>
                    <a:lnTo>
                      <a:pt x="75057" y="287020"/>
                    </a:lnTo>
                    <a:lnTo>
                      <a:pt x="48006" y="287020"/>
                    </a:lnTo>
                    <a:lnTo>
                      <a:pt x="48006" y="48006"/>
                    </a:lnTo>
                    <a:lnTo>
                      <a:pt x="337312" y="48006"/>
                    </a:lnTo>
                    <a:lnTo>
                      <a:pt x="337312" y="65786"/>
                    </a:lnTo>
                    <a:lnTo>
                      <a:pt x="335661" y="65786"/>
                    </a:lnTo>
                    <a:lnTo>
                      <a:pt x="325272" y="67881"/>
                    </a:lnTo>
                    <a:lnTo>
                      <a:pt x="316801" y="73596"/>
                    </a:lnTo>
                    <a:lnTo>
                      <a:pt x="311086" y="82080"/>
                    </a:lnTo>
                    <a:lnTo>
                      <a:pt x="308991" y="92456"/>
                    </a:lnTo>
                    <a:lnTo>
                      <a:pt x="308991" y="287020"/>
                    </a:lnTo>
                    <a:lnTo>
                      <a:pt x="96634" y="287020"/>
                    </a:lnTo>
                    <a:lnTo>
                      <a:pt x="93332" y="290322"/>
                    </a:lnTo>
                    <a:lnTo>
                      <a:pt x="93332" y="298704"/>
                    </a:lnTo>
                    <a:lnTo>
                      <a:pt x="96634" y="302006"/>
                    </a:lnTo>
                    <a:lnTo>
                      <a:pt x="308991" y="302006"/>
                    </a:lnTo>
                    <a:lnTo>
                      <a:pt x="308991" y="320040"/>
                    </a:lnTo>
                    <a:lnTo>
                      <a:pt x="276987" y="320040"/>
                    </a:lnTo>
                    <a:lnTo>
                      <a:pt x="276987" y="335026"/>
                    </a:lnTo>
                    <a:lnTo>
                      <a:pt x="276987" y="349250"/>
                    </a:lnTo>
                    <a:lnTo>
                      <a:pt x="233680" y="349250"/>
                    </a:lnTo>
                    <a:lnTo>
                      <a:pt x="233680" y="364236"/>
                    </a:lnTo>
                    <a:lnTo>
                      <a:pt x="233680" y="394970"/>
                    </a:lnTo>
                    <a:lnTo>
                      <a:pt x="151638" y="394970"/>
                    </a:lnTo>
                    <a:lnTo>
                      <a:pt x="151638" y="364236"/>
                    </a:lnTo>
                    <a:lnTo>
                      <a:pt x="233680" y="364236"/>
                    </a:lnTo>
                    <a:lnTo>
                      <a:pt x="233680" y="349250"/>
                    </a:lnTo>
                    <a:lnTo>
                      <a:pt x="108331" y="349250"/>
                    </a:lnTo>
                    <a:lnTo>
                      <a:pt x="108331" y="335026"/>
                    </a:lnTo>
                    <a:lnTo>
                      <a:pt x="276987" y="335026"/>
                    </a:lnTo>
                    <a:lnTo>
                      <a:pt x="276987" y="320040"/>
                    </a:lnTo>
                    <a:lnTo>
                      <a:pt x="22085" y="320040"/>
                    </a:lnTo>
                    <a:lnTo>
                      <a:pt x="14986" y="312928"/>
                    </a:lnTo>
                    <a:lnTo>
                      <a:pt x="14986" y="22098"/>
                    </a:lnTo>
                    <a:lnTo>
                      <a:pt x="22085" y="14986"/>
                    </a:lnTo>
                    <a:lnTo>
                      <a:pt x="75057" y="14986"/>
                    </a:lnTo>
                    <a:lnTo>
                      <a:pt x="78359" y="11684"/>
                    </a:lnTo>
                    <a:lnTo>
                      <a:pt x="78359" y="3302"/>
                    </a:lnTo>
                    <a:lnTo>
                      <a:pt x="75057" y="0"/>
                    </a:lnTo>
                    <a:lnTo>
                      <a:pt x="30734" y="0"/>
                    </a:lnTo>
                    <a:lnTo>
                      <a:pt x="18796" y="2438"/>
                    </a:lnTo>
                    <a:lnTo>
                      <a:pt x="9029" y="9042"/>
                    </a:lnTo>
                    <a:lnTo>
                      <a:pt x="2425" y="18808"/>
                    </a:lnTo>
                    <a:lnTo>
                      <a:pt x="0" y="30734"/>
                    </a:lnTo>
                    <a:lnTo>
                      <a:pt x="0" y="304292"/>
                    </a:lnTo>
                    <a:lnTo>
                      <a:pt x="2425" y="316230"/>
                    </a:lnTo>
                    <a:lnTo>
                      <a:pt x="9029" y="325996"/>
                    </a:lnTo>
                    <a:lnTo>
                      <a:pt x="18796" y="332600"/>
                    </a:lnTo>
                    <a:lnTo>
                      <a:pt x="30734" y="335026"/>
                    </a:lnTo>
                    <a:lnTo>
                      <a:pt x="93332" y="335026"/>
                    </a:lnTo>
                    <a:lnTo>
                      <a:pt x="93332" y="357886"/>
                    </a:lnTo>
                    <a:lnTo>
                      <a:pt x="99682" y="364236"/>
                    </a:lnTo>
                    <a:lnTo>
                      <a:pt x="136652" y="364236"/>
                    </a:lnTo>
                    <a:lnTo>
                      <a:pt x="136652" y="394970"/>
                    </a:lnTo>
                    <a:lnTo>
                      <a:pt x="104508" y="394970"/>
                    </a:lnTo>
                    <a:lnTo>
                      <a:pt x="101092" y="398272"/>
                    </a:lnTo>
                    <a:lnTo>
                      <a:pt x="101092" y="406654"/>
                    </a:lnTo>
                    <a:lnTo>
                      <a:pt x="104508" y="409956"/>
                    </a:lnTo>
                    <a:lnTo>
                      <a:pt x="280797" y="409956"/>
                    </a:lnTo>
                    <a:lnTo>
                      <a:pt x="284099" y="406654"/>
                    </a:lnTo>
                    <a:lnTo>
                      <a:pt x="284099" y="398272"/>
                    </a:lnTo>
                    <a:lnTo>
                      <a:pt x="280797" y="394970"/>
                    </a:lnTo>
                    <a:lnTo>
                      <a:pt x="248666" y="394970"/>
                    </a:lnTo>
                    <a:lnTo>
                      <a:pt x="248666" y="364236"/>
                    </a:lnTo>
                    <a:lnTo>
                      <a:pt x="285623" y="364236"/>
                    </a:lnTo>
                    <a:lnTo>
                      <a:pt x="291973" y="357886"/>
                    </a:lnTo>
                    <a:lnTo>
                      <a:pt x="291973" y="349250"/>
                    </a:lnTo>
                    <a:lnTo>
                      <a:pt x="291973" y="335026"/>
                    </a:lnTo>
                    <a:lnTo>
                      <a:pt x="308991" y="335026"/>
                    </a:lnTo>
                    <a:lnTo>
                      <a:pt x="308991" y="383286"/>
                    </a:lnTo>
                    <a:lnTo>
                      <a:pt x="311086" y="393674"/>
                    </a:lnTo>
                    <a:lnTo>
                      <a:pt x="316801" y="402145"/>
                    </a:lnTo>
                    <a:lnTo>
                      <a:pt x="325272" y="407860"/>
                    </a:lnTo>
                    <a:lnTo>
                      <a:pt x="335661" y="409956"/>
                    </a:lnTo>
                    <a:lnTo>
                      <a:pt x="485394" y="409956"/>
                    </a:lnTo>
                    <a:lnTo>
                      <a:pt x="495769" y="407860"/>
                    </a:lnTo>
                    <a:lnTo>
                      <a:pt x="504253" y="402145"/>
                    </a:lnTo>
                    <a:lnTo>
                      <a:pt x="509079" y="394970"/>
                    </a:lnTo>
                    <a:lnTo>
                      <a:pt x="509968" y="393674"/>
                    </a:lnTo>
                    <a:lnTo>
                      <a:pt x="512064" y="383286"/>
                    </a:lnTo>
                    <a:lnTo>
                      <a:pt x="512064" y="230251"/>
                    </a:lnTo>
                    <a:lnTo>
                      <a:pt x="508762" y="226949"/>
                    </a:lnTo>
                    <a:lnTo>
                      <a:pt x="500380" y="226949"/>
                    </a:lnTo>
                    <a:lnTo>
                      <a:pt x="497078" y="230251"/>
                    </a:lnTo>
                    <a:lnTo>
                      <a:pt x="497078" y="389763"/>
                    </a:lnTo>
                    <a:lnTo>
                      <a:pt x="491871" y="394970"/>
                    </a:lnTo>
                    <a:lnTo>
                      <a:pt x="329184" y="394970"/>
                    </a:lnTo>
                    <a:lnTo>
                      <a:pt x="323977" y="389763"/>
                    </a:lnTo>
                    <a:lnTo>
                      <a:pt x="323977" y="320040"/>
                    </a:lnTo>
                    <a:lnTo>
                      <a:pt x="323977" y="85979"/>
                    </a:lnTo>
                    <a:lnTo>
                      <a:pt x="329184" y="80772"/>
                    </a:lnTo>
                    <a:lnTo>
                      <a:pt x="491871" y="80772"/>
                    </a:lnTo>
                    <a:lnTo>
                      <a:pt x="497078" y="85979"/>
                    </a:lnTo>
                    <a:lnTo>
                      <a:pt x="497078" y="208661"/>
                    </a:lnTo>
                    <a:lnTo>
                      <a:pt x="500380" y="211963"/>
                    </a:lnTo>
                    <a:lnTo>
                      <a:pt x="508762" y="211963"/>
                    </a:lnTo>
                    <a:lnTo>
                      <a:pt x="512064" y="208661"/>
                    </a:lnTo>
                    <a:lnTo>
                      <a:pt x="512064" y="92456"/>
                    </a:lnTo>
                    <a:close/>
                  </a:path>
                </a:pathLst>
              </a:custGeom>
              <a:solidFill>
                <a:srgbClr val="000000"/>
              </a:solidFill>
            </p:spPr>
            <p:txBody>
              <a:bodyPr wrap="square" lIns="0" tIns="0" rIns="0" bIns="0" rtlCol="0"/>
              <a:lstStyle/>
              <a:p>
                <a:endParaRPr/>
              </a:p>
            </p:txBody>
          </p:sp>
          <p:sp>
            <p:nvSpPr>
              <p:cNvPr id="69" name="object 90">
                <a:extLst>
                  <a:ext uri="{FF2B5EF4-FFF2-40B4-BE49-F238E27FC236}">
                    <a16:creationId xmlns:a16="http://schemas.microsoft.com/office/drawing/2014/main" id="{AA67D765-2A75-45C1-AC4C-D86D1159F604}"/>
                  </a:ext>
                </a:extLst>
              </p:cNvPr>
              <p:cNvSpPr/>
              <p:nvPr/>
            </p:nvSpPr>
            <p:spPr>
              <a:xfrm>
                <a:off x="8368283" y="4117847"/>
                <a:ext cx="1178560" cy="405765"/>
              </a:xfrm>
              <a:custGeom>
                <a:avLst/>
                <a:gdLst/>
                <a:ahLst/>
                <a:cxnLst/>
                <a:rect l="l" t="t" r="r" b="b"/>
                <a:pathLst>
                  <a:path w="1178559" h="405764">
                    <a:moveTo>
                      <a:pt x="1110488" y="0"/>
                    </a:moveTo>
                    <a:lnTo>
                      <a:pt x="67564" y="0"/>
                    </a:lnTo>
                    <a:lnTo>
                      <a:pt x="41255" y="5306"/>
                    </a:lnTo>
                    <a:lnTo>
                      <a:pt x="19780" y="19780"/>
                    </a:lnTo>
                    <a:lnTo>
                      <a:pt x="5306" y="41255"/>
                    </a:lnTo>
                    <a:lnTo>
                      <a:pt x="0" y="67563"/>
                    </a:lnTo>
                    <a:lnTo>
                      <a:pt x="0" y="337819"/>
                    </a:lnTo>
                    <a:lnTo>
                      <a:pt x="5306" y="364128"/>
                    </a:lnTo>
                    <a:lnTo>
                      <a:pt x="19780" y="385603"/>
                    </a:lnTo>
                    <a:lnTo>
                      <a:pt x="41255" y="400077"/>
                    </a:lnTo>
                    <a:lnTo>
                      <a:pt x="67564" y="405383"/>
                    </a:lnTo>
                    <a:lnTo>
                      <a:pt x="1110488" y="405383"/>
                    </a:lnTo>
                    <a:lnTo>
                      <a:pt x="1136796" y="400077"/>
                    </a:lnTo>
                    <a:lnTo>
                      <a:pt x="1158271" y="385603"/>
                    </a:lnTo>
                    <a:lnTo>
                      <a:pt x="1172745" y="364128"/>
                    </a:lnTo>
                    <a:lnTo>
                      <a:pt x="1178052" y="337819"/>
                    </a:lnTo>
                    <a:lnTo>
                      <a:pt x="1178052" y="67563"/>
                    </a:lnTo>
                    <a:lnTo>
                      <a:pt x="1172745" y="41255"/>
                    </a:lnTo>
                    <a:lnTo>
                      <a:pt x="1158271" y="19780"/>
                    </a:lnTo>
                    <a:lnTo>
                      <a:pt x="1136796" y="5306"/>
                    </a:lnTo>
                    <a:lnTo>
                      <a:pt x="1110488" y="0"/>
                    </a:lnTo>
                    <a:close/>
                  </a:path>
                </a:pathLst>
              </a:custGeom>
              <a:solidFill>
                <a:srgbClr val="FFFFFF"/>
              </a:solidFill>
            </p:spPr>
            <p:txBody>
              <a:bodyPr wrap="square" lIns="0" tIns="0" rIns="0" bIns="0" rtlCol="0"/>
              <a:lstStyle/>
              <a:p>
                <a:endParaRPr/>
              </a:p>
            </p:txBody>
          </p:sp>
          <p:sp>
            <p:nvSpPr>
              <p:cNvPr id="70" name="object 91">
                <a:extLst>
                  <a:ext uri="{FF2B5EF4-FFF2-40B4-BE49-F238E27FC236}">
                    <a16:creationId xmlns:a16="http://schemas.microsoft.com/office/drawing/2014/main" id="{2E48AB29-F19E-4762-BB7A-CEF5CF205B2C}"/>
                  </a:ext>
                </a:extLst>
              </p:cNvPr>
              <p:cNvSpPr/>
              <p:nvPr/>
            </p:nvSpPr>
            <p:spPr>
              <a:xfrm>
                <a:off x="8368283" y="4117847"/>
                <a:ext cx="1178560" cy="405765"/>
              </a:xfrm>
              <a:custGeom>
                <a:avLst/>
                <a:gdLst/>
                <a:ahLst/>
                <a:cxnLst/>
                <a:rect l="l" t="t" r="r" b="b"/>
                <a:pathLst>
                  <a:path w="1178559" h="405764">
                    <a:moveTo>
                      <a:pt x="0" y="67563"/>
                    </a:moveTo>
                    <a:lnTo>
                      <a:pt x="5306" y="41255"/>
                    </a:lnTo>
                    <a:lnTo>
                      <a:pt x="19780" y="19780"/>
                    </a:lnTo>
                    <a:lnTo>
                      <a:pt x="41255" y="5306"/>
                    </a:lnTo>
                    <a:lnTo>
                      <a:pt x="67564" y="0"/>
                    </a:lnTo>
                    <a:lnTo>
                      <a:pt x="1110488" y="0"/>
                    </a:lnTo>
                    <a:lnTo>
                      <a:pt x="1136796" y="5306"/>
                    </a:lnTo>
                    <a:lnTo>
                      <a:pt x="1158271" y="19780"/>
                    </a:lnTo>
                    <a:lnTo>
                      <a:pt x="1172745" y="41255"/>
                    </a:lnTo>
                    <a:lnTo>
                      <a:pt x="1178052" y="67563"/>
                    </a:lnTo>
                    <a:lnTo>
                      <a:pt x="1178052" y="337819"/>
                    </a:lnTo>
                    <a:lnTo>
                      <a:pt x="1172745" y="364128"/>
                    </a:lnTo>
                    <a:lnTo>
                      <a:pt x="1158271" y="385603"/>
                    </a:lnTo>
                    <a:lnTo>
                      <a:pt x="1136796" y="400077"/>
                    </a:lnTo>
                    <a:lnTo>
                      <a:pt x="1110488" y="405383"/>
                    </a:lnTo>
                    <a:lnTo>
                      <a:pt x="67564" y="405383"/>
                    </a:lnTo>
                    <a:lnTo>
                      <a:pt x="41255" y="400077"/>
                    </a:lnTo>
                    <a:lnTo>
                      <a:pt x="19780" y="385603"/>
                    </a:lnTo>
                    <a:lnTo>
                      <a:pt x="5306" y="364128"/>
                    </a:lnTo>
                    <a:lnTo>
                      <a:pt x="0" y="337819"/>
                    </a:lnTo>
                    <a:lnTo>
                      <a:pt x="0" y="67563"/>
                    </a:lnTo>
                    <a:close/>
                  </a:path>
                </a:pathLst>
              </a:custGeom>
              <a:ln w="12700">
                <a:solidFill>
                  <a:srgbClr val="316CE4"/>
                </a:solidFill>
              </a:ln>
            </p:spPr>
            <p:txBody>
              <a:bodyPr wrap="square" lIns="0" tIns="0" rIns="0" bIns="0" rtlCol="0"/>
              <a:lstStyle/>
              <a:p>
                <a:endParaRPr/>
              </a:p>
            </p:txBody>
          </p:sp>
        </p:grpSp>
        <p:sp>
          <p:nvSpPr>
            <p:cNvPr id="34" name="object 92">
              <a:extLst>
                <a:ext uri="{FF2B5EF4-FFF2-40B4-BE49-F238E27FC236}">
                  <a16:creationId xmlns:a16="http://schemas.microsoft.com/office/drawing/2014/main" id="{46C37F26-AE33-4A81-BDED-4FA62D649902}"/>
                </a:ext>
              </a:extLst>
            </p:cNvPr>
            <p:cNvSpPr txBox="1"/>
            <p:nvPr/>
          </p:nvSpPr>
          <p:spPr>
            <a:xfrm>
              <a:off x="8665591" y="4212717"/>
              <a:ext cx="58547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404040"/>
                  </a:solidFill>
                  <a:latin typeface="Arial"/>
                  <a:cs typeface="Arial"/>
                </a:rPr>
                <a:t>K</a:t>
              </a:r>
              <a:r>
                <a:rPr sz="1200" b="1" spc="-5" dirty="0">
                  <a:solidFill>
                    <a:srgbClr val="404040"/>
                  </a:solidFill>
                  <a:latin typeface="Arial"/>
                  <a:cs typeface="Arial"/>
                </a:rPr>
                <a:t>u</a:t>
              </a:r>
              <a:r>
                <a:rPr sz="1200" b="1" dirty="0">
                  <a:solidFill>
                    <a:srgbClr val="404040"/>
                  </a:solidFill>
                  <a:latin typeface="Arial"/>
                  <a:cs typeface="Arial"/>
                </a:rPr>
                <a:t>bel</a:t>
              </a:r>
              <a:r>
                <a:rPr sz="1200" b="1" spc="5" dirty="0">
                  <a:solidFill>
                    <a:srgbClr val="404040"/>
                  </a:solidFill>
                  <a:latin typeface="Arial"/>
                  <a:cs typeface="Arial"/>
                </a:rPr>
                <a:t>e</a:t>
              </a:r>
              <a:r>
                <a:rPr sz="1200" b="1" dirty="0">
                  <a:solidFill>
                    <a:srgbClr val="404040"/>
                  </a:solidFill>
                  <a:latin typeface="Arial"/>
                  <a:cs typeface="Arial"/>
                </a:rPr>
                <a:t>t</a:t>
              </a:r>
              <a:endParaRPr sz="1200">
                <a:latin typeface="Arial"/>
                <a:cs typeface="Arial"/>
              </a:endParaRPr>
            </a:p>
          </p:txBody>
        </p:sp>
        <p:grpSp>
          <p:nvGrpSpPr>
            <p:cNvPr id="35" name="object 93">
              <a:extLst>
                <a:ext uri="{FF2B5EF4-FFF2-40B4-BE49-F238E27FC236}">
                  <a16:creationId xmlns:a16="http://schemas.microsoft.com/office/drawing/2014/main" id="{BC34D318-96AE-4F56-B413-BD95CA283B04}"/>
                </a:ext>
              </a:extLst>
            </p:cNvPr>
            <p:cNvGrpSpPr/>
            <p:nvPr/>
          </p:nvGrpSpPr>
          <p:grpSpPr>
            <a:xfrm>
              <a:off x="8361933" y="4594605"/>
              <a:ext cx="1191260" cy="416559"/>
              <a:chOff x="8361933" y="4594605"/>
              <a:chExt cx="1191260" cy="416559"/>
            </a:xfrm>
          </p:grpSpPr>
          <p:sp>
            <p:nvSpPr>
              <p:cNvPr id="60" name="object 94">
                <a:extLst>
                  <a:ext uri="{FF2B5EF4-FFF2-40B4-BE49-F238E27FC236}">
                    <a16:creationId xmlns:a16="http://schemas.microsoft.com/office/drawing/2014/main" id="{07D7A01D-ED8E-424C-83D9-49272B371932}"/>
                  </a:ext>
                </a:extLst>
              </p:cNvPr>
              <p:cNvSpPr/>
              <p:nvPr/>
            </p:nvSpPr>
            <p:spPr>
              <a:xfrm>
                <a:off x="8368283" y="4600955"/>
                <a:ext cx="1178560" cy="403860"/>
              </a:xfrm>
              <a:custGeom>
                <a:avLst/>
                <a:gdLst/>
                <a:ahLst/>
                <a:cxnLst/>
                <a:rect l="l" t="t" r="r" b="b"/>
                <a:pathLst>
                  <a:path w="1178559" h="403860">
                    <a:moveTo>
                      <a:pt x="1110742" y="0"/>
                    </a:moveTo>
                    <a:lnTo>
                      <a:pt x="67310" y="0"/>
                    </a:lnTo>
                    <a:lnTo>
                      <a:pt x="41094" y="5284"/>
                    </a:lnTo>
                    <a:lnTo>
                      <a:pt x="19700" y="19700"/>
                    </a:lnTo>
                    <a:lnTo>
                      <a:pt x="5284" y="41094"/>
                    </a:lnTo>
                    <a:lnTo>
                      <a:pt x="0" y="67310"/>
                    </a:lnTo>
                    <a:lnTo>
                      <a:pt x="0" y="336550"/>
                    </a:lnTo>
                    <a:lnTo>
                      <a:pt x="5284" y="362765"/>
                    </a:lnTo>
                    <a:lnTo>
                      <a:pt x="19700" y="384159"/>
                    </a:lnTo>
                    <a:lnTo>
                      <a:pt x="41094" y="398575"/>
                    </a:lnTo>
                    <a:lnTo>
                      <a:pt x="67310" y="403860"/>
                    </a:lnTo>
                    <a:lnTo>
                      <a:pt x="1110742" y="403860"/>
                    </a:lnTo>
                    <a:lnTo>
                      <a:pt x="1136957" y="398575"/>
                    </a:lnTo>
                    <a:lnTo>
                      <a:pt x="1158351" y="384159"/>
                    </a:lnTo>
                    <a:lnTo>
                      <a:pt x="1172767" y="362765"/>
                    </a:lnTo>
                    <a:lnTo>
                      <a:pt x="1178052" y="336550"/>
                    </a:lnTo>
                    <a:lnTo>
                      <a:pt x="1178052" y="67310"/>
                    </a:lnTo>
                    <a:lnTo>
                      <a:pt x="1172767" y="41094"/>
                    </a:lnTo>
                    <a:lnTo>
                      <a:pt x="1158351" y="19700"/>
                    </a:lnTo>
                    <a:lnTo>
                      <a:pt x="1136957" y="5284"/>
                    </a:lnTo>
                    <a:lnTo>
                      <a:pt x="1110742" y="0"/>
                    </a:lnTo>
                    <a:close/>
                  </a:path>
                </a:pathLst>
              </a:custGeom>
              <a:solidFill>
                <a:srgbClr val="FFFFFF"/>
              </a:solidFill>
            </p:spPr>
            <p:txBody>
              <a:bodyPr wrap="square" lIns="0" tIns="0" rIns="0" bIns="0" rtlCol="0"/>
              <a:lstStyle/>
              <a:p>
                <a:endParaRPr/>
              </a:p>
            </p:txBody>
          </p:sp>
          <p:sp>
            <p:nvSpPr>
              <p:cNvPr id="61" name="object 95">
                <a:extLst>
                  <a:ext uri="{FF2B5EF4-FFF2-40B4-BE49-F238E27FC236}">
                    <a16:creationId xmlns:a16="http://schemas.microsoft.com/office/drawing/2014/main" id="{DA0902C4-E206-4F83-AE53-53334C3A9E30}"/>
                  </a:ext>
                </a:extLst>
              </p:cNvPr>
              <p:cNvSpPr/>
              <p:nvPr/>
            </p:nvSpPr>
            <p:spPr>
              <a:xfrm>
                <a:off x="8368283" y="4600955"/>
                <a:ext cx="1178560" cy="403860"/>
              </a:xfrm>
              <a:custGeom>
                <a:avLst/>
                <a:gdLst/>
                <a:ahLst/>
                <a:cxnLst/>
                <a:rect l="l" t="t" r="r" b="b"/>
                <a:pathLst>
                  <a:path w="1178559" h="403860">
                    <a:moveTo>
                      <a:pt x="0" y="67310"/>
                    </a:moveTo>
                    <a:lnTo>
                      <a:pt x="5284" y="41094"/>
                    </a:lnTo>
                    <a:lnTo>
                      <a:pt x="19700" y="19700"/>
                    </a:lnTo>
                    <a:lnTo>
                      <a:pt x="41094" y="5284"/>
                    </a:lnTo>
                    <a:lnTo>
                      <a:pt x="67310" y="0"/>
                    </a:lnTo>
                    <a:lnTo>
                      <a:pt x="1110742" y="0"/>
                    </a:lnTo>
                    <a:lnTo>
                      <a:pt x="1136957" y="5284"/>
                    </a:lnTo>
                    <a:lnTo>
                      <a:pt x="1158351" y="19700"/>
                    </a:lnTo>
                    <a:lnTo>
                      <a:pt x="1172767" y="41094"/>
                    </a:lnTo>
                    <a:lnTo>
                      <a:pt x="1178052" y="67310"/>
                    </a:lnTo>
                    <a:lnTo>
                      <a:pt x="1178052" y="336550"/>
                    </a:lnTo>
                    <a:lnTo>
                      <a:pt x="1172767" y="362765"/>
                    </a:lnTo>
                    <a:lnTo>
                      <a:pt x="1158351" y="384159"/>
                    </a:lnTo>
                    <a:lnTo>
                      <a:pt x="1136957" y="398575"/>
                    </a:lnTo>
                    <a:lnTo>
                      <a:pt x="1110742" y="403860"/>
                    </a:lnTo>
                    <a:lnTo>
                      <a:pt x="67310" y="403860"/>
                    </a:lnTo>
                    <a:lnTo>
                      <a:pt x="41094" y="398575"/>
                    </a:lnTo>
                    <a:lnTo>
                      <a:pt x="19700" y="384159"/>
                    </a:lnTo>
                    <a:lnTo>
                      <a:pt x="5284" y="362765"/>
                    </a:lnTo>
                    <a:lnTo>
                      <a:pt x="0" y="336550"/>
                    </a:lnTo>
                    <a:lnTo>
                      <a:pt x="0" y="67310"/>
                    </a:lnTo>
                    <a:close/>
                  </a:path>
                </a:pathLst>
              </a:custGeom>
              <a:ln w="12700">
                <a:solidFill>
                  <a:srgbClr val="316CE4"/>
                </a:solidFill>
              </a:ln>
            </p:spPr>
            <p:txBody>
              <a:bodyPr wrap="square" lIns="0" tIns="0" rIns="0" bIns="0" rtlCol="0"/>
              <a:lstStyle/>
              <a:p>
                <a:endParaRPr/>
              </a:p>
            </p:txBody>
          </p:sp>
        </p:grpSp>
        <p:sp>
          <p:nvSpPr>
            <p:cNvPr id="36" name="object 96">
              <a:extLst>
                <a:ext uri="{FF2B5EF4-FFF2-40B4-BE49-F238E27FC236}">
                  <a16:creationId xmlns:a16="http://schemas.microsoft.com/office/drawing/2014/main" id="{3D8D37CF-66C0-413C-95CA-4B8FA7775457}"/>
                </a:ext>
              </a:extLst>
            </p:cNvPr>
            <p:cNvSpPr txBox="1"/>
            <p:nvPr/>
          </p:nvSpPr>
          <p:spPr>
            <a:xfrm>
              <a:off x="8523223" y="4695570"/>
              <a:ext cx="8724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404040"/>
                  </a:solidFill>
                  <a:latin typeface="Arial"/>
                  <a:cs typeface="Arial"/>
                </a:rPr>
                <a:t>Kube-proxy</a:t>
              </a:r>
              <a:endParaRPr sz="1200">
                <a:latin typeface="Arial"/>
                <a:cs typeface="Arial"/>
              </a:endParaRPr>
            </a:p>
          </p:txBody>
        </p:sp>
        <p:grpSp>
          <p:nvGrpSpPr>
            <p:cNvPr id="37" name="object 97">
              <a:extLst>
                <a:ext uri="{FF2B5EF4-FFF2-40B4-BE49-F238E27FC236}">
                  <a16:creationId xmlns:a16="http://schemas.microsoft.com/office/drawing/2014/main" id="{E92B7287-4B70-431E-921C-4966FDF043D7}"/>
                </a:ext>
              </a:extLst>
            </p:cNvPr>
            <p:cNvGrpSpPr/>
            <p:nvPr/>
          </p:nvGrpSpPr>
          <p:grpSpPr>
            <a:xfrm>
              <a:off x="8700516" y="4111497"/>
              <a:ext cx="3056255" cy="1459230"/>
              <a:chOff x="8700516" y="4111497"/>
              <a:chExt cx="3056255" cy="1459230"/>
            </a:xfrm>
          </p:grpSpPr>
          <p:sp>
            <p:nvSpPr>
              <p:cNvPr id="51" name="object 98">
                <a:extLst>
                  <a:ext uri="{FF2B5EF4-FFF2-40B4-BE49-F238E27FC236}">
                    <a16:creationId xmlns:a16="http://schemas.microsoft.com/office/drawing/2014/main" id="{CAC63E98-1277-42CC-AC3B-F7003E1E0EB9}"/>
                  </a:ext>
                </a:extLst>
              </p:cNvPr>
              <p:cNvSpPr/>
              <p:nvPr/>
            </p:nvSpPr>
            <p:spPr>
              <a:xfrm>
                <a:off x="8708136" y="5167883"/>
                <a:ext cx="370840" cy="320040"/>
              </a:xfrm>
              <a:custGeom>
                <a:avLst/>
                <a:gdLst/>
                <a:ahLst/>
                <a:cxnLst/>
                <a:rect l="l" t="t" r="r" b="b"/>
                <a:pathLst>
                  <a:path w="370840" h="320039">
                    <a:moveTo>
                      <a:pt x="347091" y="0"/>
                    </a:moveTo>
                    <a:lnTo>
                      <a:pt x="23241" y="0"/>
                    </a:lnTo>
                    <a:lnTo>
                      <a:pt x="14198" y="1827"/>
                    </a:lnTo>
                    <a:lnTo>
                      <a:pt x="6810" y="6810"/>
                    </a:lnTo>
                    <a:lnTo>
                      <a:pt x="1827" y="14198"/>
                    </a:lnTo>
                    <a:lnTo>
                      <a:pt x="0" y="23241"/>
                    </a:lnTo>
                    <a:lnTo>
                      <a:pt x="0" y="296799"/>
                    </a:lnTo>
                    <a:lnTo>
                      <a:pt x="1827" y="305841"/>
                    </a:lnTo>
                    <a:lnTo>
                      <a:pt x="6810" y="313229"/>
                    </a:lnTo>
                    <a:lnTo>
                      <a:pt x="14198" y="318212"/>
                    </a:lnTo>
                    <a:lnTo>
                      <a:pt x="23241" y="320040"/>
                    </a:lnTo>
                    <a:lnTo>
                      <a:pt x="347091" y="320040"/>
                    </a:lnTo>
                    <a:lnTo>
                      <a:pt x="356133" y="318212"/>
                    </a:lnTo>
                    <a:lnTo>
                      <a:pt x="363521" y="313229"/>
                    </a:lnTo>
                    <a:lnTo>
                      <a:pt x="368504" y="305841"/>
                    </a:lnTo>
                    <a:lnTo>
                      <a:pt x="370332" y="296799"/>
                    </a:lnTo>
                    <a:lnTo>
                      <a:pt x="370332" y="23241"/>
                    </a:lnTo>
                    <a:lnTo>
                      <a:pt x="368504" y="14198"/>
                    </a:lnTo>
                    <a:lnTo>
                      <a:pt x="363521" y="6810"/>
                    </a:lnTo>
                    <a:lnTo>
                      <a:pt x="356133" y="1827"/>
                    </a:lnTo>
                    <a:lnTo>
                      <a:pt x="347091" y="0"/>
                    </a:lnTo>
                    <a:close/>
                  </a:path>
                </a:pathLst>
              </a:custGeom>
              <a:solidFill>
                <a:srgbClr val="F8F6F6"/>
              </a:solidFill>
            </p:spPr>
            <p:txBody>
              <a:bodyPr wrap="square" lIns="0" tIns="0" rIns="0" bIns="0" rtlCol="0"/>
              <a:lstStyle/>
              <a:p>
                <a:endParaRPr/>
              </a:p>
            </p:txBody>
          </p:sp>
          <p:sp>
            <p:nvSpPr>
              <p:cNvPr id="52" name="object 99">
                <a:extLst>
                  <a:ext uri="{FF2B5EF4-FFF2-40B4-BE49-F238E27FC236}">
                    <a16:creationId xmlns:a16="http://schemas.microsoft.com/office/drawing/2014/main" id="{0672F503-F66A-4FED-81F7-16128587BACB}"/>
                  </a:ext>
                </a:extLst>
              </p:cNvPr>
              <p:cNvSpPr/>
              <p:nvPr/>
            </p:nvSpPr>
            <p:spPr>
              <a:xfrm>
                <a:off x="8997696" y="5167883"/>
                <a:ext cx="81280" cy="320040"/>
              </a:xfrm>
              <a:custGeom>
                <a:avLst/>
                <a:gdLst/>
                <a:ahLst/>
                <a:cxnLst/>
                <a:rect l="l" t="t" r="r" b="b"/>
                <a:pathLst>
                  <a:path w="81279" h="320039">
                    <a:moveTo>
                      <a:pt x="57657" y="0"/>
                    </a:moveTo>
                    <a:lnTo>
                      <a:pt x="40131" y="0"/>
                    </a:lnTo>
                    <a:lnTo>
                      <a:pt x="49174" y="1827"/>
                    </a:lnTo>
                    <a:lnTo>
                      <a:pt x="56562" y="6810"/>
                    </a:lnTo>
                    <a:lnTo>
                      <a:pt x="61545" y="14198"/>
                    </a:lnTo>
                    <a:lnTo>
                      <a:pt x="63373" y="23241"/>
                    </a:lnTo>
                    <a:lnTo>
                      <a:pt x="61499" y="32543"/>
                    </a:lnTo>
                    <a:lnTo>
                      <a:pt x="56387" y="40132"/>
                    </a:lnTo>
                    <a:lnTo>
                      <a:pt x="48799" y="45243"/>
                    </a:lnTo>
                    <a:lnTo>
                      <a:pt x="39497" y="47117"/>
                    </a:lnTo>
                    <a:lnTo>
                      <a:pt x="22351" y="47117"/>
                    </a:lnTo>
                    <a:lnTo>
                      <a:pt x="13662" y="48898"/>
                    </a:lnTo>
                    <a:lnTo>
                      <a:pt x="6556" y="53752"/>
                    </a:lnTo>
                    <a:lnTo>
                      <a:pt x="1760" y="60940"/>
                    </a:lnTo>
                    <a:lnTo>
                      <a:pt x="0" y="69723"/>
                    </a:lnTo>
                    <a:lnTo>
                      <a:pt x="0" y="320040"/>
                    </a:lnTo>
                    <a:lnTo>
                      <a:pt x="57657" y="320040"/>
                    </a:lnTo>
                    <a:lnTo>
                      <a:pt x="66627" y="318212"/>
                    </a:lnTo>
                    <a:lnTo>
                      <a:pt x="73977" y="313229"/>
                    </a:lnTo>
                    <a:lnTo>
                      <a:pt x="78946" y="305841"/>
                    </a:lnTo>
                    <a:lnTo>
                      <a:pt x="80772" y="296799"/>
                    </a:lnTo>
                    <a:lnTo>
                      <a:pt x="80772" y="23241"/>
                    </a:lnTo>
                    <a:lnTo>
                      <a:pt x="78946" y="14198"/>
                    </a:lnTo>
                    <a:lnTo>
                      <a:pt x="73977" y="6810"/>
                    </a:lnTo>
                    <a:lnTo>
                      <a:pt x="66627" y="1827"/>
                    </a:lnTo>
                    <a:lnTo>
                      <a:pt x="57657" y="0"/>
                    </a:lnTo>
                    <a:close/>
                  </a:path>
                </a:pathLst>
              </a:custGeom>
              <a:solidFill>
                <a:srgbClr val="EEE7E3"/>
              </a:solidFill>
            </p:spPr>
            <p:txBody>
              <a:bodyPr wrap="square" lIns="0" tIns="0" rIns="0" bIns="0" rtlCol="0"/>
              <a:lstStyle/>
              <a:p>
                <a:endParaRPr/>
              </a:p>
            </p:txBody>
          </p:sp>
          <p:sp>
            <p:nvSpPr>
              <p:cNvPr id="53" name="object 100">
                <a:extLst>
                  <a:ext uri="{FF2B5EF4-FFF2-40B4-BE49-F238E27FC236}">
                    <a16:creationId xmlns:a16="http://schemas.microsoft.com/office/drawing/2014/main" id="{BB8E0C54-E932-4044-8E48-389710ACBCB9}"/>
                  </a:ext>
                </a:extLst>
              </p:cNvPr>
              <p:cNvSpPr/>
              <p:nvPr/>
            </p:nvSpPr>
            <p:spPr>
              <a:xfrm>
                <a:off x="8741664" y="5199887"/>
                <a:ext cx="303530" cy="254635"/>
              </a:xfrm>
              <a:custGeom>
                <a:avLst/>
                <a:gdLst/>
                <a:ahLst/>
                <a:cxnLst/>
                <a:rect l="l" t="t" r="r" b="b"/>
                <a:pathLst>
                  <a:path w="303529" h="254635">
                    <a:moveTo>
                      <a:pt x="301370" y="0"/>
                    </a:moveTo>
                    <a:lnTo>
                      <a:pt x="1904" y="0"/>
                    </a:lnTo>
                    <a:lnTo>
                      <a:pt x="0" y="1905"/>
                    </a:lnTo>
                    <a:lnTo>
                      <a:pt x="0" y="252603"/>
                    </a:lnTo>
                    <a:lnTo>
                      <a:pt x="1904" y="254508"/>
                    </a:lnTo>
                    <a:lnTo>
                      <a:pt x="301370" y="254508"/>
                    </a:lnTo>
                    <a:lnTo>
                      <a:pt x="303275" y="252603"/>
                    </a:lnTo>
                    <a:lnTo>
                      <a:pt x="303275" y="1905"/>
                    </a:lnTo>
                    <a:close/>
                  </a:path>
                </a:pathLst>
              </a:custGeom>
              <a:solidFill>
                <a:srgbClr val="316CE4"/>
              </a:solidFill>
            </p:spPr>
            <p:txBody>
              <a:bodyPr wrap="square" lIns="0" tIns="0" rIns="0" bIns="0" rtlCol="0"/>
              <a:lstStyle/>
              <a:p>
                <a:endParaRPr/>
              </a:p>
            </p:txBody>
          </p:sp>
          <p:sp>
            <p:nvSpPr>
              <p:cNvPr id="54" name="object 101">
                <a:extLst>
                  <a:ext uri="{FF2B5EF4-FFF2-40B4-BE49-F238E27FC236}">
                    <a16:creationId xmlns:a16="http://schemas.microsoft.com/office/drawing/2014/main" id="{E89EEA33-FC94-419F-ABE3-FAA7E4726921}"/>
                  </a:ext>
                </a:extLst>
              </p:cNvPr>
              <p:cNvSpPr/>
              <p:nvPr/>
            </p:nvSpPr>
            <p:spPr>
              <a:xfrm>
                <a:off x="8801100" y="5487923"/>
                <a:ext cx="184403" cy="74675"/>
              </a:xfrm>
              <a:prstGeom prst="rect">
                <a:avLst/>
              </a:prstGeom>
              <a:blipFill>
                <a:blip r:embed="rId23" cstate="print"/>
                <a:stretch>
                  <a:fillRect/>
                </a:stretch>
              </a:blipFill>
            </p:spPr>
            <p:txBody>
              <a:bodyPr wrap="square" lIns="0" tIns="0" rIns="0" bIns="0" rtlCol="0"/>
              <a:lstStyle/>
              <a:p>
                <a:endParaRPr/>
              </a:p>
            </p:txBody>
          </p:sp>
          <p:sp>
            <p:nvSpPr>
              <p:cNvPr id="55" name="object 102">
                <a:extLst>
                  <a:ext uri="{FF2B5EF4-FFF2-40B4-BE49-F238E27FC236}">
                    <a16:creationId xmlns:a16="http://schemas.microsoft.com/office/drawing/2014/main" id="{8C59A13E-6927-4D8C-BD02-FFB933EC9067}"/>
                  </a:ext>
                </a:extLst>
              </p:cNvPr>
              <p:cNvSpPr/>
              <p:nvPr/>
            </p:nvSpPr>
            <p:spPr>
              <a:xfrm>
                <a:off x="9017508" y="5233415"/>
                <a:ext cx="187960" cy="329565"/>
              </a:xfrm>
              <a:custGeom>
                <a:avLst/>
                <a:gdLst/>
                <a:ahLst/>
                <a:cxnLst/>
                <a:rect l="l" t="t" r="r" b="b"/>
                <a:pathLst>
                  <a:path w="187959" h="329564">
                    <a:moveTo>
                      <a:pt x="168275" y="0"/>
                    </a:moveTo>
                    <a:lnTo>
                      <a:pt x="19176" y="0"/>
                    </a:lnTo>
                    <a:lnTo>
                      <a:pt x="11680" y="1514"/>
                    </a:lnTo>
                    <a:lnTo>
                      <a:pt x="5588" y="5635"/>
                    </a:lnTo>
                    <a:lnTo>
                      <a:pt x="1496" y="11733"/>
                    </a:lnTo>
                    <a:lnTo>
                      <a:pt x="0" y="19177"/>
                    </a:lnTo>
                    <a:lnTo>
                      <a:pt x="0" y="310007"/>
                    </a:lnTo>
                    <a:lnTo>
                      <a:pt x="1496" y="317450"/>
                    </a:lnTo>
                    <a:lnTo>
                      <a:pt x="5588" y="323548"/>
                    </a:lnTo>
                    <a:lnTo>
                      <a:pt x="11680" y="327669"/>
                    </a:lnTo>
                    <a:lnTo>
                      <a:pt x="19176" y="329184"/>
                    </a:lnTo>
                    <a:lnTo>
                      <a:pt x="168275" y="329184"/>
                    </a:lnTo>
                    <a:lnTo>
                      <a:pt x="175771" y="327669"/>
                    </a:lnTo>
                    <a:lnTo>
                      <a:pt x="181863" y="323548"/>
                    </a:lnTo>
                    <a:lnTo>
                      <a:pt x="185955" y="317450"/>
                    </a:lnTo>
                    <a:lnTo>
                      <a:pt x="187451" y="310007"/>
                    </a:lnTo>
                    <a:lnTo>
                      <a:pt x="187451" y="19177"/>
                    </a:lnTo>
                    <a:lnTo>
                      <a:pt x="185955" y="11733"/>
                    </a:lnTo>
                    <a:lnTo>
                      <a:pt x="181863" y="5635"/>
                    </a:lnTo>
                    <a:lnTo>
                      <a:pt x="175771" y="1514"/>
                    </a:lnTo>
                    <a:lnTo>
                      <a:pt x="168275" y="0"/>
                    </a:lnTo>
                    <a:close/>
                  </a:path>
                </a:pathLst>
              </a:custGeom>
              <a:solidFill>
                <a:srgbClr val="09C1D1"/>
              </a:solidFill>
            </p:spPr>
            <p:txBody>
              <a:bodyPr wrap="square" lIns="0" tIns="0" rIns="0" bIns="0" rtlCol="0"/>
              <a:lstStyle/>
              <a:p>
                <a:endParaRPr/>
              </a:p>
            </p:txBody>
          </p:sp>
          <p:sp>
            <p:nvSpPr>
              <p:cNvPr id="56" name="object 103">
                <a:extLst>
                  <a:ext uri="{FF2B5EF4-FFF2-40B4-BE49-F238E27FC236}">
                    <a16:creationId xmlns:a16="http://schemas.microsoft.com/office/drawing/2014/main" id="{2DD0002C-F616-47D6-B525-BE6317AFA009}"/>
                  </a:ext>
                </a:extLst>
              </p:cNvPr>
              <p:cNvSpPr/>
              <p:nvPr/>
            </p:nvSpPr>
            <p:spPr>
              <a:xfrm>
                <a:off x="9090660" y="5422391"/>
                <a:ext cx="41275" cy="109855"/>
              </a:xfrm>
              <a:custGeom>
                <a:avLst/>
                <a:gdLst/>
                <a:ahLst/>
                <a:cxnLst/>
                <a:rect l="l" t="t" r="r" b="b"/>
                <a:pathLst>
                  <a:path w="41275" h="109854">
                    <a:moveTo>
                      <a:pt x="41148" y="89154"/>
                    </a:moveTo>
                    <a:lnTo>
                      <a:pt x="39522" y="81178"/>
                    </a:lnTo>
                    <a:lnTo>
                      <a:pt x="35090" y="74637"/>
                    </a:lnTo>
                    <a:lnTo>
                      <a:pt x="28549" y="70205"/>
                    </a:lnTo>
                    <a:lnTo>
                      <a:pt x="20574" y="68580"/>
                    </a:lnTo>
                    <a:lnTo>
                      <a:pt x="12585" y="70205"/>
                    </a:lnTo>
                    <a:lnTo>
                      <a:pt x="6045" y="74637"/>
                    </a:lnTo>
                    <a:lnTo>
                      <a:pt x="1612" y="81178"/>
                    </a:lnTo>
                    <a:lnTo>
                      <a:pt x="0" y="89154"/>
                    </a:lnTo>
                    <a:lnTo>
                      <a:pt x="1612" y="97142"/>
                    </a:lnTo>
                    <a:lnTo>
                      <a:pt x="6045" y="103682"/>
                    </a:lnTo>
                    <a:lnTo>
                      <a:pt x="12585" y="108115"/>
                    </a:lnTo>
                    <a:lnTo>
                      <a:pt x="20574" y="109728"/>
                    </a:lnTo>
                    <a:lnTo>
                      <a:pt x="28549" y="108115"/>
                    </a:lnTo>
                    <a:lnTo>
                      <a:pt x="35090" y="103682"/>
                    </a:lnTo>
                    <a:lnTo>
                      <a:pt x="39522" y="97142"/>
                    </a:lnTo>
                    <a:lnTo>
                      <a:pt x="41148" y="89154"/>
                    </a:lnTo>
                    <a:close/>
                  </a:path>
                  <a:path w="41275" h="109854">
                    <a:moveTo>
                      <a:pt x="41148" y="21336"/>
                    </a:moveTo>
                    <a:lnTo>
                      <a:pt x="39522" y="13030"/>
                    </a:lnTo>
                    <a:lnTo>
                      <a:pt x="35090" y="6248"/>
                    </a:lnTo>
                    <a:lnTo>
                      <a:pt x="28549" y="1676"/>
                    </a:lnTo>
                    <a:lnTo>
                      <a:pt x="20574" y="0"/>
                    </a:lnTo>
                    <a:lnTo>
                      <a:pt x="12585" y="1676"/>
                    </a:lnTo>
                    <a:lnTo>
                      <a:pt x="6045" y="6248"/>
                    </a:lnTo>
                    <a:lnTo>
                      <a:pt x="1612" y="13030"/>
                    </a:lnTo>
                    <a:lnTo>
                      <a:pt x="0" y="21336"/>
                    </a:lnTo>
                    <a:lnTo>
                      <a:pt x="1612" y="29654"/>
                    </a:lnTo>
                    <a:lnTo>
                      <a:pt x="6045" y="36436"/>
                    </a:lnTo>
                    <a:lnTo>
                      <a:pt x="12585" y="41008"/>
                    </a:lnTo>
                    <a:lnTo>
                      <a:pt x="20574" y="42672"/>
                    </a:lnTo>
                    <a:lnTo>
                      <a:pt x="28549" y="41008"/>
                    </a:lnTo>
                    <a:lnTo>
                      <a:pt x="35090" y="36436"/>
                    </a:lnTo>
                    <a:lnTo>
                      <a:pt x="39522" y="29654"/>
                    </a:lnTo>
                    <a:lnTo>
                      <a:pt x="41148" y="21336"/>
                    </a:lnTo>
                    <a:close/>
                  </a:path>
                </a:pathLst>
              </a:custGeom>
              <a:solidFill>
                <a:srgbClr val="628EDD"/>
              </a:solidFill>
            </p:spPr>
            <p:txBody>
              <a:bodyPr wrap="square" lIns="0" tIns="0" rIns="0" bIns="0" rtlCol="0"/>
              <a:lstStyle/>
              <a:p>
                <a:endParaRPr/>
              </a:p>
            </p:txBody>
          </p:sp>
          <p:sp>
            <p:nvSpPr>
              <p:cNvPr id="57" name="object 104">
                <a:extLst>
                  <a:ext uri="{FF2B5EF4-FFF2-40B4-BE49-F238E27FC236}">
                    <a16:creationId xmlns:a16="http://schemas.microsoft.com/office/drawing/2014/main" id="{9B82B3A6-0D9D-4981-8DB5-18372585D8AF}"/>
                  </a:ext>
                </a:extLst>
              </p:cNvPr>
              <p:cNvSpPr/>
              <p:nvPr/>
            </p:nvSpPr>
            <p:spPr>
              <a:xfrm>
                <a:off x="8700516" y="5160263"/>
                <a:ext cx="512445" cy="410209"/>
              </a:xfrm>
              <a:custGeom>
                <a:avLst/>
                <a:gdLst/>
                <a:ahLst/>
                <a:cxnLst/>
                <a:rect l="l" t="t" r="r" b="b"/>
                <a:pathLst>
                  <a:path w="512445" h="410210">
                    <a:moveTo>
                      <a:pt x="362712" y="222885"/>
                    </a:moveTo>
                    <a:lnTo>
                      <a:pt x="359410" y="219456"/>
                    </a:lnTo>
                    <a:lnTo>
                      <a:pt x="340106" y="219456"/>
                    </a:lnTo>
                    <a:lnTo>
                      <a:pt x="336804" y="222885"/>
                    </a:lnTo>
                    <a:lnTo>
                      <a:pt x="336804" y="231267"/>
                    </a:lnTo>
                    <a:lnTo>
                      <a:pt x="340106" y="234696"/>
                    </a:lnTo>
                    <a:lnTo>
                      <a:pt x="359410" y="234696"/>
                    </a:lnTo>
                    <a:lnTo>
                      <a:pt x="362712" y="231267"/>
                    </a:lnTo>
                    <a:lnTo>
                      <a:pt x="362712" y="222885"/>
                    </a:lnTo>
                    <a:close/>
                  </a:path>
                  <a:path w="512445" h="410210">
                    <a:moveTo>
                      <a:pt x="399288" y="222885"/>
                    </a:moveTo>
                    <a:lnTo>
                      <a:pt x="395986" y="219456"/>
                    </a:lnTo>
                    <a:lnTo>
                      <a:pt x="376682" y="219456"/>
                    </a:lnTo>
                    <a:lnTo>
                      <a:pt x="373380" y="222885"/>
                    </a:lnTo>
                    <a:lnTo>
                      <a:pt x="373380" y="231267"/>
                    </a:lnTo>
                    <a:lnTo>
                      <a:pt x="376682" y="234696"/>
                    </a:lnTo>
                    <a:lnTo>
                      <a:pt x="395986" y="234696"/>
                    </a:lnTo>
                    <a:lnTo>
                      <a:pt x="399288" y="231267"/>
                    </a:lnTo>
                    <a:lnTo>
                      <a:pt x="399288" y="222885"/>
                    </a:lnTo>
                    <a:close/>
                  </a:path>
                  <a:path w="512445" h="410210">
                    <a:moveTo>
                      <a:pt x="438912" y="351282"/>
                    </a:moveTo>
                    <a:lnTo>
                      <a:pt x="436676" y="340347"/>
                    </a:lnTo>
                    <a:lnTo>
                      <a:pt x="435152" y="338074"/>
                    </a:lnTo>
                    <a:lnTo>
                      <a:pt x="430618" y="331381"/>
                    </a:lnTo>
                    <a:lnTo>
                      <a:pt x="423926" y="326859"/>
                    </a:lnTo>
                    <a:lnTo>
                      <a:pt x="423926" y="343916"/>
                    </a:lnTo>
                    <a:lnTo>
                      <a:pt x="423926" y="358648"/>
                    </a:lnTo>
                    <a:lnTo>
                      <a:pt x="418084" y="364490"/>
                    </a:lnTo>
                    <a:lnTo>
                      <a:pt x="403352" y="364490"/>
                    </a:lnTo>
                    <a:lnTo>
                      <a:pt x="397510" y="358648"/>
                    </a:lnTo>
                    <a:lnTo>
                      <a:pt x="397510" y="343916"/>
                    </a:lnTo>
                    <a:lnTo>
                      <a:pt x="403352" y="338074"/>
                    </a:lnTo>
                    <a:lnTo>
                      <a:pt x="418084" y="338074"/>
                    </a:lnTo>
                    <a:lnTo>
                      <a:pt x="423926" y="343916"/>
                    </a:lnTo>
                    <a:lnTo>
                      <a:pt x="423926" y="326859"/>
                    </a:lnTo>
                    <a:lnTo>
                      <a:pt x="421652" y="325323"/>
                    </a:lnTo>
                    <a:lnTo>
                      <a:pt x="410718" y="323088"/>
                    </a:lnTo>
                    <a:lnTo>
                      <a:pt x="399770" y="325323"/>
                    </a:lnTo>
                    <a:lnTo>
                      <a:pt x="390804" y="331381"/>
                    </a:lnTo>
                    <a:lnTo>
                      <a:pt x="384746" y="340347"/>
                    </a:lnTo>
                    <a:lnTo>
                      <a:pt x="382524" y="351282"/>
                    </a:lnTo>
                    <a:lnTo>
                      <a:pt x="384746" y="362229"/>
                    </a:lnTo>
                    <a:lnTo>
                      <a:pt x="390804" y="371195"/>
                    </a:lnTo>
                    <a:lnTo>
                      <a:pt x="399770" y="377253"/>
                    </a:lnTo>
                    <a:lnTo>
                      <a:pt x="410718" y="379476"/>
                    </a:lnTo>
                    <a:lnTo>
                      <a:pt x="421652" y="377253"/>
                    </a:lnTo>
                    <a:lnTo>
                      <a:pt x="430618" y="371195"/>
                    </a:lnTo>
                    <a:lnTo>
                      <a:pt x="435152" y="364490"/>
                    </a:lnTo>
                    <a:lnTo>
                      <a:pt x="436676" y="362229"/>
                    </a:lnTo>
                    <a:lnTo>
                      <a:pt x="438912" y="351282"/>
                    </a:lnTo>
                    <a:close/>
                  </a:path>
                  <a:path w="512445" h="410210">
                    <a:moveTo>
                      <a:pt x="438912" y="282702"/>
                    </a:moveTo>
                    <a:lnTo>
                      <a:pt x="436676" y="271767"/>
                    </a:lnTo>
                    <a:lnTo>
                      <a:pt x="435152" y="269494"/>
                    </a:lnTo>
                    <a:lnTo>
                      <a:pt x="430618" y="262801"/>
                    </a:lnTo>
                    <a:lnTo>
                      <a:pt x="423926" y="258279"/>
                    </a:lnTo>
                    <a:lnTo>
                      <a:pt x="423926" y="275336"/>
                    </a:lnTo>
                    <a:lnTo>
                      <a:pt x="423926" y="290068"/>
                    </a:lnTo>
                    <a:lnTo>
                      <a:pt x="418084" y="295910"/>
                    </a:lnTo>
                    <a:lnTo>
                      <a:pt x="403352" y="295910"/>
                    </a:lnTo>
                    <a:lnTo>
                      <a:pt x="397510" y="290068"/>
                    </a:lnTo>
                    <a:lnTo>
                      <a:pt x="397510" y="275336"/>
                    </a:lnTo>
                    <a:lnTo>
                      <a:pt x="403352" y="269494"/>
                    </a:lnTo>
                    <a:lnTo>
                      <a:pt x="418084" y="269494"/>
                    </a:lnTo>
                    <a:lnTo>
                      <a:pt x="423926" y="275336"/>
                    </a:lnTo>
                    <a:lnTo>
                      <a:pt x="423926" y="258279"/>
                    </a:lnTo>
                    <a:lnTo>
                      <a:pt x="421652" y="256743"/>
                    </a:lnTo>
                    <a:lnTo>
                      <a:pt x="410718" y="254508"/>
                    </a:lnTo>
                    <a:lnTo>
                      <a:pt x="399770" y="256743"/>
                    </a:lnTo>
                    <a:lnTo>
                      <a:pt x="390804" y="262801"/>
                    </a:lnTo>
                    <a:lnTo>
                      <a:pt x="384746" y="271767"/>
                    </a:lnTo>
                    <a:lnTo>
                      <a:pt x="382524" y="282702"/>
                    </a:lnTo>
                    <a:lnTo>
                      <a:pt x="384746" y="293649"/>
                    </a:lnTo>
                    <a:lnTo>
                      <a:pt x="390804" y="302615"/>
                    </a:lnTo>
                    <a:lnTo>
                      <a:pt x="399770" y="308673"/>
                    </a:lnTo>
                    <a:lnTo>
                      <a:pt x="410718" y="310896"/>
                    </a:lnTo>
                    <a:lnTo>
                      <a:pt x="421652" y="308673"/>
                    </a:lnTo>
                    <a:lnTo>
                      <a:pt x="430618" y="302615"/>
                    </a:lnTo>
                    <a:lnTo>
                      <a:pt x="435152" y="295910"/>
                    </a:lnTo>
                    <a:lnTo>
                      <a:pt x="436676" y="293649"/>
                    </a:lnTo>
                    <a:lnTo>
                      <a:pt x="438912" y="282702"/>
                    </a:lnTo>
                    <a:close/>
                  </a:path>
                  <a:path w="512445" h="410210">
                    <a:moveTo>
                      <a:pt x="461772" y="181737"/>
                    </a:moveTo>
                    <a:lnTo>
                      <a:pt x="458470" y="178308"/>
                    </a:lnTo>
                    <a:lnTo>
                      <a:pt x="362966" y="178308"/>
                    </a:lnTo>
                    <a:lnTo>
                      <a:pt x="359664" y="181737"/>
                    </a:lnTo>
                    <a:lnTo>
                      <a:pt x="359664" y="190119"/>
                    </a:lnTo>
                    <a:lnTo>
                      <a:pt x="362966" y="193548"/>
                    </a:lnTo>
                    <a:lnTo>
                      <a:pt x="458470" y="193548"/>
                    </a:lnTo>
                    <a:lnTo>
                      <a:pt x="461772" y="190119"/>
                    </a:lnTo>
                    <a:lnTo>
                      <a:pt x="461772" y="181737"/>
                    </a:lnTo>
                    <a:close/>
                  </a:path>
                  <a:path w="512445" h="410210">
                    <a:moveTo>
                      <a:pt x="461772" y="143256"/>
                    </a:moveTo>
                    <a:lnTo>
                      <a:pt x="458470" y="140208"/>
                    </a:lnTo>
                    <a:lnTo>
                      <a:pt x="362966" y="140208"/>
                    </a:lnTo>
                    <a:lnTo>
                      <a:pt x="359664" y="143256"/>
                    </a:lnTo>
                    <a:lnTo>
                      <a:pt x="359664" y="150876"/>
                    </a:lnTo>
                    <a:lnTo>
                      <a:pt x="362966" y="153924"/>
                    </a:lnTo>
                    <a:lnTo>
                      <a:pt x="458470" y="153924"/>
                    </a:lnTo>
                    <a:lnTo>
                      <a:pt x="461772" y="150876"/>
                    </a:lnTo>
                    <a:lnTo>
                      <a:pt x="461772" y="143256"/>
                    </a:lnTo>
                    <a:close/>
                  </a:path>
                  <a:path w="512445" h="410210">
                    <a:moveTo>
                      <a:pt x="461772" y="104013"/>
                    </a:moveTo>
                    <a:lnTo>
                      <a:pt x="458470" y="100584"/>
                    </a:lnTo>
                    <a:lnTo>
                      <a:pt x="362966" y="100584"/>
                    </a:lnTo>
                    <a:lnTo>
                      <a:pt x="359664" y="104013"/>
                    </a:lnTo>
                    <a:lnTo>
                      <a:pt x="359664" y="112395"/>
                    </a:lnTo>
                    <a:lnTo>
                      <a:pt x="362966" y="115824"/>
                    </a:lnTo>
                    <a:lnTo>
                      <a:pt x="458470" y="115824"/>
                    </a:lnTo>
                    <a:lnTo>
                      <a:pt x="461772" y="112395"/>
                    </a:lnTo>
                    <a:lnTo>
                      <a:pt x="461772" y="104013"/>
                    </a:lnTo>
                    <a:close/>
                  </a:path>
                  <a:path w="512445" h="410210">
                    <a:moveTo>
                      <a:pt x="512064" y="92456"/>
                    </a:moveTo>
                    <a:lnTo>
                      <a:pt x="509968" y="82080"/>
                    </a:lnTo>
                    <a:lnTo>
                      <a:pt x="509079" y="80772"/>
                    </a:lnTo>
                    <a:lnTo>
                      <a:pt x="504253" y="73596"/>
                    </a:lnTo>
                    <a:lnTo>
                      <a:pt x="495769" y="67881"/>
                    </a:lnTo>
                    <a:lnTo>
                      <a:pt x="485394" y="65786"/>
                    </a:lnTo>
                    <a:lnTo>
                      <a:pt x="385318" y="65786"/>
                    </a:lnTo>
                    <a:lnTo>
                      <a:pt x="385318" y="30734"/>
                    </a:lnTo>
                    <a:lnTo>
                      <a:pt x="382879" y="18808"/>
                    </a:lnTo>
                    <a:lnTo>
                      <a:pt x="376262" y="9042"/>
                    </a:lnTo>
                    <a:lnTo>
                      <a:pt x="366458" y="2438"/>
                    </a:lnTo>
                    <a:lnTo>
                      <a:pt x="354457" y="0"/>
                    </a:lnTo>
                    <a:lnTo>
                      <a:pt x="96647" y="0"/>
                    </a:lnTo>
                    <a:lnTo>
                      <a:pt x="93345" y="3302"/>
                    </a:lnTo>
                    <a:lnTo>
                      <a:pt x="93345" y="11684"/>
                    </a:lnTo>
                    <a:lnTo>
                      <a:pt x="96647" y="14986"/>
                    </a:lnTo>
                    <a:lnTo>
                      <a:pt x="363220" y="14986"/>
                    </a:lnTo>
                    <a:lnTo>
                      <a:pt x="370332" y="22098"/>
                    </a:lnTo>
                    <a:lnTo>
                      <a:pt x="370332" y="65786"/>
                    </a:lnTo>
                    <a:lnTo>
                      <a:pt x="352298" y="65786"/>
                    </a:lnTo>
                    <a:lnTo>
                      <a:pt x="352298" y="48006"/>
                    </a:lnTo>
                    <a:lnTo>
                      <a:pt x="352298" y="38239"/>
                    </a:lnTo>
                    <a:lnTo>
                      <a:pt x="347091" y="33020"/>
                    </a:lnTo>
                    <a:lnTo>
                      <a:pt x="38227" y="33020"/>
                    </a:lnTo>
                    <a:lnTo>
                      <a:pt x="33020" y="38239"/>
                    </a:lnTo>
                    <a:lnTo>
                      <a:pt x="33020" y="296799"/>
                    </a:lnTo>
                    <a:lnTo>
                      <a:pt x="38227" y="302006"/>
                    </a:lnTo>
                    <a:lnTo>
                      <a:pt x="75057" y="302006"/>
                    </a:lnTo>
                    <a:lnTo>
                      <a:pt x="78359" y="298704"/>
                    </a:lnTo>
                    <a:lnTo>
                      <a:pt x="78359" y="290322"/>
                    </a:lnTo>
                    <a:lnTo>
                      <a:pt x="75057" y="287020"/>
                    </a:lnTo>
                    <a:lnTo>
                      <a:pt x="48006" y="287020"/>
                    </a:lnTo>
                    <a:lnTo>
                      <a:pt x="48006" y="48006"/>
                    </a:lnTo>
                    <a:lnTo>
                      <a:pt x="337312" y="48006"/>
                    </a:lnTo>
                    <a:lnTo>
                      <a:pt x="337312" y="65786"/>
                    </a:lnTo>
                    <a:lnTo>
                      <a:pt x="335661" y="65786"/>
                    </a:lnTo>
                    <a:lnTo>
                      <a:pt x="325272" y="67881"/>
                    </a:lnTo>
                    <a:lnTo>
                      <a:pt x="316801" y="73596"/>
                    </a:lnTo>
                    <a:lnTo>
                      <a:pt x="311073" y="82080"/>
                    </a:lnTo>
                    <a:lnTo>
                      <a:pt x="308991" y="92456"/>
                    </a:lnTo>
                    <a:lnTo>
                      <a:pt x="308991" y="287020"/>
                    </a:lnTo>
                    <a:lnTo>
                      <a:pt x="96647" y="287020"/>
                    </a:lnTo>
                    <a:lnTo>
                      <a:pt x="93345" y="290322"/>
                    </a:lnTo>
                    <a:lnTo>
                      <a:pt x="93345" y="298704"/>
                    </a:lnTo>
                    <a:lnTo>
                      <a:pt x="96647" y="302006"/>
                    </a:lnTo>
                    <a:lnTo>
                      <a:pt x="308991" y="302006"/>
                    </a:lnTo>
                    <a:lnTo>
                      <a:pt x="308991" y="320040"/>
                    </a:lnTo>
                    <a:lnTo>
                      <a:pt x="276987" y="320040"/>
                    </a:lnTo>
                    <a:lnTo>
                      <a:pt x="276987" y="335026"/>
                    </a:lnTo>
                    <a:lnTo>
                      <a:pt x="276987" y="349250"/>
                    </a:lnTo>
                    <a:lnTo>
                      <a:pt x="233680" y="349250"/>
                    </a:lnTo>
                    <a:lnTo>
                      <a:pt x="233680" y="364236"/>
                    </a:lnTo>
                    <a:lnTo>
                      <a:pt x="233680" y="394970"/>
                    </a:lnTo>
                    <a:lnTo>
                      <a:pt x="151638" y="394970"/>
                    </a:lnTo>
                    <a:lnTo>
                      <a:pt x="151638" y="364236"/>
                    </a:lnTo>
                    <a:lnTo>
                      <a:pt x="233680" y="364236"/>
                    </a:lnTo>
                    <a:lnTo>
                      <a:pt x="233680" y="349250"/>
                    </a:lnTo>
                    <a:lnTo>
                      <a:pt x="108331" y="349250"/>
                    </a:lnTo>
                    <a:lnTo>
                      <a:pt x="108331" y="335026"/>
                    </a:lnTo>
                    <a:lnTo>
                      <a:pt x="276987" y="335026"/>
                    </a:lnTo>
                    <a:lnTo>
                      <a:pt x="276987" y="320040"/>
                    </a:lnTo>
                    <a:lnTo>
                      <a:pt x="22098" y="320040"/>
                    </a:lnTo>
                    <a:lnTo>
                      <a:pt x="14986" y="312928"/>
                    </a:lnTo>
                    <a:lnTo>
                      <a:pt x="14986" y="22098"/>
                    </a:lnTo>
                    <a:lnTo>
                      <a:pt x="22098" y="14986"/>
                    </a:lnTo>
                    <a:lnTo>
                      <a:pt x="75057" y="14986"/>
                    </a:lnTo>
                    <a:lnTo>
                      <a:pt x="78359" y="11684"/>
                    </a:lnTo>
                    <a:lnTo>
                      <a:pt x="78359" y="3302"/>
                    </a:lnTo>
                    <a:lnTo>
                      <a:pt x="75057" y="0"/>
                    </a:lnTo>
                    <a:lnTo>
                      <a:pt x="30734" y="0"/>
                    </a:lnTo>
                    <a:lnTo>
                      <a:pt x="18796" y="2438"/>
                    </a:lnTo>
                    <a:lnTo>
                      <a:pt x="9029" y="9042"/>
                    </a:lnTo>
                    <a:lnTo>
                      <a:pt x="2425" y="18808"/>
                    </a:lnTo>
                    <a:lnTo>
                      <a:pt x="0" y="30734"/>
                    </a:lnTo>
                    <a:lnTo>
                      <a:pt x="0" y="304292"/>
                    </a:lnTo>
                    <a:lnTo>
                      <a:pt x="2425" y="316230"/>
                    </a:lnTo>
                    <a:lnTo>
                      <a:pt x="9029" y="325996"/>
                    </a:lnTo>
                    <a:lnTo>
                      <a:pt x="18796" y="332600"/>
                    </a:lnTo>
                    <a:lnTo>
                      <a:pt x="30734" y="335026"/>
                    </a:lnTo>
                    <a:lnTo>
                      <a:pt x="93345" y="335026"/>
                    </a:lnTo>
                    <a:lnTo>
                      <a:pt x="93345" y="357886"/>
                    </a:lnTo>
                    <a:lnTo>
                      <a:pt x="99695" y="364236"/>
                    </a:lnTo>
                    <a:lnTo>
                      <a:pt x="136652" y="364236"/>
                    </a:lnTo>
                    <a:lnTo>
                      <a:pt x="136652" y="394970"/>
                    </a:lnTo>
                    <a:lnTo>
                      <a:pt x="104521" y="394970"/>
                    </a:lnTo>
                    <a:lnTo>
                      <a:pt x="101092" y="398272"/>
                    </a:lnTo>
                    <a:lnTo>
                      <a:pt x="101092" y="406654"/>
                    </a:lnTo>
                    <a:lnTo>
                      <a:pt x="104521" y="409956"/>
                    </a:lnTo>
                    <a:lnTo>
                      <a:pt x="280797" y="409956"/>
                    </a:lnTo>
                    <a:lnTo>
                      <a:pt x="284099" y="406654"/>
                    </a:lnTo>
                    <a:lnTo>
                      <a:pt x="284099" y="398272"/>
                    </a:lnTo>
                    <a:lnTo>
                      <a:pt x="280797" y="394970"/>
                    </a:lnTo>
                    <a:lnTo>
                      <a:pt x="248666" y="394970"/>
                    </a:lnTo>
                    <a:lnTo>
                      <a:pt x="248666" y="364236"/>
                    </a:lnTo>
                    <a:lnTo>
                      <a:pt x="285623" y="364236"/>
                    </a:lnTo>
                    <a:lnTo>
                      <a:pt x="291973" y="357886"/>
                    </a:lnTo>
                    <a:lnTo>
                      <a:pt x="291973" y="349250"/>
                    </a:lnTo>
                    <a:lnTo>
                      <a:pt x="291973" y="335026"/>
                    </a:lnTo>
                    <a:lnTo>
                      <a:pt x="308991" y="335026"/>
                    </a:lnTo>
                    <a:lnTo>
                      <a:pt x="308991" y="383286"/>
                    </a:lnTo>
                    <a:lnTo>
                      <a:pt x="311073" y="393674"/>
                    </a:lnTo>
                    <a:lnTo>
                      <a:pt x="316801" y="402145"/>
                    </a:lnTo>
                    <a:lnTo>
                      <a:pt x="325272" y="407860"/>
                    </a:lnTo>
                    <a:lnTo>
                      <a:pt x="335661" y="409956"/>
                    </a:lnTo>
                    <a:lnTo>
                      <a:pt x="485394" y="409956"/>
                    </a:lnTo>
                    <a:lnTo>
                      <a:pt x="495769" y="407860"/>
                    </a:lnTo>
                    <a:lnTo>
                      <a:pt x="504253" y="402145"/>
                    </a:lnTo>
                    <a:lnTo>
                      <a:pt x="509079" y="394970"/>
                    </a:lnTo>
                    <a:lnTo>
                      <a:pt x="509955" y="393674"/>
                    </a:lnTo>
                    <a:lnTo>
                      <a:pt x="512064" y="383286"/>
                    </a:lnTo>
                    <a:lnTo>
                      <a:pt x="512064" y="230251"/>
                    </a:lnTo>
                    <a:lnTo>
                      <a:pt x="508762" y="226949"/>
                    </a:lnTo>
                    <a:lnTo>
                      <a:pt x="500380" y="226949"/>
                    </a:lnTo>
                    <a:lnTo>
                      <a:pt x="497078" y="230251"/>
                    </a:lnTo>
                    <a:lnTo>
                      <a:pt x="497078" y="389763"/>
                    </a:lnTo>
                    <a:lnTo>
                      <a:pt x="491871" y="394970"/>
                    </a:lnTo>
                    <a:lnTo>
                      <a:pt x="329184" y="394970"/>
                    </a:lnTo>
                    <a:lnTo>
                      <a:pt x="323977" y="389763"/>
                    </a:lnTo>
                    <a:lnTo>
                      <a:pt x="323977" y="320040"/>
                    </a:lnTo>
                    <a:lnTo>
                      <a:pt x="323977" y="85979"/>
                    </a:lnTo>
                    <a:lnTo>
                      <a:pt x="329184" y="80772"/>
                    </a:lnTo>
                    <a:lnTo>
                      <a:pt x="491871" y="80772"/>
                    </a:lnTo>
                    <a:lnTo>
                      <a:pt x="497078" y="85979"/>
                    </a:lnTo>
                    <a:lnTo>
                      <a:pt x="497078" y="208661"/>
                    </a:lnTo>
                    <a:lnTo>
                      <a:pt x="500380" y="211963"/>
                    </a:lnTo>
                    <a:lnTo>
                      <a:pt x="508762" y="211963"/>
                    </a:lnTo>
                    <a:lnTo>
                      <a:pt x="512064" y="208661"/>
                    </a:lnTo>
                    <a:lnTo>
                      <a:pt x="512064" y="92456"/>
                    </a:lnTo>
                    <a:close/>
                  </a:path>
                </a:pathLst>
              </a:custGeom>
              <a:solidFill>
                <a:srgbClr val="000000"/>
              </a:solidFill>
            </p:spPr>
            <p:txBody>
              <a:bodyPr wrap="square" lIns="0" tIns="0" rIns="0" bIns="0" rtlCol="0"/>
              <a:lstStyle/>
              <a:p>
                <a:endParaRPr/>
              </a:p>
            </p:txBody>
          </p:sp>
          <p:sp>
            <p:nvSpPr>
              <p:cNvPr id="58" name="object 105">
                <a:extLst>
                  <a:ext uri="{FF2B5EF4-FFF2-40B4-BE49-F238E27FC236}">
                    <a16:creationId xmlns:a16="http://schemas.microsoft.com/office/drawing/2014/main" id="{615C5507-2750-4E88-A64C-4511A1768DFF}"/>
                  </a:ext>
                </a:extLst>
              </p:cNvPr>
              <p:cNvSpPr/>
              <p:nvPr/>
            </p:nvSpPr>
            <p:spPr>
              <a:xfrm>
                <a:off x="10571988" y="4117847"/>
                <a:ext cx="1178560" cy="405765"/>
              </a:xfrm>
              <a:custGeom>
                <a:avLst/>
                <a:gdLst/>
                <a:ahLst/>
                <a:cxnLst/>
                <a:rect l="l" t="t" r="r" b="b"/>
                <a:pathLst>
                  <a:path w="1178559" h="405764">
                    <a:moveTo>
                      <a:pt x="1110487" y="0"/>
                    </a:moveTo>
                    <a:lnTo>
                      <a:pt x="67563" y="0"/>
                    </a:lnTo>
                    <a:lnTo>
                      <a:pt x="41255" y="5306"/>
                    </a:lnTo>
                    <a:lnTo>
                      <a:pt x="19780" y="19780"/>
                    </a:lnTo>
                    <a:lnTo>
                      <a:pt x="5306" y="41255"/>
                    </a:lnTo>
                    <a:lnTo>
                      <a:pt x="0" y="67563"/>
                    </a:lnTo>
                    <a:lnTo>
                      <a:pt x="0" y="337819"/>
                    </a:lnTo>
                    <a:lnTo>
                      <a:pt x="5306" y="364128"/>
                    </a:lnTo>
                    <a:lnTo>
                      <a:pt x="19780" y="385603"/>
                    </a:lnTo>
                    <a:lnTo>
                      <a:pt x="41255" y="400077"/>
                    </a:lnTo>
                    <a:lnTo>
                      <a:pt x="67563" y="405383"/>
                    </a:lnTo>
                    <a:lnTo>
                      <a:pt x="1110487" y="405383"/>
                    </a:lnTo>
                    <a:lnTo>
                      <a:pt x="1136796" y="400077"/>
                    </a:lnTo>
                    <a:lnTo>
                      <a:pt x="1158271" y="385603"/>
                    </a:lnTo>
                    <a:lnTo>
                      <a:pt x="1172745" y="364128"/>
                    </a:lnTo>
                    <a:lnTo>
                      <a:pt x="1178052" y="337819"/>
                    </a:lnTo>
                    <a:lnTo>
                      <a:pt x="1178052" y="67563"/>
                    </a:lnTo>
                    <a:lnTo>
                      <a:pt x="1172745" y="41255"/>
                    </a:lnTo>
                    <a:lnTo>
                      <a:pt x="1158271" y="19780"/>
                    </a:lnTo>
                    <a:lnTo>
                      <a:pt x="1136796" y="5306"/>
                    </a:lnTo>
                    <a:lnTo>
                      <a:pt x="1110487" y="0"/>
                    </a:lnTo>
                    <a:close/>
                  </a:path>
                </a:pathLst>
              </a:custGeom>
              <a:solidFill>
                <a:srgbClr val="FFFFFF"/>
              </a:solidFill>
            </p:spPr>
            <p:txBody>
              <a:bodyPr wrap="square" lIns="0" tIns="0" rIns="0" bIns="0" rtlCol="0"/>
              <a:lstStyle/>
              <a:p>
                <a:endParaRPr/>
              </a:p>
            </p:txBody>
          </p:sp>
          <p:sp>
            <p:nvSpPr>
              <p:cNvPr id="59" name="object 106">
                <a:extLst>
                  <a:ext uri="{FF2B5EF4-FFF2-40B4-BE49-F238E27FC236}">
                    <a16:creationId xmlns:a16="http://schemas.microsoft.com/office/drawing/2014/main" id="{9E00B340-0D4D-434C-9A38-BD94937B3F60}"/>
                  </a:ext>
                </a:extLst>
              </p:cNvPr>
              <p:cNvSpPr/>
              <p:nvPr/>
            </p:nvSpPr>
            <p:spPr>
              <a:xfrm>
                <a:off x="10571988" y="4117847"/>
                <a:ext cx="1178560" cy="405765"/>
              </a:xfrm>
              <a:custGeom>
                <a:avLst/>
                <a:gdLst/>
                <a:ahLst/>
                <a:cxnLst/>
                <a:rect l="l" t="t" r="r" b="b"/>
                <a:pathLst>
                  <a:path w="1178559" h="405764">
                    <a:moveTo>
                      <a:pt x="0" y="67563"/>
                    </a:moveTo>
                    <a:lnTo>
                      <a:pt x="5306" y="41255"/>
                    </a:lnTo>
                    <a:lnTo>
                      <a:pt x="19780" y="19780"/>
                    </a:lnTo>
                    <a:lnTo>
                      <a:pt x="41255" y="5306"/>
                    </a:lnTo>
                    <a:lnTo>
                      <a:pt x="67563" y="0"/>
                    </a:lnTo>
                    <a:lnTo>
                      <a:pt x="1110487" y="0"/>
                    </a:lnTo>
                    <a:lnTo>
                      <a:pt x="1136796" y="5306"/>
                    </a:lnTo>
                    <a:lnTo>
                      <a:pt x="1158271" y="19780"/>
                    </a:lnTo>
                    <a:lnTo>
                      <a:pt x="1172745" y="41255"/>
                    </a:lnTo>
                    <a:lnTo>
                      <a:pt x="1178052" y="67563"/>
                    </a:lnTo>
                    <a:lnTo>
                      <a:pt x="1178052" y="337819"/>
                    </a:lnTo>
                    <a:lnTo>
                      <a:pt x="1172745" y="364128"/>
                    </a:lnTo>
                    <a:lnTo>
                      <a:pt x="1158271" y="385603"/>
                    </a:lnTo>
                    <a:lnTo>
                      <a:pt x="1136796" y="400077"/>
                    </a:lnTo>
                    <a:lnTo>
                      <a:pt x="1110487" y="405383"/>
                    </a:lnTo>
                    <a:lnTo>
                      <a:pt x="67563" y="405383"/>
                    </a:lnTo>
                    <a:lnTo>
                      <a:pt x="41255" y="400077"/>
                    </a:lnTo>
                    <a:lnTo>
                      <a:pt x="19780" y="385603"/>
                    </a:lnTo>
                    <a:lnTo>
                      <a:pt x="5306" y="364128"/>
                    </a:lnTo>
                    <a:lnTo>
                      <a:pt x="0" y="337819"/>
                    </a:lnTo>
                    <a:lnTo>
                      <a:pt x="0" y="67563"/>
                    </a:lnTo>
                    <a:close/>
                  </a:path>
                </a:pathLst>
              </a:custGeom>
              <a:ln w="12700">
                <a:solidFill>
                  <a:srgbClr val="316CE4"/>
                </a:solidFill>
              </a:ln>
            </p:spPr>
            <p:txBody>
              <a:bodyPr wrap="square" lIns="0" tIns="0" rIns="0" bIns="0" rtlCol="0"/>
              <a:lstStyle/>
              <a:p>
                <a:endParaRPr/>
              </a:p>
            </p:txBody>
          </p:sp>
        </p:grpSp>
        <p:sp>
          <p:nvSpPr>
            <p:cNvPr id="38" name="object 107">
              <a:extLst>
                <a:ext uri="{FF2B5EF4-FFF2-40B4-BE49-F238E27FC236}">
                  <a16:creationId xmlns:a16="http://schemas.microsoft.com/office/drawing/2014/main" id="{2CBAB1A4-4343-4D84-A74E-722670CCF9CC}"/>
                </a:ext>
              </a:extLst>
            </p:cNvPr>
            <p:cNvSpPr txBox="1"/>
            <p:nvPr/>
          </p:nvSpPr>
          <p:spPr>
            <a:xfrm>
              <a:off x="10870818" y="4212717"/>
              <a:ext cx="58547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404040"/>
                  </a:solidFill>
                  <a:latin typeface="Arial"/>
                  <a:cs typeface="Arial"/>
                </a:rPr>
                <a:t>K</a:t>
              </a:r>
              <a:r>
                <a:rPr sz="1200" b="1" spc="-5" dirty="0">
                  <a:solidFill>
                    <a:srgbClr val="404040"/>
                  </a:solidFill>
                  <a:latin typeface="Arial"/>
                  <a:cs typeface="Arial"/>
                </a:rPr>
                <a:t>u</a:t>
              </a:r>
              <a:r>
                <a:rPr sz="1200" b="1" dirty="0">
                  <a:solidFill>
                    <a:srgbClr val="404040"/>
                  </a:solidFill>
                  <a:latin typeface="Arial"/>
                  <a:cs typeface="Arial"/>
                </a:rPr>
                <a:t>bel</a:t>
              </a:r>
              <a:r>
                <a:rPr sz="1200" b="1" spc="5" dirty="0">
                  <a:solidFill>
                    <a:srgbClr val="404040"/>
                  </a:solidFill>
                  <a:latin typeface="Arial"/>
                  <a:cs typeface="Arial"/>
                </a:rPr>
                <a:t>e</a:t>
              </a:r>
              <a:r>
                <a:rPr sz="1200" b="1" dirty="0">
                  <a:solidFill>
                    <a:srgbClr val="404040"/>
                  </a:solidFill>
                  <a:latin typeface="Arial"/>
                  <a:cs typeface="Arial"/>
                </a:rPr>
                <a:t>t</a:t>
              </a:r>
              <a:endParaRPr sz="1200">
                <a:latin typeface="Arial"/>
                <a:cs typeface="Arial"/>
              </a:endParaRPr>
            </a:p>
          </p:txBody>
        </p:sp>
        <p:grpSp>
          <p:nvGrpSpPr>
            <p:cNvPr id="39" name="object 108">
              <a:extLst>
                <a:ext uri="{FF2B5EF4-FFF2-40B4-BE49-F238E27FC236}">
                  <a16:creationId xmlns:a16="http://schemas.microsoft.com/office/drawing/2014/main" id="{C2985947-0FF2-4024-BDCE-F3ACBFD2F62C}"/>
                </a:ext>
              </a:extLst>
            </p:cNvPr>
            <p:cNvGrpSpPr/>
            <p:nvPr/>
          </p:nvGrpSpPr>
          <p:grpSpPr>
            <a:xfrm>
              <a:off x="10565638" y="4594605"/>
              <a:ext cx="1191260" cy="416559"/>
              <a:chOff x="10565638" y="4594605"/>
              <a:chExt cx="1191260" cy="416559"/>
            </a:xfrm>
          </p:grpSpPr>
          <p:sp>
            <p:nvSpPr>
              <p:cNvPr id="49" name="object 109">
                <a:extLst>
                  <a:ext uri="{FF2B5EF4-FFF2-40B4-BE49-F238E27FC236}">
                    <a16:creationId xmlns:a16="http://schemas.microsoft.com/office/drawing/2014/main" id="{9D0FA62B-435A-4656-9A6D-F67856DEEE82}"/>
                  </a:ext>
                </a:extLst>
              </p:cNvPr>
              <p:cNvSpPr/>
              <p:nvPr/>
            </p:nvSpPr>
            <p:spPr>
              <a:xfrm>
                <a:off x="10571988" y="4600955"/>
                <a:ext cx="1178560" cy="403860"/>
              </a:xfrm>
              <a:custGeom>
                <a:avLst/>
                <a:gdLst/>
                <a:ahLst/>
                <a:cxnLst/>
                <a:rect l="l" t="t" r="r" b="b"/>
                <a:pathLst>
                  <a:path w="1178559" h="403860">
                    <a:moveTo>
                      <a:pt x="1110741" y="0"/>
                    </a:moveTo>
                    <a:lnTo>
                      <a:pt x="67309" y="0"/>
                    </a:lnTo>
                    <a:lnTo>
                      <a:pt x="41094" y="5284"/>
                    </a:lnTo>
                    <a:lnTo>
                      <a:pt x="19700" y="19700"/>
                    </a:lnTo>
                    <a:lnTo>
                      <a:pt x="5284" y="41094"/>
                    </a:lnTo>
                    <a:lnTo>
                      <a:pt x="0" y="67310"/>
                    </a:lnTo>
                    <a:lnTo>
                      <a:pt x="0" y="336550"/>
                    </a:lnTo>
                    <a:lnTo>
                      <a:pt x="5284" y="362765"/>
                    </a:lnTo>
                    <a:lnTo>
                      <a:pt x="19700" y="384159"/>
                    </a:lnTo>
                    <a:lnTo>
                      <a:pt x="41094" y="398575"/>
                    </a:lnTo>
                    <a:lnTo>
                      <a:pt x="67309" y="403860"/>
                    </a:lnTo>
                    <a:lnTo>
                      <a:pt x="1110741" y="403860"/>
                    </a:lnTo>
                    <a:lnTo>
                      <a:pt x="1136957" y="398575"/>
                    </a:lnTo>
                    <a:lnTo>
                      <a:pt x="1158351" y="384159"/>
                    </a:lnTo>
                    <a:lnTo>
                      <a:pt x="1172767" y="362765"/>
                    </a:lnTo>
                    <a:lnTo>
                      <a:pt x="1178052" y="336550"/>
                    </a:lnTo>
                    <a:lnTo>
                      <a:pt x="1178052" y="67310"/>
                    </a:lnTo>
                    <a:lnTo>
                      <a:pt x="1172767" y="41094"/>
                    </a:lnTo>
                    <a:lnTo>
                      <a:pt x="1158351" y="19700"/>
                    </a:lnTo>
                    <a:lnTo>
                      <a:pt x="1136957" y="5284"/>
                    </a:lnTo>
                    <a:lnTo>
                      <a:pt x="1110741" y="0"/>
                    </a:lnTo>
                    <a:close/>
                  </a:path>
                </a:pathLst>
              </a:custGeom>
              <a:solidFill>
                <a:srgbClr val="FFFFFF"/>
              </a:solidFill>
            </p:spPr>
            <p:txBody>
              <a:bodyPr wrap="square" lIns="0" tIns="0" rIns="0" bIns="0" rtlCol="0"/>
              <a:lstStyle/>
              <a:p>
                <a:endParaRPr/>
              </a:p>
            </p:txBody>
          </p:sp>
          <p:sp>
            <p:nvSpPr>
              <p:cNvPr id="50" name="object 110">
                <a:extLst>
                  <a:ext uri="{FF2B5EF4-FFF2-40B4-BE49-F238E27FC236}">
                    <a16:creationId xmlns:a16="http://schemas.microsoft.com/office/drawing/2014/main" id="{6AD4575A-5E44-4834-9A3A-C26B256A4C5B}"/>
                  </a:ext>
                </a:extLst>
              </p:cNvPr>
              <p:cNvSpPr/>
              <p:nvPr/>
            </p:nvSpPr>
            <p:spPr>
              <a:xfrm>
                <a:off x="10571988" y="4600955"/>
                <a:ext cx="1178560" cy="403860"/>
              </a:xfrm>
              <a:custGeom>
                <a:avLst/>
                <a:gdLst/>
                <a:ahLst/>
                <a:cxnLst/>
                <a:rect l="l" t="t" r="r" b="b"/>
                <a:pathLst>
                  <a:path w="1178559" h="403860">
                    <a:moveTo>
                      <a:pt x="0" y="67310"/>
                    </a:moveTo>
                    <a:lnTo>
                      <a:pt x="5284" y="41094"/>
                    </a:lnTo>
                    <a:lnTo>
                      <a:pt x="19700" y="19700"/>
                    </a:lnTo>
                    <a:lnTo>
                      <a:pt x="41094" y="5284"/>
                    </a:lnTo>
                    <a:lnTo>
                      <a:pt x="67309" y="0"/>
                    </a:lnTo>
                    <a:lnTo>
                      <a:pt x="1110741" y="0"/>
                    </a:lnTo>
                    <a:lnTo>
                      <a:pt x="1136957" y="5284"/>
                    </a:lnTo>
                    <a:lnTo>
                      <a:pt x="1158351" y="19700"/>
                    </a:lnTo>
                    <a:lnTo>
                      <a:pt x="1172767" y="41094"/>
                    </a:lnTo>
                    <a:lnTo>
                      <a:pt x="1178052" y="67310"/>
                    </a:lnTo>
                    <a:lnTo>
                      <a:pt x="1178052" y="336550"/>
                    </a:lnTo>
                    <a:lnTo>
                      <a:pt x="1172767" y="362765"/>
                    </a:lnTo>
                    <a:lnTo>
                      <a:pt x="1158351" y="384159"/>
                    </a:lnTo>
                    <a:lnTo>
                      <a:pt x="1136957" y="398575"/>
                    </a:lnTo>
                    <a:lnTo>
                      <a:pt x="1110741" y="403860"/>
                    </a:lnTo>
                    <a:lnTo>
                      <a:pt x="67309" y="403860"/>
                    </a:lnTo>
                    <a:lnTo>
                      <a:pt x="41094" y="398575"/>
                    </a:lnTo>
                    <a:lnTo>
                      <a:pt x="19700" y="384159"/>
                    </a:lnTo>
                    <a:lnTo>
                      <a:pt x="5284" y="362765"/>
                    </a:lnTo>
                    <a:lnTo>
                      <a:pt x="0" y="336550"/>
                    </a:lnTo>
                    <a:lnTo>
                      <a:pt x="0" y="67310"/>
                    </a:lnTo>
                    <a:close/>
                  </a:path>
                </a:pathLst>
              </a:custGeom>
              <a:ln w="12700">
                <a:solidFill>
                  <a:srgbClr val="316CE4"/>
                </a:solidFill>
              </a:ln>
            </p:spPr>
            <p:txBody>
              <a:bodyPr wrap="square" lIns="0" tIns="0" rIns="0" bIns="0" rtlCol="0"/>
              <a:lstStyle/>
              <a:p>
                <a:endParaRPr/>
              </a:p>
            </p:txBody>
          </p:sp>
        </p:grpSp>
        <p:sp>
          <p:nvSpPr>
            <p:cNvPr id="40" name="object 111">
              <a:extLst>
                <a:ext uri="{FF2B5EF4-FFF2-40B4-BE49-F238E27FC236}">
                  <a16:creationId xmlns:a16="http://schemas.microsoft.com/office/drawing/2014/main" id="{A649D37E-01A6-4CA2-9251-3923273F8797}"/>
                </a:ext>
              </a:extLst>
            </p:cNvPr>
            <p:cNvSpPr txBox="1"/>
            <p:nvPr/>
          </p:nvSpPr>
          <p:spPr>
            <a:xfrm>
              <a:off x="10728452" y="4695570"/>
              <a:ext cx="87249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404040"/>
                  </a:solidFill>
                  <a:latin typeface="Arial"/>
                  <a:cs typeface="Arial"/>
                </a:rPr>
                <a:t>Kube-proxy</a:t>
              </a:r>
              <a:endParaRPr sz="1200">
                <a:latin typeface="Arial"/>
                <a:cs typeface="Arial"/>
              </a:endParaRPr>
            </a:p>
          </p:txBody>
        </p:sp>
        <p:grpSp>
          <p:nvGrpSpPr>
            <p:cNvPr id="41" name="object 112">
              <a:extLst>
                <a:ext uri="{FF2B5EF4-FFF2-40B4-BE49-F238E27FC236}">
                  <a16:creationId xmlns:a16="http://schemas.microsoft.com/office/drawing/2014/main" id="{5B255BB4-C62F-4FFD-8367-546E8EEBFC81}"/>
                </a:ext>
              </a:extLst>
            </p:cNvPr>
            <p:cNvGrpSpPr/>
            <p:nvPr/>
          </p:nvGrpSpPr>
          <p:grpSpPr>
            <a:xfrm>
              <a:off x="10905743" y="5160264"/>
              <a:ext cx="512445" cy="410209"/>
              <a:chOff x="10905743" y="5160264"/>
              <a:chExt cx="512445" cy="410209"/>
            </a:xfrm>
          </p:grpSpPr>
          <p:sp>
            <p:nvSpPr>
              <p:cNvPr id="42" name="object 113">
                <a:extLst>
                  <a:ext uri="{FF2B5EF4-FFF2-40B4-BE49-F238E27FC236}">
                    <a16:creationId xmlns:a16="http://schemas.microsoft.com/office/drawing/2014/main" id="{9B9E67E5-F0A0-477A-AD4A-EA8C3626392F}"/>
                  </a:ext>
                </a:extLst>
              </p:cNvPr>
              <p:cNvSpPr/>
              <p:nvPr/>
            </p:nvSpPr>
            <p:spPr>
              <a:xfrm>
                <a:off x="10913363" y="5167884"/>
                <a:ext cx="370840" cy="320040"/>
              </a:xfrm>
              <a:custGeom>
                <a:avLst/>
                <a:gdLst/>
                <a:ahLst/>
                <a:cxnLst/>
                <a:rect l="l" t="t" r="r" b="b"/>
                <a:pathLst>
                  <a:path w="370840" h="320039">
                    <a:moveTo>
                      <a:pt x="347090" y="0"/>
                    </a:moveTo>
                    <a:lnTo>
                      <a:pt x="23240" y="0"/>
                    </a:lnTo>
                    <a:lnTo>
                      <a:pt x="14198" y="1827"/>
                    </a:lnTo>
                    <a:lnTo>
                      <a:pt x="6810" y="6810"/>
                    </a:lnTo>
                    <a:lnTo>
                      <a:pt x="1827" y="14198"/>
                    </a:lnTo>
                    <a:lnTo>
                      <a:pt x="0" y="23241"/>
                    </a:lnTo>
                    <a:lnTo>
                      <a:pt x="0" y="296799"/>
                    </a:lnTo>
                    <a:lnTo>
                      <a:pt x="1827" y="305841"/>
                    </a:lnTo>
                    <a:lnTo>
                      <a:pt x="6810" y="313229"/>
                    </a:lnTo>
                    <a:lnTo>
                      <a:pt x="14198" y="318212"/>
                    </a:lnTo>
                    <a:lnTo>
                      <a:pt x="23240" y="320040"/>
                    </a:lnTo>
                    <a:lnTo>
                      <a:pt x="347090" y="320040"/>
                    </a:lnTo>
                    <a:lnTo>
                      <a:pt x="356133" y="318212"/>
                    </a:lnTo>
                    <a:lnTo>
                      <a:pt x="363521" y="313229"/>
                    </a:lnTo>
                    <a:lnTo>
                      <a:pt x="368504" y="305841"/>
                    </a:lnTo>
                    <a:lnTo>
                      <a:pt x="370331" y="296799"/>
                    </a:lnTo>
                    <a:lnTo>
                      <a:pt x="370331" y="23241"/>
                    </a:lnTo>
                    <a:lnTo>
                      <a:pt x="368504" y="14198"/>
                    </a:lnTo>
                    <a:lnTo>
                      <a:pt x="363521" y="6810"/>
                    </a:lnTo>
                    <a:lnTo>
                      <a:pt x="356133" y="1827"/>
                    </a:lnTo>
                    <a:lnTo>
                      <a:pt x="347090" y="0"/>
                    </a:lnTo>
                    <a:close/>
                  </a:path>
                </a:pathLst>
              </a:custGeom>
              <a:solidFill>
                <a:srgbClr val="F8F6F6"/>
              </a:solidFill>
            </p:spPr>
            <p:txBody>
              <a:bodyPr wrap="square" lIns="0" tIns="0" rIns="0" bIns="0" rtlCol="0"/>
              <a:lstStyle/>
              <a:p>
                <a:endParaRPr/>
              </a:p>
            </p:txBody>
          </p:sp>
          <p:sp>
            <p:nvSpPr>
              <p:cNvPr id="43" name="object 114">
                <a:extLst>
                  <a:ext uri="{FF2B5EF4-FFF2-40B4-BE49-F238E27FC236}">
                    <a16:creationId xmlns:a16="http://schemas.microsoft.com/office/drawing/2014/main" id="{B3474F59-549E-487B-8F49-CA42BE079289}"/>
                  </a:ext>
                </a:extLst>
              </p:cNvPr>
              <p:cNvSpPr/>
              <p:nvPr/>
            </p:nvSpPr>
            <p:spPr>
              <a:xfrm>
                <a:off x="11201399" y="5167884"/>
                <a:ext cx="82550" cy="320040"/>
              </a:xfrm>
              <a:custGeom>
                <a:avLst/>
                <a:gdLst/>
                <a:ahLst/>
                <a:cxnLst/>
                <a:rect l="l" t="t" r="r" b="b"/>
                <a:pathLst>
                  <a:path w="82550" h="320039">
                    <a:moveTo>
                      <a:pt x="58674" y="0"/>
                    </a:moveTo>
                    <a:lnTo>
                      <a:pt x="40894" y="0"/>
                    </a:lnTo>
                    <a:lnTo>
                      <a:pt x="50103" y="1827"/>
                    </a:lnTo>
                    <a:lnTo>
                      <a:pt x="57610" y="6810"/>
                    </a:lnTo>
                    <a:lnTo>
                      <a:pt x="62664" y="14198"/>
                    </a:lnTo>
                    <a:lnTo>
                      <a:pt x="64516" y="23241"/>
                    </a:lnTo>
                    <a:lnTo>
                      <a:pt x="62618" y="32543"/>
                    </a:lnTo>
                    <a:lnTo>
                      <a:pt x="57435" y="40132"/>
                    </a:lnTo>
                    <a:lnTo>
                      <a:pt x="49728" y="45243"/>
                    </a:lnTo>
                    <a:lnTo>
                      <a:pt x="40258" y="47117"/>
                    </a:lnTo>
                    <a:lnTo>
                      <a:pt x="22859" y="47117"/>
                    </a:lnTo>
                    <a:lnTo>
                      <a:pt x="13930" y="48898"/>
                    </a:lnTo>
                    <a:lnTo>
                      <a:pt x="6667" y="53752"/>
                    </a:lnTo>
                    <a:lnTo>
                      <a:pt x="1785" y="60940"/>
                    </a:lnTo>
                    <a:lnTo>
                      <a:pt x="0" y="69723"/>
                    </a:lnTo>
                    <a:lnTo>
                      <a:pt x="0" y="320040"/>
                    </a:lnTo>
                    <a:lnTo>
                      <a:pt x="58674" y="320040"/>
                    </a:lnTo>
                    <a:lnTo>
                      <a:pt x="67883" y="318212"/>
                    </a:lnTo>
                    <a:lnTo>
                      <a:pt x="75390" y="313229"/>
                    </a:lnTo>
                    <a:lnTo>
                      <a:pt x="80444" y="305841"/>
                    </a:lnTo>
                    <a:lnTo>
                      <a:pt x="82296" y="296799"/>
                    </a:lnTo>
                    <a:lnTo>
                      <a:pt x="82296" y="23241"/>
                    </a:lnTo>
                    <a:lnTo>
                      <a:pt x="80444" y="14198"/>
                    </a:lnTo>
                    <a:lnTo>
                      <a:pt x="75390" y="6810"/>
                    </a:lnTo>
                    <a:lnTo>
                      <a:pt x="67883" y="1827"/>
                    </a:lnTo>
                    <a:lnTo>
                      <a:pt x="58674" y="0"/>
                    </a:lnTo>
                    <a:close/>
                  </a:path>
                </a:pathLst>
              </a:custGeom>
              <a:solidFill>
                <a:srgbClr val="EEE7E3"/>
              </a:solidFill>
            </p:spPr>
            <p:txBody>
              <a:bodyPr wrap="square" lIns="0" tIns="0" rIns="0" bIns="0" rtlCol="0"/>
              <a:lstStyle/>
              <a:p>
                <a:endParaRPr/>
              </a:p>
            </p:txBody>
          </p:sp>
          <p:sp>
            <p:nvSpPr>
              <p:cNvPr id="44" name="object 115">
                <a:extLst>
                  <a:ext uri="{FF2B5EF4-FFF2-40B4-BE49-F238E27FC236}">
                    <a16:creationId xmlns:a16="http://schemas.microsoft.com/office/drawing/2014/main" id="{85252996-AB4D-4434-BAA5-E333EB458F92}"/>
                  </a:ext>
                </a:extLst>
              </p:cNvPr>
              <p:cNvSpPr/>
              <p:nvPr/>
            </p:nvSpPr>
            <p:spPr>
              <a:xfrm>
                <a:off x="10946891" y="5199888"/>
                <a:ext cx="303530" cy="254635"/>
              </a:xfrm>
              <a:custGeom>
                <a:avLst/>
                <a:gdLst/>
                <a:ahLst/>
                <a:cxnLst/>
                <a:rect l="l" t="t" r="r" b="b"/>
                <a:pathLst>
                  <a:path w="303529" h="254635">
                    <a:moveTo>
                      <a:pt x="301371" y="0"/>
                    </a:moveTo>
                    <a:lnTo>
                      <a:pt x="1904" y="0"/>
                    </a:lnTo>
                    <a:lnTo>
                      <a:pt x="0" y="1905"/>
                    </a:lnTo>
                    <a:lnTo>
                      <a:pt x="0" y="252603"/>
                    </a:lnTo>
                    <a:lnTo>
                      <a:pt x="1904" y="254508"/>
                    </a:lnTo>
                    <a:lnTo>
                      <a:pt x="301371" y="254508"/>
                    </a:lnTo>
                    <a:lnTo>
                      <a:pt x="303275" y="252603"/>
                    </a:lnTo>
                    <a:lnTo>
                      <a:pt x="303275" y="1905"/>
                    </a:lnTo>
                    <a:close/>
                  </a:path>
                </a:pathLst>
              </a:custGeom>
              <a:solidFill>
                <a:srgbClr val="316CE4"/>
              </a:solidFill>
            </p:spPr>
            <p:txBody>
              <a:bodyPr wrap="square" lIns="0" tIns="0" rIns="0" bIns="0" rtlCol="0"/>
              <a:lstStyle/>
              <a:p>
                <a:endParaRPr/>
              </a:p>
            </p:txBody>
          </p:sp>
          <p:sp>
            <p:nvSpPr>
              <p:cNvPr id="45" name="object 116">
                <a:extLst>
                  <a:ext uri="{FF2B5EF4-FFF2-40B4-BE49-F238E27FC236}">
                    <a16:creationId xmlns:a16="http://schemas.microsoft.com/office/drawing/2014/main" id="{67227F23-9C2A-4211-9FBA-4197AE493D7F}"/>
                  </a:ext>
                </a:extLst>
              </p:cNvPr>
              <p:cNvSpPr/>
              <p:nvPr/>
            </p:nvSpPr>
            <p:spPr>
              <a:xfrm>
                <a:off x="11006327" y="5487924"/>
                <a:ext cx="184403" cy="74675"/>
              </a:xfrm>
              <a:prstGeom prst="rect">
                <a:avLst/>
              </a:prstGeom>
              <a:blipFill>
                <a:blip r:embed="rId23" cstate="print"/>
                <a:stretch>
                  <a:fillRect/>
                </a:stretch>
              </a:blipFill>
            </p:spPr>
            <p:txBody>
              <a:bodyPr wrap="square" lIns="0" tIns="0" rIns="0" bIns="0" rtlCol="0"/>
              <a:lstStyle/>
              <a:p>
                <a:endParaRPr/>
              </a:p>
            </p:txBody>
          </p:sp>
          <p:sp>
            <p:nvSpPr>
              <p:cNvPr id="46" name="object 117">
                <a:extLst>
                  <a:ext uri="{FF2B5EF4-FFF2-40B4-BE49-F238E27FC236}">
                    <a16:creationId xmlns:a16="http://schemas.microsoft.com/office/drawing/2014/main" id="{8E2DB959-4389-4714-8B5A-8F593C136746}"/>
                  </a:ext>
                </a:extLst>
              </p:cNvPr>
              <p:cNvSpPr/>
              <p:nvPr/>
            </p:nvSpPr>
            <p:spPr>
              <a:xfrm>
                <a:off x="11222735" y="5233416"/>
                <a:ext cx="187960" cy="329565"/>
              </a:xfrm>
              <a:custGeom>
                <a:avLst/>
                <a:gdLst/>
                <a:ahLst/>
                <a:cxnLst/>
                <a:rect l="l" t="t" r="r" b="b"/>
                <a:pathLst>
                  <a:path w="187959" h="329564">
                    <a:moveTo>
                      <a:pt x="168275" y="0"/>
                    </a:moveTo>
                    <a:lnTo>
                      <a:pt x="19177" y="0"/>
                    </a:lnTo>
                    <a:lnTo>
                      <a:pt x="11680" y="1514"/>
                    </a:lnTo>
                    <a:lnTo>
                      <a:pt x="5588" y="5635"/>
                    </a:lnTo>
                    <a:lnTo>
                      <a:pt x="1496" y="11733"/>
                    </a:lnTo>
                    <a:lnTo>
                      <a:pt x="0" y="19177"/>
                    </a:lnTo>
                    <a:lnTo>
                      <a:pt x="0" y="310007"/>
                    </a:lnTo>
                    <a:lnTo>
                      <a:pt x="1496" y="317450"/>
                    </a:lnTo>
                    <a:lnTo>
                      <a:pt x="5588" y="323548"/>
                    </a:lnTo>
                    <a:lnTo>
                      <a:pt x="11680" y="327669"/>
                    </a:lnTo>
                    <a:lnTo>
                      <a:pt x="19177" y="329184"/>
                    </a:lnTo>
                    <a:lnTo>
                      <a:pt x="168275" y="329184"/>
                    </a:lnTo>
                    <a:lnTo>
                      <a:pt x="175771" y="327669"/>
                    </a:lnTo>
                    <a:lnTo>
                      <a:pt x="181864" y="323548"/>
                    </a:lnTo>
                    <a:lnTo>
                      <a:pt x="185955" y="317450"/>
                    </a:lnTo>
                    <a:lnTo>
                      <a:pt x="187452" y="310007"/>
                    </a:lnTo>
                    <a:lnTo>
                      <a:pt x="187452" y="19177"/>
                    </a:lnTo>
                    <a:lnTo>
                      <a:pt x="185955" y="11733"/>
                    </a:lnTo>
                    <a:lnTo>
                      <a:pt x="181864" y="5635"/>
                    </a:lnTo>
                    <a:lnTo>
                      <a:pt x="175771" y="1514"/>
                    </a:lnTo>
                    <a:lnTo>
                      <a:pt x="168275" y="0"/>
                    </a:lnTo>
                    <a:close/>
                  </a:path>
                </a:pathLst>
              </a:custGeom>
              <a:solidFill>
                <a:srgbClr val="09C1D1"/>
              </a:solidFill>
            </p:spPr>
            <p:txBody>
              <a:bodyPr wrap="square" lIns="0" tIns="0" rIns="0" bIns="0" rtlCol="0"/>
              <a:lstStyle/>
              <a:p>
                <a:endParaRPr/>
              </a:p>
            </p:txBody>
          </p:sp>
          <p:sp>
            <p:nvSpPr>
              <p:cNvPr id="47" name="object 118">
                <a:extLst>
                  <a:ext uri="{FF2B5EF4-FFF2-40B4-BE49-F238E27FC236}">
                    <a16:creationId xmlns:a16="http://schemas.microsoft.com/office/drawing/2014/main" id="{F577A839-C16E-40C1-935F-F0D9C0DBE6DF}"/>
                  </a:ext>
                </a:extLst>
              </p:cNvPr>
              <p:cNvSpPr/>
              <p:nvPr/>
            </p:nvSpPr>
            <p:spPr>
              <a:xfrm>
                <a:off x="11294364" y="5422392"/>
                <a:ext cx="43180" cy="109855"/>
              </a:xfrm>
              <a:custGeom>
                <a:avLst/>
                <a:gdLst/>
                <a:ahLst/>
                <a:cxnLst/>
                <a:rect l="l" t="t" r="r" b="b"/>
                <a:pathLst>
                  <a:path w="43179" h="109854">
                    <a:moveTo>
                      <a:pt x="42672" y="89154"/>
                    </a:moveTo>
                    <a:lnTo>
                      <a:pt x="40995" y="81178"/>
                    </a:lnTo>
                    <a:lnTo>
                      <a:pt x="36423" y="74637"/>
                    </a:lnTo>
                    <a:lnTo>
                      <a:pt x="29641" y="70205"/>
                    </a:lnTo>
                    <a:lnTo>
                      <a:pt x="21336" y="68580"/>
                    </a:lnTo>
                    <a:lnTo>
                      <a:pt x="13017" y="70205"/>
                    </a:lnTo>
                    <a:lnTo>
                      <a:pt x="6235" y="74637"/>
                    </a:lnTo>
                    <a:lnTo>
                      <a:pt x="1663" y="81178"/>
                    </a:lnTo>
                    <a:lnTo>
                      <a:pt x="0" y="89154"/>
                    </a:lnTo>
                    <a:lnTo>
                      <a:pt x="1663" y="97142"/>
                    </a:lnTo>
                    <a:lnTo>
                      <a:pt x="6235" y="103682"/>
                    </a:lnTo>
                    <a:lnTo>
                      <a:pt x="13017" y="108115"/>
                    </a:lnTo>
                    <a:lnTo>
                      <a:pt x="21336" y="109728"/>
                    </a:lnTo>
                    <a:lnTo>
                      <a:pt x="29641" y="108115"/>
                    </a:lnTo>
                    <a:lnTo>
                      <a:pt x="36423" y="103682"/>
                    </a:lnTo>
                    <a:lnTo>
                      <a:pt x="40995" y="97142"/>
                    </a:lnTo>
                    <a:lnTo>
                      <a:pt x="42672" y="89154"/>
                    </a:lnTo>
                    <a:close/>
                  </a:path>
                  <a:path w="43179" h="109854">
                    <a:moveTo>
                      <a:pt x="42672" y="21336"/>
                    </a:moveTo>
                    <a:lnTo>
                      <a:pt x="40995" y="13030"/>
                    </a:lnTo>
                    <a:lnTo>
                      <a:pt x="36423" y="6248"/>
                    </a:lnTo>
                    <a:lnTo>
                      <a:pt x="29641" y="1676"/>
                    </a:lnTo>
                    <a:lnTo>
                      <a:pt x="21336" y="0"/>
                    </a:lnTo>
                    <a:lnTo>
                      <a:pt x="13017" y="1676"/>
                    </a:lnTo>
                    <a:lnTo>
                      <a:pt x="6235" y="6248"/>
                    </a:lnTo>
                    <a:lnTo>
                      <a:pt x="1663" y="13030"/>
                    </a:lnTo>
                    <a:lnTo>
                      <a:pt x="0" y="21336"/>
                    </a:lnTo>
                    <a:lnTo>
                      <a:pt x="1663" y="29654"/>
                    </a:lnTo>
                    <a:lnTo>
                      <a:pt x="6235" y="36436"/>
                    </a:lnTo>
                    <a:lnTo>
                      <a:pt x="13017" y="41008"/>
                    </a:lnTo>
                    <a:lnTo>
                      <a:pt x="21336" y="42672"/>
                    </a:lnTo>
                    <a:lnTo>
                      <a:pt x="29641" y="41008"/>
                    </a:lnTo>
                    <a:lnTo>
                      <a:pt x="36423" y="36436"/>
                    </a:lnTo>
                    <a:lnTo>
                      <a:pt x="40995" y="29654"/>
                    </a:lnTo>
                    <a:lnTo>
                      <a:pt x="42672" y="21336"/>
                    </a:lnTo>
                    <a:close/>
                  </a:path>
                </a:pathLst>
              </a:custGeom>
              <a:solidFill>
                <a:srgbClr val="628EDD"/>
              </a:solidFill>
            </p:spPr>
            <p:txBody>
              <a:bodyPr wrap="square" lIns="0" tIns="0" rIns="0" bIns="0" rtlCol="0"/>
              <a:lstStyle/>
              <a:p>
                <a:endParaRPr/>
              </a:p>
            </p:txBody>
          </p:sp>
          <p:sp>
            <p:nvSpPr>
              <p:cNvPr id="48" name="object 119">
                <a:extLst>
                  <a:ext uri="{FF2B5EF4-FFF2-40B4-BE49-F238E27FC236}">
                    <a16:creationId xmlns:a16="http://schemas.microsoft.com/office/drawing/2014/main" id="{40A437C4-3753-4D9E-BBC1-BE2F1DA49236}"/>
                  </a:ext>
                </a:extLst>
              </p:cNvPr>
              <p:cNvSpPr/>
              <p:nvPr/>
            </p:nvSpPr>
            <p:spPr>
              <a:xfrm>
                <a:off x="10905744" y="5160264"/>
                <a:ext cx="512445" cy="410209"/>
              </a:xfrm>
              <a:custGeom>
                <a:avLst/>
                <a:gdLst/>
                <a:ahLst/>
                <a:cxnLst/>
                <a:rect l="l" t="t" r="r" b="b"/>
                <a:pathLst>
                  <a:path w="512445" h="410210">
                    <a:moveTo>
                      <a:pt x="361188" y="222885"/>
                    </a:moveTo>
                    <a:lnTo>
                      <a:pt x="358013" y="219456"/>
                    </a:lnTo>
                    <a:lnTo>
                      <a:pt x="339979" y="219456"/>
                    </a:lnTo>
                    <a:lnTo>
                      <a:pt x="336804" y="222885"/>
                    </a:lnTo>
                    <a:lnTo>
                      <a:pt x="336804" y="231267"/>
                    </a:lnTo>
                    <a:lnTo>
                      <a:pt x="339979" y="234696"/>
                    </a:lnTo>
                    <a:lnTo>
                      <a:pt x="358013" y="234696"/>
                    </a:lnTo>
                    <a:lnTo>
                      <a:pt x="361188" y="231267"/>
                    </a:lnTo>
                    <a:lnTo>
                      <a:pt x="361188" y="222885"/>
                    </a:lnTo>
                    <a:close/>
                  </a:path>
                  <a:path w="512445" h="410210">
                    <a:moveTo>
                      <a:pt x="399288" y="222885"/>
                    </a:moveTo>
                    <a:lnTo>
                      <a:pt x="395986" y="219456"/>
                    </a:lnTo>
                    <a:lnTo>
                      <a:pt x="376682" y="219456"/>
                    </a:lnTo>
                    <a:lnTo>
                      <a:pt x="373380" y="222885"/>
                    </a:lnTo>
                    <a:lnTo>
                      <a:pt x="373380" y="231267"/>
                    </a:lnTo>
                    <a:lnTo>
                      <a:pt x="376682" y="234696"/>
                    </a:lnTo>
                    <a:lnTo>
                      <a:pt x="395986" y="234696"/>
                    </a:lnTo>
                    <a:lnTo>
                      <a:pt x="399288" y="231267"/>
                    </a:lnTo>
                    <a:lnTo>
                      <a:pt x="399288" y="222885"/>
                    </a:lnTo>
                    <a:close/>
                  </a:path>
                  <a:path w="512445" h="410210">
                    <a:moveTo>
                      <a:pt x="438912" y="351282"/>
                    </a:moveTo>
                    <a:lnTo>
                      <a:pt x="436676" y="340347"/>
                    </a:lnTo>
                    <a:lnTo>
                      <a:pt x="435152" y="338074"/>
                    </a:lnTo>
                    <a:lnTo>
                      <a:pt x="430618" y="331381"/>
                    </a:lnTo>
                    <a:lnTo>
                      <a:pt x="423926" y="326859"/>
                    </a:lnTo>
                    <a:lnTo>
                      <a:pt x="423926" y="343916"/>
                    </a:lnTo>
                    <a:lnTo>
                      <a:pt x="423926" y="358648"/>
                    </a:lnTo>
                    <a:lnTo>
                      <a:pt x="418084" y="364490"/>
                    </a:lnTo>
                    <a:lnTo>
                      <a:pt x="403352" y="364490"/>
                    </a:lnTo>
                    <a:lnTo>
                      <a:pt x="397510" y="358648"/>
                    </a:lnTo>
                    <a:lnTo>
                      <a:pt x="397510" y="343916"/>
                    </a:lnTo>
                    <a:lnTo>
                      <a:pt x="403352" y="338074"/>
                    </a:lnTo>
                    <a:lnTo>
                      <a:pt x="418084" y="338074"/>
                    </a:lnTo>
                    <a:lnTo>
                      <a:pt x="423926" y="343916"/>
                    </a:lnTo>
                    <a:lnTo>
                      <a:pt x="423926" y="326859"/>
                    </a:lnTo>
                    <a:lnTo>
                      <a:pt x="421652" y="325323"/>
                    </a:lnTo>
                    <a:lnTo>
                      <a:pt x="410718" y="323088"/>
                    </a:lnTo>
                    <a:lnTo>
                      <a:pt x="399770" y="325323"/>
                    </a:lnTo>
                    <a:lnTo>
                      <a:pt x="390804" y="331381"/>
                    </a:lnTo>
                    <a:lnTo>
                      <a:pt x="384746" y="340347"/>
                    </a:lnTo>
                    <a:lnTo>
                      <a:pt x="382524" y="351282"/>
                    </a:lnTo>
                    <a:lnTo>
                      <a:pt x="384746" y="362229"/>
                    </a:lnTo>
                    <a:lnTo>
                      <a:pt x="390804" y="371195"/>
                    </a:lnTo>
                    <a:lnTo>
                      <a:pt x="399770" y="377253"/>
                    </a:lnTo>
                    <a:lnTo>
                      <a:pt x="410718" y="379476"/>
                    </a:lnTo>
                    <a:lnTo>
                      <a:pt x="421652" y="377253"/>
                    </a:lnTo>
                    <a:lnTo>
                      <a:pt x="430618" y="371195"/>
                    </a:lnTo>
                    <a:lnTo>
                      <a:pt x="435152" y="364490"/>
                    </a:lnTo>
                    <a:lnTo>
                      <a:pt x="436676" y="362229"/>
                    </a:lnTo>
                    <a:lnTo>
                      <a:pt x="438912" y="351282"/>
                    </a:lnTo>
                    <a:close/>
                  </a:path>
                  <a:path w="512445" h="410210">
                    <a:moveTo>
                      <a:pt x="438912" y="282702"/>
                    </a:moveTo>
                    <a:lnTo>
                      <a:pt x="436676" y="271767"/>
                    </a:lnTo>
                    <a:lnTo>
                      <a:pt x="435152" y="269494"/>
                    </a:lnTo>
                    <a:lnTo>
                      <a:pt x="430618" y="262801"/>
                    </a:lnTo>
                    <a:lnTo>
                      <a:pt x="423926" y="258279"/>
                    </a:lnTo>
                    <a:lnTo>
                      <a:pt x="423926" y="275336"/>
                    </a:lnTo>
                    <a:lnTo>
                      <a:pt x="423926" y="290068"/>
                    </a:lnTo>
                    <a:lnTo>
                      <a:pt x="418084" y="295910"/>
                    </a:lnTo>
                    <a:lnTo>
                      <a:pt x="403352" y="295910"/>
                    </a:lnTo>
                    <a:lnTo>
                      <a:pt x="397510" y="290068"/>
                    </a:lnTo>
                    <a:lnTo>
                      <a:pt x="397510" y="275336"/>
                    </a:lnTo>
                    <a:lnTo>
                      <a:pt x="403352" y="269494"/>
                    </a:lnTo>
                    <a:lnTo>
                      <a:pt x="418084" y="269494"/>
                    </a:lnTo>
                    <a:lnTo>
                      <a:pt x="423926" y="275336"/>
                    </a:lnTo>
                    <a:lnTo>
                      <a:pt x="423926" y="258279"/>
                    </a:lnTo>
                    <a:lnTo>
                      <a:pt x="421652" y="256743"/>
                    </a:lnTo>
                    <a:lnTo>
                      <a:pt x="410718" y="254508"/>
                    </a:lnTo>
                    <a:lnTo>
                      <a:pt x="399770" y="256743"/>
                    </a:lnTo>
                    <a:lnTo>
                      <a:pt x="390804" y="262801"/>
                    </a:lnTo>
                    <a:lnTo>
                      <a:pt x="384746" y="271767"/>
                    </a:lnTo>
                    <a:lnTo>
                      <a:pt x="382524" y="282702"/>
                    </a:lnTo>
                    <a:lnTo>
                      <a:pt x="384746" y="293649"/>
                    </a:lnTo>
                    <a:lnTo>
                      <a:pt x="390804" y="302615"/>
                    </a:lnTo>
                    <a:lnTo>
                      <a:pt x="399770" y="308673"/>
                    </a:lnTo>
                    <a:lnTo>
                      <a:pt x="410718" y="310896"/>
                    </a:lnTo>
                    <a:lnTo>
                      <a:pt x="421652" y="308673"/>
                    </a:lnTo>
                    <a:lnTo>
                      <a:pt x="430618" y="302615"/>
                    </a:lnTo>
                    <a:lnTo>
                      <a:pt x="435152" y="295910"/>
                    </a:lnTo>
                    <a:lnTo>
                      <a:pt x="436676" y="293649"/>
                    </a:lnTo>
                    <a:lnTo>
                      <a:pt x="438912" y="282702"/>
                    </a:lnTo>
                    <a:close/>
                  </a:path>
                  <a:path w="512445" h="410210">
                    <a:moveTo>
                      <a:pt x="460248" y="181737"/>
                    </a:moveTo>
                    <a:lnTo>
                      <a:pt x="456946" y="178308"/>
                    </a:lnTo>
                    <a:lnTo>
                      <a:pt x="362966" y="178308"/>
                    </a:lnTo>
                    <a:lnTo>
                      <a:pt x="359664" y="181737"/>
                    </a:lnTo>
                    <a:lnTo>
                      <a:pt x="359664" y="190119"/>
                    </a:lnTo>
                    <a:lnTo>
                      <a:pt x="362966" y="193548"/>
                    </a:lnTo>
                    <a:lnTo>
                      <a:pt x="456946" y="193548"/>
                    </a:lnTo>
                    <a:lnTo>
                      <a:pt x="460248" y="190119"/>
                    </a:lnTo>
                    <a:lnTo>
                      <a:pt x="460248" y="181737"/>
                    </a:lnTo>
                    <a:close/>
                  </a:path>
                  <a:path w="512445" h="410210">
                    <a:moveTo>
                      <a:pt x="460248" y="143256"/>
                    </a:moveTo>
                    <a:lnTo>
                      <a:pt x="456946" y="140208"/>
                    </a:lnTo>
                    <a:lnTo>
                      <a:pt x="362966" y="140208"/>
                    </a:lnTo>
                    <a:lnTo>
                      <a:pt x="359664" y="143256"/>
                    </a:lnTo>
                    <a:lnTo>
                      <a:pt x="359664" y="150876"/>
                    </a:lnTo>
                    <a:lnTo>
                      <a:pt x="362966" y="153924"/>
                    </a:lnTo>
                    <a:lnTo>
                      <a:pt x="456946" y="153924"/>
                    </a:lnTo>
                    <a:lnTo>
                      <a:pt x="460248" y="150876"/>
                    </a:lnTo>
                    <a:lnTo>
                      <a:pt x="460248" y="143256"/>
                    </a:lnTo>
                    <a:close/>
                  </a:path>
                  <a:path w="512445" h="410210">
                    <a:moveTo>
                      <a:pt x="460248" y="104013"/>
                    </a:moveTo>
                    <a:lnTo>
                      <a:pt x="456946" y="100584"/>
                    </a:lnTo>
                    <a:lnTo>
                      <a:pt x="362966" y="100584"/>
                    </a:lnTo>
                    <a:lnTo>
                      <a:pt x="359664" y="104013"/>
                    </a:lnTo>
                    <a:lnTo>
                      <a:pt x="359664" y="112395"/>
                    </a:lnTo>
                    <a:lnTo>
                      <a:pt x="362966" y="115824"/>
                    </a:lnTo>
                    <a:lnTo>
                      <a:pt x="456946" y="115824"/>
                    </a:lnTo>
                    <a:lnTo>
                      <a:pt x="460248" y="112395"/>
                    </a:lnTo>
                    <a:lnTo>
                      <a:pt x="460248" y="104013"/>
                    </a:lnTo>
                    <a:close/>
                  </a:path>
                  <a:path w="512445" h="410210">
                    <a:moveTo>
                      <a:pt x="512064" y="92456"/>
                    </a:moveTo>
                    <a:lnTo>
                      <a:pt x="509968" y="82080"/>
                    </a:lnTo>
                    <a:lnTo>
                      <a:pt x="509079" y="80772"/>
                    </a:lnTo>
                    <a:lnTo>
                      <a:pt x="504253" y="73596"/>
                    </a:lnTo>
                    <a:lnTo>
                      <a:pt x="495769" y="67881"/>
                    </a:lnTo>
                    <a:lnTo>
                      <a:pt x="485394" y="65786"/>
                    </a:lnTo>
                    <a:lnTo>
                      <a:pt x="385318" y="65786"/>
                    </a:lnTo>
                    <a:lnTo>
                      <a:pt x="385318" y="30734"/>
                    </a:lnTo>
                    <a:lnTo>
                      <a:pt x="382879" y="18808"/>
                    </a:lnTo>
                    <a:lnTo>
                      <a:pt x="376262" y="9042"/>
                    </a:lnTo>
                    <a:lnTo>
                      <a:pt x="366445" y="2438"/>
                    </a:lnTo>
                    <a:lnTo>
                      <a:pt x="354457" y="0"/>
                    </a:lnTo>
                    <a:lnTo>
                      <a:pt x="96647" y="0"/>
                    </a:lnTo>
                    <a:lnTo>
                      <a:pt x="93345" y="3302"/>
                    </a:lnTo>
                    <a:lnTo>
                      <a:pt x="93345" y="11684"/>
                    </a:lnTo>
                    <a:lnTo>
                      <a:pt x="96647" y="14986"/>
                    </a:lnTo>
                    <a:lnTo>
                      <a:pt x="363220" y="14986"/>
                    </a:lnTo>
                    <a:lnTo>
                      <a:pt x="370332" y="22098"/>
                    </a:lnTo>
                    <a:lnTo>
                      <a:pt x="370332" y="65786"/>
                    </a:lnTo>
                    <a:lnTo>
                      <a:pt x="352298" y="65786"/>
                    </a:lnTo>
                    <a:lnTo>
                      <a:pt x="352298" y="48006"/>
                    </a:lnTo>
                    <a:lnTo>
                      <a:pt x="352298" y="38239"/>
                    </a:lnTo>
                    <a:lnTo>
                      <a:pt x="347091" y="33020"/>
                    </a:lnTo>
                    <a:lnTo>
                      <a:pt x="38227" y="33020"/>
                    </a:lnTo>
                    <a:lnTo>
                      <a:pt x="33020" y="38239"/>
                    </a:lnTo>
                    <a:lnTo>
                      <a:pt x="33020" y="296799"/>
                    </a:lnTo>
                    <a:lnTo>
                      <a:pt x="38227" y="302006"/>
                    </a:lnTo>
                    <a:lnTo>
                      <a:pt x="75057" y="302006"/>
                    </a:lnTo>
                    <a:lnTo>
                      <a:pt x="78359" y="298704"/>
                    </a:lnTo>
                    <a:lnTo>
                      <a:pt x="78359" y="290322"/>
                    </a:lnTo>
                    <a:lnTo>
                      <a:pt x="75057" y="287020"/>
                    </a:lnTo>
                    <a:lnTo>
                      <a:pt x="48006" y="287020"/>
                    </a:lnTo>
                    <a:lnTo>
                      <a:pt x="48006" y="48006"/>
                    </a:lnTo>
                    <a:lnTo>
                      <a:pt x="337312" y="48006"/>
                    </a:lnTo>
                    <a:lnTo>
                      <a:pt x="337312" y="65786"/>
                    </a:lnTo>
                    <a:lnTo>
                      <a:pt x="335661" y="65786"/>
                    </a:lnTo>
                    <a:lnTo>
                      <a:pt x="325272" y="67881"/>
                    </a:lnTo>
                    <a:lnTo>
                      <a:pt x="316801" y="73596"/>
                    </a:lnTo>
                    <a:lnTo>
                      <a:pt x="311073" y="82080"/>
                    </a:lnTo>
                    <a:lnTo>
                      <a:pt x="308991" y="92456"/>
                    </a:lnTo>
                    <a:lnTo>
                      <a:pt x="308991" y="287020"/>
                    </a:lnTo>
                    <a:lnTo>
                      <a:pt x="96647" y="287020"/>
                    </a:lnTo>
                    <a:lnTo>
                      <a:pt x="93345" y="290322"/>
                    </a:lnTo>
                    <a:lnTo>
                      <a:pt x="93345" y="298704"/>
                    </a:lnTo>
                    <a:lnTo>
                      <a:pt x="96647" y="302006"/>
                    </a:lnTo>
                    <a:lnTo>
                      <a:pt x="308991" y="302006"/>
                    </a:lnTo>
                    <a:lnTo>
                      <a:pt x="308991" y="320040"/>
                    </a:lnTo>
                    <a:lnTo>
                      <a:pt x="276987" y="320040"/>
                    </a:lnTo>
                    <a:lnTo>
                      <a:pt x="276987" y="335026"/>
                    </a:lnTo>
                    <a:lnTo>
                      <a:pt x="276987" y="349250"/>
                    </a:lnTo>
                    <a:lnTo>
                      <a:pt x="233680" y="349250"/>
                    </a:lnTo>
                    <a:lnTo>
                      <a:pt x="233680" y="364236"/>
                    </a:lnTo>
                    <a:lnTo>
                      <a:pt x="233680" y="394970"/>
                    </a:lnTo>
                    <a:lnTo>
                      <a:pt x="151638" y="394970"/>
                    </a:lnTo>
                    <a:lnTo>
                      <a:pt x="151638" y="364236"/>
                    </a:lnTo>
                    <a:lnTo>
                      <a:pt x="233680" y="364236"/>
                    </a:lnTo>
                    <a:lnTo>
                      <a:pt x="233680" y="349250"/>
                    </a:lnTo>
                    <a:lnTo>
                      <a:pt x="108331" y="349250"/>
                    </a:lnTo>
                    <a:lnTo>
                      <a:pt x="108331" y="335026"/>
                    </a:lnTo>
                    <a:lnTo>
                      <a:pt x="276987" y="335026"/>
                    </a:lnTo>
                    <a:lnTo>
                      <a:pt x="276987" y="320040"/>
                    </a:lnTo>
                    <a:lnTo>
                      <a:pt x="22098" y="320040"/>
                    </a:lnTo>
                    <a:lnTo>
                      <a:pt x="14986" y="312928"/>
                    </a:lnTo>
                    <a:lnTo>
                      <a:pt x="14986" y="22098"/>
                    </a:lnTo>
                    <a:lnTo>
                      <a:pt x="22098" y="14986"/>
                    </a:lnTo>
                    <a:lnTo>
                      <a:pt x="75057" y="14986"/>
                    </a:lnTo>
                    <a:lnTo>
                      <a:pt x="78359" y="11684"/>
                    </a:lnTo>
                    <a:lnTo>
                      <a:pt x="78359" y="3302"/>
                    </a:lnTo>
                    <a:lnTo>
                      <a:pt x="75057" y="0"/>
                    </a:lnTo>
                    <a:lnTo>
                      <a:pt x="30734" y="0"/>
                    </a:lnTo>
                    <a:lnTo>
                      <a:pt x="18796" y="2438"/>
                    </a:lnTo>
                    <a:lnTo>
                      <a:pt x="9029" y="9042"/>
                    </a:lnTo>
                    <a:lnTo>
                      <a:pt x="2425" y="18808"/>
                    </a:lnTo>
                    <a:lnTo>
                      <a:pt x="0" y="30734"/>
                    </a:lnTo>
                    <a:lnTo>
                      <a:pt x="0" y="304292"/>
                    </a:lnTo>
                    <a:lnTo>
                      <a:pt x="2425" y="316230"/>
                    </a:lnTo>
                    <a:lnTo>
                      <a:pt x="9029" y="325996"/>
                    </a:lnTo>
                    <a:lnTo>
                      <a:pt x="18796" y="332600"/>
                    </a:lnTo>
                    <a:lnTo>
                      <a:pt x="30734" y="335026"/>
                    </a:lnTo>
                    <a:lnTo>
                      <a:pt x="93345" y="335026"/>
                    </a:lnTo>
                    <a:lnTo>
                      <a:pt x="93345" y="357886"/>
                    </a:lnTo>
                    <a:lnTo>
                      <a:pt x="99695" y="364236"/>
                    </a:lnTo>
                    <a:lnTo>
                      <a:pt x="136652" y="364236"/>
                    </a:lnTo>
                    <a:lnTo>
                      <a:pt x="136652" y="394970"/>
                    </a:lnTo>
                    <a:lnTo>
                      <a:pt x="104521" y="394970"/>
                    </a:lnTo>
                    <a:lnTo>
                      <a:pt x="101092" y="398272"/>
                    </a:lnTo>
                    <a:lnTo>
                      <a:pt x="101092" y="406654"/>
                    </a:lnTo>
                    <a:lnTo>
                      <a:pt x="104521" y="409956"/>
                    </a:lnTo>
                    <a:lnTo>
                      <a:pt x="280797" y="409956"/>
                    </a:lnTo>
                    <a:lnTo>
                      <a:pt x="284099" y="406654"/>
                    </a:lnTo>
                    <a:lnTo>
                      <a:pt x="284099" y="398272"/>
                    </a:lnTo>
                    <a:lnTo>
                      <a:pt x="280797" y="394970"/>
                    </a:lnTo>
                    <a:lnTo>
                      <a:pt x="248666" y="394970"/>
                    </a:lnTo>
                    <a:lnTo>
                      <a:pt x="248666" y="364236"/>
                    </a:lnTo>
                    <a:lnTo>
                      <a:pt x="285623" y="364236"/>
                    </a:lnTo>
                    <a:lnTo>
                      <a:pt x="291973" y="357886"/>
                    </a:lnTo>
                    <a:lnTo>
                      <a:pt x="291973" y="349250"/>
                    </a:lnTo>
                    <a:lnTo>
                      <a:pt x="291973" y="335026"/>
                    </a:lnTo>
                    <a:lnTo>
                      <a:pt x="308991" y="335026"/>
                    </a:lnTo>
                    <a:lnTo>
                      <a:pt x="308991" y="383286"/>
                    </a:lnTo>
                    <a:lnTo>
                      <a:pt x="311073" y="393674"/>
                    </a:lnTo>
                    <a:lnTo>
                      <a:pt x="316801" y="402145"/>
                    </a:lnTo>
                    <a:lnTo>
                      <a:pt x="325272" y="407860"/>
                    </a:lnTo>
                    <a:lnTo>
                      <a:pt x="335661" y="409956"/>
                    </a:lnTo>
                    <a:lnTo>
                      <a:pt x="485394" y="409956"/>
                    </a:lnTo>
                    <a:lnTo>
                      <a:pt x="495769" y="407860"/>
                    </a:lnTo>
                    <a:lnTo>
                      <a:pt x="504253" y="402145"/>
                    </a:lnTo>
                    <a:lnTo>
                      <a:pt x="509079" y="394970"/>
                    </a:lnTo>
                    <a:lnTo>
                      <a:pt x="509968" y="393674"/>
                    </a:lnTo>
                    <a:lnTo>
                      <a:pt x="512064" y="383286"/>
                    </a:lnTo>
                    <a:lnTo>
                      <a:pt x="512064" y="230251"/>
                    </a:lnTo>
                    <a:lnTo>
                      <a:pt x="508762" y="226949"/>
                    </a:lnTo>
                    <a:lnTo>
                      <a:pt x="500380" y="226949"/>
                    </a:lnTo>
                    <a:lnTo>
                      <a:pt x="497078" y="230251"/>
                    </a:lnTo>
                    <a:lnTo>
                      <a:pt x="497078" y="389763"/>
                    </a:lnTo>
                    <a:lnTo>
                      <a:pt x="491871" y="394970"/>
                    </a:lnTo>
                    <a:lnTo>
                      <a:pt x="329184" y="394970"/>
                    </a:lnTo>
                    <a:lnTo>
                      <a:pt x="323977" y="389763"/>
                    </a:lnTo>
                    <a:lnTo>
                      <a:pt x="323977" y="320040"/>
                    </a:lnTo>
                    <a:lnTo>
                      <a:pt x="323977" y="85979"/>
                    </a:lnTo>
                    <a:lnTo>
                      <a:pt x="329184" y="80772"/>
                    </a:lnTo>
                    <a:lnTo>
                      <a:pt x="491871" y="80772"/>
                    </a:lnTo>
                    <a:lnTo>
                      <a:pt x="497078" y="85979"/>
                    </a:lnTo>
                    <a:lnTo>
                      <a:pt x="497078" y="208661"/>
                    </a:lnTo>
                    <a:lnTo>
                      <a:pt x="500380" y="211963"/>
                    </a:lnTo>
                    <a:lnTo>
                      <a:pt x="508762" y="211963"/>
                    </a:lnTo>
                    <a:lnTo>
                      <a:pt x="512064" y="208661"/>
                    </a:lnTo>
                    <a:lnTo>
                      <a:pt x="512064" y="92456"/>
                    </a:lnTo>
                    <a:close/>
                  </a:path>
                </a:pathLst>
              </a:custGeom>
              <a:solidFill>
                <a:srgbClr val="000000"/>
              </a:solidFill>
            </p:spPr>
            <p:txBody>
              <a:bodyPr wrap="square" lIns="0" tIns="0" rIns="0" bIns="0" rtlCol="0"/>
              <a:lstStyle/>
              <a:p>
                <a:endParaRPr/>
              </a:p>
            </p:txBody>
          </p:sp>
        </p:grpSp>
      </p:grpSp>
    </p:spTree>
    <p:extLst>
      <p:ext uri="{BB962C8B-B14F-4D97-AF65-F5344CB8AC3E}">
        <p14:creationId xmlns:p14="http://schemas.microsoft.com/office/powerpoint/2010/main" val="3707543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What is </a:t>
            </a:r>
            <a:r>
              <a:rPr lang="en-US" sz="4400" dirty="0" err="1">
                <a:latin typeface="Corbel Light" panose="020B0303020204020204" pitchFamily="34" charset="0"/>
              </a:rPr>
              <a:t>Kubelet</a:t>
            </a:r>
            <a:r>
              <a:rPr lang="en-US" sz="4400" dirty="0">
                <a:latin typeface="Corbel Light" panose="020B0303020204020204" pitchFamily="34" charset="0"/>
              </a:rPr>
              <a:t> ?</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grpSp>
        <p:nvGrpSpPr>
          <p:cNvPr id="163" name="Group 162">
            <a:extLst>
              <a:ext uri="{FF2B5EF4-FFF2-40B4-BE49-F238E27FC236}">
                <a16:creationId xmlns:a16="http://schemas.microsoft.com/office/drawing/2014/main" id="{D00CAF3C-0E39-4A48-8BE9-EBF5D4F128D0}"/>
              </a:ext>
            </a:extLst>
          </p:cNvPr>
          <p:cNvGrpSpPr/>
          <p:nvPr/>
        </p:nvGrpSpPr>
        <p:grpSpPr>
          <a:xfrm>
            <a:off x="504444" y="1232725"/>
            <a:ext cx="9209277" cy="2870200"/>
            <a:chOff x="504444" y="1232725"/>
            <a:chExt cx="9209277" cy="2870200"/>
          </a:xfrm>
        </p:grpSpPr>
        <p:grpSp>
          <p:nvGrpSpPr>
            <p:cNvPr id="164" name="object 5">
              <a:extLst>
                <a:ext uri="{FF2B5EF4-FFF2-40B4-BE49-F238E27FC236}">
                  <a16:creationId xmlns:a16="http://schemas.microsoft.com/office/drawing/2014/main" id="{5DF450E6-D873-48C0-B25C-153D9B6464A2}"/>
                </a:ext>
              </a:extLst>
            </p:cNvPr>
            <p:cNvGrpSpPr/>
            <p:nvPr/>
          </p:nvGrpSpPr>
          <p:grpSpPr>
            <a:xfrm>
              <a:off x="504444" y="1233678"/>
              <a:ext cx="6698995" cy="2606040"/>
              <a:chOff x="504444" y="1233678"/>
              <a:chExt cx="6698995" cy="2606040"/>
            </a:xfrm>
          </p:grpSpPr>
          <p:sp>
            <p:nvSpPr>
              <p:cNvPr id="200" name="object 7">
                <a:extLst>
                  <a:ext uri="{FF2B5EF4-FFF2-40B4-BE49-F238E27FC236}">
                    <a16:creationId xmlns:a16="http://schemas.microsoft.com/office/drawing/2014/main" id="{84967A2E-5931-497B-AB49-FE59DFD12F1C}"/>
                  </a:ext>
                </a:extLst>
              </p:cNvPr>
              <p:cNvSpPr/>
              <p:nvPr/>
            </p:nvSpPr>
            <p:spPr>
              <a:xfrm>
                <a:off x="504444" y="1738884"/>
                <a:ext cx="344424" cy="324612"/>
              </a:xfrm>
              <a:prstGeom prst="rect">
                <a:avLst/>
              </a:prstGeom>
              <a:blipFill>
                <a:blip r:embed="rId4" cstate="print"/>
                <a:stretch>
                  <a:fillRect/>
                </a:stretch>
              </a:blipFill>
            </p:spPr>
            <p:txBody>
              <a:bodyPr wrap="square" lIns="0" tIns="0" rIns="0" bIns="0" rtlCol="0"/>
              <a:lstStyle/>
              <a:p>
                <a:pPr defTabSz="914400"/>
                <a:endParaRPr>
                  <a:solidFill>
                    <a:prstClr val="black"/>
                  </a:solidFill>
                  <a:latin typeface="Calibri"/>
                </a:endParaRPr>
              </a:p>
            </p:txBody>
          </p:sp>
          <p:sp>
            <p:nvSpPr>
              <p:cNvPr id="201" name="object 8">
                <a:extLst>
                  <a:ext uri="{FF2B5EF4-FFF2-40B4-BE49-F238E27FC236}">
                    <a16:creationId xmlns:a16="http://schemas.microsoft.com/office/drawing/2014/main" id="{C04D81E3-E719-4F4A-B4AD-B3B6851026FC}"/>
                  </a:ext>
                </a:extLst>
              </p:cNvPr>
              <p:cNvSpPr/>
              <p:nvPr/>
            </p:nvSpPr>
            <p:spPr>
              <a:xfrm>
                <a:off x="5269229" y="1233678"/>
                <a:ext cx="1934210" cy="2606040"/>
              </a:xfrm>
              <a:custGeom>
                <a:avLst/>
                <a:gdLst/>
                <a:ahLst/>
                <a:cxnLst/>
                <a:rect l="l" t="t" r="r" b="b"/>
                <a:pathLst>
                  <a:path w="1934209" h="2606040">
                    <a:moveTo>
                      <a:pt x="1933955" y="0"/>
                    </a:moveTo>
                    <a:lnTo>
                      <a:pt x="0" y="0"/>
                    </a:lnTo>
                    <a:lnTo>
                      <a:pt x="0" y="2606040"/>
                    </a:lnTo>
                    <a:lnTo>
                      <a:pt x="1933955" y="2606040"/>
                    </a:lnTo>
                    <a:lnTo>
                      <a:pt x="1933955" y="0"/>
                    </a:lnTo>
                    <a:close/>
                  </a:path>
                </a:pathLst>
              </a:custGeom>
              <a:solidFill>
                <a:srgbClr val="84A7EE"/>
              </a:solidFill>
            </p:spPr>
            <p:txBody>
              <a:bodyPr wrap="square" lIns="0" tIns="0" rIns="0" bIns="0" rtlCol="0"/>
              <a:lstStyle/>
              <a:p>
                <a:pPr defTabSz="914400"/>
                <a:endParaRPr>
                  <a:solidFill>
                    <a:prstClr val="black"/>
                  </a:solidFill>
                  <a:latin typeface="Calibri"/>
                </a:endParaRPr>
              </a:p>
            </p:txBody>
          </p:sp>
          <p:sp>
            <p:nvSpPr>
              <p:cNvPr id="202" name="object 9">
                <a:extLst>
                  <a:ext uri="{FF2B5EF4-FFF2-40B4-BE49-F238E27FC236}">
                    <a16:creationId xmlns:a16="http://schemas.microsoft.com/office/drawing/2014/main" id="{C889EDF7-3839-4A17-AB56-97852C71E7F0}"/>
                  </a:ext>
                </a:extLst>
              </p:cNvPr>
              <p:cNvSpPr/>
              <p:nvPr/>
            </p:nvSpPr>
            <p:spPr>
              <a:xfrm>
                <a:off x="5269229" y="1233678"/>
                <a:ext cx="1934210" cy="2606040"/>
              </a:xfrm>
              <a:custGeom>
                <a:avLst/>
                <a:gdLst/>
                <a:ahLst/>
                <a:cxnLst/>
                <a:rect l="l" t="t" r="r" b="b"/>
                <a:pathLst>
                  <a:path w="1934209" h="2606040">
                    <a:moveTo>
                      <a:pt x="0" y="2606040"/>
                    </a:moveTo>
                    <a:lnTo>
                      <a:pt x="1933955" y="2606040"/>
                    </a:lnTo>
                    <a:lnTo>
                      <a:pt x="1933955" y="0"/>
                    </a:lnTo>
                    <a:lnTo>
                      <a:pt x="0" y="0"/>
                    </a:lnTo>
                    <a:lnTo>
                      <a:pt x="0" y="2606040"/>
                    </a:lnTo>
                    <a:close/>
                  </a:path>
                </a:pathLst>
              </a:custGeom>
              <a:ln w="3175">
                <a:solidFill>
                  <a:srgbClr val="316CE4"/>
                </a:solidFill>
              </a:ln>
            </p:spPr>
            <p:txBody>
              <a:bodyPr wrap="square" lIns="0" tIns="0" rIns="0" bIns="0" rtlCol="0"/>
              <a:lstStyle/>
              <a:p>
                <a:pPr defTabSz="914400"/>
                <a:endParaRPr>
                  <a:solidFill>
                    <a:prstClr val="black"/>
                  </a:solidFill>
                  <a:latin typeface="Calibri"/>
                </a:endParaRPr>
              </a:p>
            </p:txBody>
          </p:sp>
          <p:sp>
            <p:nvSpPr>
              <p:cNvPr id="203" name="object 10">
                <a:extLst>
                  <a:ext uri="{FF2B5EF4-FFF2-40B4-BE49-F238E27FC236}">
                    <a16:creationId xmlns:a16="http://schemas.microsoft.com/office/drawing/2014/main" id="{8BF8D146-01BF-4D18-B4BD-11EC0A5B31F7}"/>
                  </a:ext>
                </a:extLst>
              </p:cNvPr>
              <p:cNvSpPr/>
              <p:nvPr/>
            </p:nvSpPr>
            <p:spPr>
              <a:xfrm>
                <a:off x="5492496" y="1309116"/>
                <a:ext cx="1485900" cy="370840"/>
              </a:xfrm>
              <a:custGeom>
                <a:avLst/>
                <a:gdLst/>
                <a:ahLst/>
                <a:cxnLst/>
                <a:rect l="l" t="t" r="r" b="b"/>
                <a:pathLst>
                  <a:path w="1485900" h="370839">
                    <a:moveTo>
                      <a:pt x="1485900" y="0"/>
                    </a:moveTo>
                    <a:lnTo>
                      <a:pt x="0" y="0"/>
                    </a:lnTo>
                    <a:lnTo>
                      <a:pt x="0" y="370332"/>
                    </a:lnTo>
                    <a:lnTo>
                      <a:pt x="1485900" y="370332"/>
                    </a:lnTo>
                    <a:lnTo>
                      <a:pt x="1485900"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grpSp>
        <p:sp>
          <p:nvSpPr>
            <p:cNvPr id="165" name="object 47">
              <a:extLst>
                <a:ext uri="{FF2B5EF4-FFF2-40B4-BE49-F238E27FC236}">
                  <a16:creationId xmlns:a16="http://schemas.microsoft.com/office/drawing/2014/main" id="{BED2598A-63A6-48C1-8E9C-45FF59BCE066}"/>
                </a:ext>
              </a:extLst>
            </p:cNvPr>
            <p:cNvSpPr txBox="1"/>
            <p:nvPr/>
          </p:nvSpPr>
          <p:spPr>
            <a:xfrm>
              <a:off x="5712333" y="1355598"/>
              <a:ext cx="1047750" cy="528930"/>
            </a:xfrm>
            <a:prstGeom prst="rect">
              <a:avLst/>
            </a:prstGeom>
          </p:spPr>
          <p:txBody>
            <a:bodyPr vert="horz" wrap="square" lIns="0" tIns="12065" rIns="0" bIns="0" rtlCol="0">
              <a:spAutoFit/>
            </a:bodyPr>
            <a:lstStyle/>
            <a:p>
              <a:pPr marL="12700" defTabSz="914400">
                <a:spcBef>
                  <a:spcPts val="95"/>
                </a:spcBef>
              </a:pPr>
              <a:r>
                <a:rPr sz="1600" b="1" spc="-20" dirty="0">
                  <a:solidFill>
                    <a:srgbClr val="316CE4"/>
                  </a:solidFill>
                  <a:cs typeface="Arial"/>
                </a:rPr>
                <a:t>API </a:t>
              </a:r>
              <a:r>
                <a:rPr sz="1600" b="1" spc="-10" dirty="0">
                  <a:solidFill>
                    <a:srgbClr val="316CE4"/>
                  </a:solidFill>
                  <a:cs typeface="Arial"/>
                </a:rPr>
                <a:t>Server</a:t>
              </a:r>
              <a:endParaRPr sz="1600" dirty="0">
                <a:solidFill>
                  <a:prstClr val="black"/>
                </a:solidFill>
                <a:cs typeface="Arial"/>
              </a:endParaRPr>
            </a:p>
          </p:txBody>
        </p:sp>
        <p:sp>
          <p:nvSpPr>
            <p:cNvPr id="166" name="object 48">
              <a:extLst>
                <a:ext uri="{FF2B5EF4-FFF2-40B4-BE49-F238E27FC236}">
                  <a16:creationId xmlns:a16="http://schemas.microsoft.com/office/drawing/2014/main" id="{02874AB7-C749-425C-8888-9F03E6EADB42}"/>
                </a:ext>
              </a:extLst>
            </p:cNvPr>
            <p:cNvSpPr/>
            <p:nvPr/>
          </p:nvSpPr>
          <p:spPr>
            <a:xfrm>
              <a:off x="5780532" y="2548127"/>
              <a:ext cx="925830" cy="454913"/>
            </a:xfrm>
            <a:prstGeom prst="rect">
              <a:avLst/>
            </a:prstGeom>
            <a:blipFill>
              <a:blip r:embed="rId5" cstate="print"/>
              <a:stretch>
                <a:fillRect/>
              </a:stretch>
            </a:blipFill>
          </p:spPr>
          <p:txBody>
            <a:bodyPr wrap="square" lIns="0" tIns="0" rIns="0" bIns="0" rtlCol="0"/>
            <a:lstStyle/>
            <a:p>
              <a:pPr defTabSz="914400"/>
              <a:endParaRPr>
                <a:solidFill>
                  <a:prstClr val="black"/>
                </a:solidFill>
                <a:latin typeface="Calibri"/>
              </a:endParaRPr>
            </a:p>
          </p:txBody>
        </p:sp>
        <p:sp>
          <p:nvSpPr>
            <p:cNvPr id="167" name="object 49">
              <a:extLst>
                <a:ext uri="{FF2B5EF4-FFF2-40B4-BE49-F238E27FC236}">
                  <a16:creationId xmlns:a16="http://schemas.microsoft.com/office/drawing/2014/main" id="{A3A8C9CC-266E-4D62-AAD8-41F3ECB6FFCC}"/>
                </a:ext>
              </a:extLst>
            </p:cNvPr>
            <p:cNvSpPr txBox="1"/>
            <p:nvPr/>
          </p:nvSpPr>
          <p:spPr>
            <a:xfrm>
              <a:off x="5896483" y="2598166"/>
              <a:ext cx="680085" cy="528930"/>
            </a:xfrm>
            <a:prstGeom prst="rect">
              <a:avLst/>
            </a:prstGeom>
          </p:spPr>
          <p:txBody>
            <a:bodyPr vert="horz" wrap="square" lIns="0" tIns="12065" rIns="0" bIns="0" rtlCol="0">
              <a:spAutoFit/>
            </a:bodyPr>
            <a:lstStyle/>
            <a:p>
              <a:pPr marL="12700" defTabSz="914400">
                <a:spcBef>
                  <a:spcPts val="95"/>
                </a:spcBef>
              </a:pPr>
              <a:r>
                <a:rPr sz="1600" b="1" spc="-5" dirty="0">
                  <a:solidFill>
                    <a:srgbClr val="FFFFFF"/>
                  </a:solidFill>
                  <a:cs typeface="Arial"/>
                </a:rPr>
                <a:t>Master</a:t>
              </a:r>
              <a:endParaRPr sz="1600" dirty="0">
                <a:solidFill>
                  <a:prstClr val="black"/>
                </a:solidFill>
                <a:cs typeface="Arial"/>
              </a:endParaRPr>
            </a:p>
          </p:txBody>
        </p:sp>
        <p:grpSp>
          <p:nvGrpSpPr>
            <p:cNvPr id="168" name="object 50">
              <a:extLst>
                <a:ext uri="{FF2B5EF4-FFF2-40B4-BE49-F238E27FC236}">
                  <a16:creationId xmlns:a16="http://schemas.microsoft.com/office/drawing/2014/main" id="{54EFE64A-16E2-425A-86E0-085DF37F8AFC}"/>
                </a:ext>
              </a:extLst>
            </p:cNvPr>
            <p:cNvGrpSpPr/>
            <p:nvPr/>
          </p:nvGrpSpPr>
          <p:grpSpPr>
            <a:xfrm>
              <a:off x="1944433" y="1232725"/>
              <a:ext cx="2416175" cy="2870200"/>
              <a:chOff x="1944433" y="1232725"/>
              <a:chExt cx="2416175" cy="2870200"/>
            </a:xfrm>
          </p:grpSpPr>
          <p:sp>
            <p:nvSpPr>
              <p:cNvPr id="189" name="object 51">
                <a:extLst>
                  <a:ext uri="{FF2B5EF4-FFF2-40B4-BE49-F238E27FC236}">
                    <a16:creationId xmlns:a16="http://schemas.microsoft.com/office/drawing/2014/main" id="{E1CE5C6D-17C6-4504-B2D6-E7842427BAE5}"/>
                  </a:ext>
                </a:extLst>
              </p:cNvPr>
              <p:cNvSpPr/>
              <p:nvPr/>
            </p:nvSpPr>
            <p:spPr>
              <a:xfrm>
                <a:off x="1945385" y="1233678"/>
                <a:ext cx="2181225" cy="2606040"/>
              </a:xfrm>
              <a:custGeom>
                <a:avLst/>
                <a:gdLst/>
                <a:ahLst/>
                <a:cxnLst/>
                <a:rect l="l" t="t" r="r" b="b"/>
                <a:pathLst>
                  <a:path w="2181225" h="2606040">
                    <a:moveTo>
                      <a:pt x="2180843" y="0"/>
                    </a:moveTo>
                    <a:lnTo>
                      <a:pt x="0" y="0"/>
                    </a:lnTo>
                    <a:lnTo>
                      <a:pt x="0" y="2606040"/>
                    </a:lnTo>
                    <a:lnTo>
                      <a:pt x="2180843" y="2606040"/>
                    </a:lnTo>
                    <a:lnTo>
                      <a:pt x="2180843" y="0"/>
                    </a:lnTo>
                    <a:close/>
                  </a:path>
                </a:pathLst>
              </a:custGeom>
              <a:solidFill>
                <a:srgbClr val="84A7EE"/>
              </a:solidFill>
            </p:spPr>
            <p:txBody>
              <a:bodyPr wrap="square" lIns="0" tIns="0" rIns="0" bIns="0" rtlCol="0"/>
              <a:lstStyle/>
              <a:p>
                <a:pPr defTabSz="914400"/>
                <a:endParaRPr>
                  <a:solidFill>
                    <a:prstClr val="black"/>
                  </a:solidFill>
                  <a:latin typeface="Calibri"/>
                </a:endParaRPr>
              </a:p>
            </p:txBody>
          </p:sp>
          <p:sp>
            <p:nvSpPr>
              <p:cNvPr id="190" name="object 52">
                <a:extLst>
                  <a:ext uri="{FF2B5EF4-FFF2-40B4-BE49-F238E27FC236}">
                    <a16:creationId xmlns:a16="http://schemas.microsoft.com/office/drawing/2014/main" id="{9E926C16-C28A-40F7-9DB4-B3BE77CE5DA8}"/>
                  </a:ext>
                </a:extLst>
              </p:cNvPr>
              <p:cNvSpPr/>
              <p:nvPr/>
            </p:nvSpPr>
            <p:spPr>
              <a:xfrm>
                <a:off x="1945385" y="1233678"/>
                <a:ext cx="2181225" cy="2606040"/>
              </a:xfrm>
              <a:custGeom>
                <a:avLst/>
                <a:gdLst/>
                <a:ahLst/>
                <a:cxnLst/>
                <a:rect l="l" t="t" r="r" b="b"/>
                <a:pathLst>
                  <a:path w="2181225" h="2606040">
                    <a:moveTo>
                      <a:pt x="0" y="2606040"/>
                    </a:moveTo>
                    <a:lnTo>
                      <a:pt x="2180843" y="2606040"/>
                    </a:lnTo>
                    <a:lnTo>
                      <a:pt x="2180843" y="0"/>
                    </a:lnTo>
                    <a:lnTo>
                      <a:pt x="0" y="0"/>
                    </a:lnTo>
                    <a:lnTo>
                      <a:pt x="0" y="2606040"/>
                    </a:lnTo>
                    <a:close/>
                  </a:path>
                </a:pathLst>
              </a:custGeom>
              <a:ln w="3175">
                <a:solidFill>
                  <a:srgbClr val="316CE4"/>
                </a:solidFill>
              </a:ln>
            </p:spPr>
            <p:txBody>
              <a:bodyPr wrap="square" lIns="0" tIns="0" rIns="0" bIns="0" rtlCol="0"/>
              <a:lstStyle/>
              <a:p>
                <a:pPr defTabSz="914400"/>
                <a:endParaRPr>
                  <a:solidFill>
                    <a:prstClr val="black"/>
                  </a:solidFill>
                  <a:latin typeface="Calibri"/>
                </a:endParaRPr>
              </a:p>
            </p:txBody>
          </p:sp>
          <p:sp>
            <p:nvSpPr>
              <p:cNvPr id="191" name="object 53">
                <a:extLst>
                  <a:ext uri="{FF2B5EF4-FFF2-40B4-BE49-F238E27FC236}">
                    <a16:creationId xmlns:a16="http://schemas.microsoft.com/office/drawing/2014/main" id="{E3B2982C-46E4-4748-B598-C954329BC82E}"/>
                  </a:ext>
                </a:extLst>
              </p:cNvPr>
              <p:cNvSpPr/>
              <p:nvPr/>
            </p:nvSpPr>
            <p:spPr>
              <a:xfrm>
                <a:off x="2062733" y="1366266"/>
                <a:ext cx="2179320" cy="2604770"/>
              </a:xfrm>
              <a:custGeom>
                <a:avLst/>
                <a:gdLst/>
                <a:ahLst/>
                <a:cxnLst/>
                <a:rect l="l" t="t" r="r" b="b"/>
                <a:pathLst>
                  <a:path w="2179320" h="2604770">
                    <a:moveTo>
                      <a:pt x="2179320" y="0"/>
                    </a:moveTo>
                    <a:lnTo>
                      <a:pt x="0" y="0"/>
                    </a:lnTo>
                    <a:lnTo>
                      <a:pt x="0" y="2604516"/>
                    </a:lnTo>
                    <a:lnTo>
                      <a:pt x="2179320" y="2604516"/>
                    </a:lnTo>
                    <a:lnTo>
                      <a:pt x="2179320" y="0"/>
                    </a:lnTo>
                    <a:close/>
                  </a:path>
                </a:pathLst>
              </a:custGeom>
              <a:solidFill>
                <a:srgbClr val="84A7EE"/>
              </a:solidFill>
            </p:spPr>
            <p:txBody>
              <a:bodyPr wrap="square" lIns="0" tIns="0" rIns="0" bIns="0" rtlCol="0"/>
              <a:lstStyle/>
              <a:p>
                <a:pPr defTabSz="914400"/>
                <a:endParaRPr>
                  <a:solidFill>
                    <a:prstClr val="black"/>
                  </a:solidFill>
                  <a:latin typeface="Calibri"/>
                </a:endParaRPr>
              </a:p>
            </p:txBody>
          </p:sp>
          <p:sp>
            <p:nvSpPr>
              <p:cNvPr id="192" name="object 54">
                <a:extLst>
                  <a:ext uri="{FF2B5EF4-FFF2-40B4-BE49-F238E27FC236}">
                    <a16:creationId xmlns:a16="http://schemas.microsoft.com/office/drawing/2014/main" id="{EABD4152-5C3D-4230-BB5A-4F545F9D18A5}"/>
                  </a:ext>
                </a:extLst>
              </p:cNvPr>
              <p:cNvSpPr/>
              <p:nvPr/>
            </p:nvSpPr>
            <p:spPr>
              <a:xfrm>
                <a:off x="2062733" y="1366266"/>
                <a:ext cx="2179320" cy="2604770"/>
              </a:xfrm>
              <a:custGeom>
                <a:avLst/>
                <a:gdLst/>
                <a:ahLst/>
                <a:cxnLst/>
                <a:rect l="l" t="t" r="r" b="b"/>
                <a:pathLst>
                  <a:path w="2179320" h="2604770">
                    <a:moveTo>
                      <a:pt x="0" y="2604516"/>
                    </a:moveTo>
                    <a:lnTo>
                      <a:pt x="2179320" y="2604516"/>
                    </a:lnTo>
                    <a:lnTo>
                      <a:pt x="2179320" y="0"/>
                    </a:lnTo>
                    <a:lnTo>
                      <a:pt x="0" y="0"/>
                    </a:lnTo>
                    <a:lnTo>
                      <a:pt x="0" y="2604516"/>
                    </a:lnTo>
                    <a:close/>
                  </a:path>
                </a:pathLst>
              </a:custGeom>
              <a:ln w="3175">
                <a:solidFill>
                  <a:srgbClr val="316CE4"/>
                </a:solidFill>
              </a:ln>
            </p:spPr>
            <p:txBody>
              <a:bodyPr wrap="square" lIns="0" tIns="0" rIns="0" bIns="0" rtlCol="0"/>
              <a:lstStyle/>
              <a:p>
                <a:pPr defTabSz="914400"/>
                <a:endParaRPr>
                  <a:solidFill>
                    <a:prstClr val="black"/>
                  </a:solidFill>
                  <a:latin typeface="Calibri"/>
                </a:endParaRPr>
              </a:p>
            </p:txBody>
          </p:sp>
          <p:sp>
            <p:nvSpPr>
              <p:cNvPr id="193" name="object 55">
                <a:extLst>
                  <a:ext uri="{FF2B5EF4-FFF2-40B4-BE49-F238E27FC236}">
                    <a16:creationId xmlns:a16="http://schemas.microsoft.com/office/drawing/2014/main" id="{CEC5DAC3-B72D-4AC2-B6E3-E9D3CFA7C0E1}"/>
                  </a:ext>
                </a:extLst>
              </p:cNvPr>
              <p:cNvSpPr/>
              <p:nvPr/>
            </p:nvSpPr>
            <p:spPr>
              <a:xfrm>
                <a:off x="2178557" y="1497330"/>
                <a:ext cx="2181225" cy="2604770"/>
              </a:xfrm>
              <a:custGeom>
                <a:avLst/>
                <a:gdLst/>
                <a:ahLst/>
                <a:cxnLst/>
                <a:rect l="l" t="t" r="r" b="b"/>
                <a:pathLst>
                  <a:path w="2181225" h="2604770">
                    <a:moveTo>
                      <a:pt x="2180844" y="0"/>
                    </a:moveTo>
                    <a:lnTo>
                      <a:pt x="0" y="0"/>
                    </a:lnTo>
                    <a:lnTo>
                      <a:pt x="0" y="2604516"/>
                    </a:lnTo>
                    <a:lnTo>
                      <a:pt x="2180844" y="2604516"/>
                    </a:lnTo>
                    <a:lnTo>
                      <a:pt x="2180844" y="0"/>
                    </a:lnTo>
                    <a:close/>
                  </a:path>
                </a:pathLst>
              </a:custGeom>
              <a:solidFill>
                <a:srgbClr val="84A7EE"/>
              </a:solidFill>
            </p:spPr>
            <p:txBody>
              <a:bodyPr wrap="square" lIns="0" tIns="0" rIns="0" bIns="0" rtlCol="0"/>
              <a:lstStyle/>
              <a:p>
                <a:pPr defTabSz="914400"/>
                <a:endParaRPr>
                  <a:solidFill>
                    <a:prstClr val="black"/>
                  </a:solidFill>
                  <a:latin typeface="Calibri"/>
                </a:endParaRPr>
              </a:p>
            </p:txBody>
          </p:sp>
          <p:sp>
            <p:nvSpPr>
              <p:cNvPr id="194" name="object 56">
                <a:extLst>
                  <a:ext uri="{FF2B5EF4-FFF2-40B4-BE49-F238E27FC236}">
                    <a16:creationId xmlns:a16="http://schemas.microsoft.com/office/drawing/2014/main" id="{F29DFD5A-64FE-4E63-ADB4-28FC095BE784}"/>
                  </a:ext>
                </a:extLst>
              </p:cNvPr>
              <p:cNvSpPr/>
              <p:nvPr/>
            </p:nvSpPr>
            <p:spPr>
              <a:xfrm>
                <a:off x="2178557" y="1497330"/>
                <a:ext cx="2181225" cy="2604770"/>
              </a:xfrm>
              <a:custGeom>
                <a:avLst/>
                <a:gdLst/>
                <a:ahLst/>
                <a:cxnLst/>
                <a:rect l="l" t="t" r="r" b="b"/>
                <a:pathLst>
                  <a:path w="2181225" h="2604770">
                    <a:moveTo>
                      <a:pt x="0" y="2604516"/>
                    </a:moveTo>
                    <a:lnTo>
                      <a:pt x="2180844" y="2604516"/>
                    </a:lnTo>
                    <a:lnTo>
                      <a:pt x="2180844" y="0"/>
                    </a:lnTo>
                    <a:lnTo>
                      <a:pt x="0" y="0"/>
                    </a:lnTo>
                    <a:lnTo>
                      <a:pt x="0" y="2604516"/>
                    </a:lnTo>
                    <a:close/>
                  </a:path>
                </a:pathLst>
              </a:custGeom>
              <a:ln w="3175">
                <a:solidFill>
                  <a:srgbClr val="316CE4"/>
                </a:solidFill>
              </a:ln>
            </p:spPr>
            <p:txBody>
              <a:bodyPr wrap="square" lIns="0" tIns="0" rIns="0" bIns="0" rtlCol="0"/>
              <a:lstStyle/>
              <a:p>
                <a:pPr defTabSz="914400"/>
                <a:endParaRPr>
                  <a:solidFill>
                    <a:prstClr val="black"/>
                  </a:solidFill>
                  <a:latin typeface="Calibri"/>
                </a:endParaRPr>
              </a:p>
            </p:txBody>
          </p:sp>
          <p:sp>
            <p:nvSpPr>
              <p:cNvPr id="195" name="object 57">
                <a:extLst>
                  <a:ext uri="{FF2B5EF4-FFF2-40B4-BE49-F238E27FC236}">
                    <a16:creationId xmlns:a16="http://schemas.microsoft.com/office/drawing/2014/main" id="{36FE7716-590C-403B-A2A9-B6FF5D6AACCE}"/>
                  </a:ext>
                </a:extLst>
              </p:cNvPr>
              <p:cNvSpPr/>
              <p:nvPr/>
            </p:nvSpPr>
            <p:spPr>
              <a:xfrm>
                <a:off x="2491739" y="1644396"/>
                <a:ext cx="546100" cy="547370"/>
              </a:xfrm>
              <a:custGeom>
                <a:avLst/>
                <a:gdLst/>
                <a:ahLst/>
                <a:cxnLst/>
                <a:rect l="l" t="t" r="r" b="b"/>
                <a:pathLst>
                  <a:path w="546100" h="547369">
                    <a:moveTo>
                      <a:pt x="503936" y="0"/>
                    </a:moveTo>
                    <a:lnTo>
                      <a:pt x="41656" y="0"/>
                    </a:lnTo>
                    <a:lnTo>
                      <a:pt x="25449" y="3278"/>
                    </a:lnTo>
                    <a:lnTo>
                      <a:pt x="12207" y="12223"/>
                    </a:lnTo>
                    <a:lnTo>
                      <a:pt x="3276" y="25503"/>
                    </a:lnTo>
                    <a:lnTo>
                      <a:pt x="0" y="41782"/>
                    </a:lnTo>
                    <a:lnTo>
                      <a:pt x="0" y="505332"/>
                    </a:lnTo>
                    <a:lnTo>
                      <a:pt x="3276" y="521612"/>
                    </a:lnTo>
                    <a:lnTo>
                      <a:pt x="12207" y="534892"/>
                    </a:lnTo>
                    <a:lnTo>
                      <a:pt x="25449" y="543837"/>
                    </a:lnTo>
                    <a:lnTo>
                      <a:pt x="41656" y="547115"/>
                    </a:lnTo>
                    <a:lnTo>
                      <a:pt x="503936" y="547115"/>
                    </a:lnTo>
                    <a:lnTo>
                      <a:pt x="520142" y="543837"/>
                    </a:lnTo>
                    <a:lnTo>
                      <a:pt x="533384" y="534892"/>
                    </a:lnTo>
                    <a:lnTo>
                      <a:pt x="542315" y="521612"/>
                    </a:lnTo>
                    <a:lnTo>
                      <a:pt x="545592" y="505332"/>
                    </a:lnTo>
                    <a:lnTo>
                      <a:pt x="545592" y="41782"/>
                    </a:lnTo>
                    <a:lnTo>
                      <a:pt x="542315" y="25503"/>
                    </a:lnTo>
                    <a:lnTo>
                      <a:pt x="533384" y="12223"/>
                    </a:lnTo>
                    <a:lnTo>
                      <a:pt x="520142" y="3278"/>
                    </a:lnTo>
                    <a:lnTo>
                      <a:pt x="503936" y="0"/>
                    </a:lnTo>
                    <a:close/>
                  </a:path>
                </a:pathLst>
              </a:custGeom>
              <a:solidFill>
                <a:srgbClr val="57EAF7"/>
              </a:solidFill>
            </p:spPr>
            <p:txBody>
              <a:bodyPr wrap="square" lIns="0" tIns="0" rIns="0" bIns="0" rtlCol="0"/>
              <a:lstStyle/>
              <a:p>
                <a:pPr defTabSz="914400"/>
                <a:endParaRPr>
                  <a:solidFill>
                    <a:prstClr val="black"/>
                  </a:solidFill>
                  <a:latin typeface="Calibri"/>
                </a:endParaRPr>
              </a:p>
            </p:txBody>
          </p:sp>
          <p:sp>
            <p:nvSpPr>
              <p:cNvPr id="196" name="object 58">
                <a:extLst>
                  <a:ext uri="{FF2B5EF4-FFF2-40B4-BE49-F238E27FC236}">
                    <a16:creationId xmlns:a16="http://schemas.microsoft.com/office/drawing/2014/main" id="{BE766C85-2666-42AE-96B4-4ED844112534}"/>
                  </a:ext>
                </a:extLst>
              </p:cNvPr>
              <p:cNvSpPr/>
              <p:nvPr/>
            </p:nvSpPr>
            <p:spPr>
              <a:xfrm>
                <a:off x="2485643" y="1636776"/>
                <a:ext cx="562610" cy="561340"/>
              </a:xfrm>
              <a:custGeom>
                <a:avLst/>
                <a:gdLst/>
                <a:ahLst/>
                <a:cxnLst/>
                <a:rect l="l" t="t" r="r" b="b"/>
                <a:pathLst>
                  <a:path w="562610" h="561339">
                    <a:moveTo>
                      <a:pt x="510413" y="0"/>
                    </a:moveTo>
                    <a:lnTo>
                      <a:pt x="51943" y="0"/>
                    </a:lnTo>
                    <a:lnTo>
                      <a:pt x="31718" y="4077"/>
                    </a:lnTo>
                    <a:lnTo>
                      <a:pt x="15208" y="15192"/>
                    </a:lnTo>
                    <a:lnTo>
                      <a:pt x="4079" y="31664"/>
                    </a:lnTo>
                    <a:lnTo>
                      <a:pt x="0" y="51815"/>
                    </a:lnTo>
                    <a:lnTo>
                      <a:pt x="0" y="509015"/>
                    </a:lnTo>
                    <a:lnTo>
                      <a:pt x="4079" y="529167"/>
                    </a:lnTo>
                    <a:lnTo>
                      <a:pt x="15208" y="545639"/>
                    </a:lnTo>
                    <a:lnTo>
                      <a:pt x="31718" y="556754"/>
                    </a:lnTo>
                    <a:lnTo>
                      <a:pt x="51943" y="560832"/>
                    </a:lnTo>
                    <a:lnTo>
                      <a:pt x="510413" y="560832"/>
                    </a:lnTo>
                    <a:lnTo>
                      <a:pt x="530637" y="556754"/>
                    </a:lnTo>
                    <a:lnTo>
                      <a:pt x="547147" y="545639"/>
                    </a:lnTo>
                    <a:lnTo>
                      <a:pt x="558276" y="529167"/>
                    </a:lnTo>
                    <a:lnTo>
                      <a:pt x="562356" y="509015"/>
                    </a:lnTo>
                    <a:lnTo>
                      <a:pt x="562356" y="142239"/>
                    </a:lnTo>
                    <a:lnTo>
                      <a:pt x="557657" y="137540"/>
                    </a:lnTo>
                    <a:lnTo>
                      <a:pt x="545973" y="137540"/>
                    </a:lnTo>
                    <a:lnTo>
                      <a:pt x="541274" y="142239"/>
                    </a:lnTo>
                    <a:lnTo>
                      <a:pt x="541274" y="509015"/>
                    </a:lnTo>
                    <a:lnTo>
                      <a:pt x="538845" y="521017"/>
                    </a:lnTo>
                    <a:lnTo>
                      <a:pt x="532225" y="530828"/>
                    </a:lnTo>
                    <a:lnTo>
                      <a:pt x="522414" y="537448"/>
                    </a:lnTo>
                    <a:lnTo>
                      <a:pt x="510413" y="539876"/>
                    </a:lnTo>
                    <a:lnTo>
                      <a:pt x="51943" y="539876"/>
                    </a:lnTo>
                    <a:lnTo>
                      <a:pt x="39941" y="537448"/>
                    </a:lnTo>
                    <a:lnTo>
                      <a:pt x="30130" y="530828"/>
                    </a:lnTo>
                    <a:lnTo>
                      <a:pt x="23510" y="521017"/>
                    </a:lnTo>
                    <a:lnTo>
                      <a:pt x="21081" y="509015"/>
                    </a:lnTo>
                    <a:lnTo>
                      <a:pt x="21081" y="51815"/>
                    </a:lnTo>
                    <a:lnTo>
                      <a:pt x="23510" y="39814"/>
                    </a:lnTo>
                    <a:lnTo>
                      <a:pt x="30130" y="30003"/>
                    </a:lnTo>
                    <a:lnTo>
                      <a:pt x="39941" y="23383"/>
                    </a:lnTo>
                    <a:lnTo>
                      <a:pt x="51943" y="20954"/>
                    </a:lnTo>
                    <a:lnTo>
                      <a:pt x="510413" y="20954"/>
                    </a:lnTo>
                    <a:lnTo>
                      <a:pt x="522414" y="23383"/>
                    </a:lnTo>
                    <a:lnTo>
                      <a:pt x="532225" y="30003"/>
                    </a:lnTo>
                    <a:lnTo>
                      <a:pt x="538845" y="39814"/>
                    </a:lnTo>
                    <a:lnTo>
                      <a:pt x="541274" y="51815"/>
                    </a:lnTo>
                    <a:lnTo>
                      <a:pt x="541274" y="114553"/>
                    </a:lnTo>
                    <a:lnTo>
                      <a:pt x="545973" y="119252"/>
                    </a:lnTo>
                    <a:lnTo>
                      <a:pt x="557657" y="119252"/>
                    </a:lnTo>
                    <a:lnTo>
                      <a:pt x="562356" y="114553"/>
                    </a:lnTo>
                    <a:lnTo>
                      <a:pt x="562356" y="51815"/>
                    </a:lnTo>
                    <a:lnTo>
                      <a:pt x="558276" y="31664"/>
                    </a:lnTo>
                    <a:lnTo>
                      <a:pt x="547147" y="15192"/>
                    </a:lnTo>
                    <a:lnTo>
                      <a:pt x="530637" y="4077"/>
                    </a:lnTo>
                    <a:lnTo>
                      <a:pt x="510413" y="0"/>
                    </a:lnTo>
                    <a:close/>
                  </a:path>
                </a:pathLst>
              </a:custGeom>
              <a:solidFill>
                <a:srgbClr val="000000"/>
              </a:solidFill>
            </p:spPr>
            <p:txBody>
              <a:bodyPr wrap="square" lIns="0" tIns="0" rIns="0" bIns="0" rtlCol="0"/>
              <a:lstStyle/>
              <a:p>
                <a:pPr defTabSz="914400"/>
                <a:endParaRPr>
                  <a:solidFill>
                    <a:prstClr val="black"/>
                  </a:solidFill>
                  <a:latin typeface="Calibri"/>
                </a:endParaRPr>
              </a:p>
            </p:txBody>
          </p:sp>
          <p:sp>
            <p:nvSpPr>
              <p:cNvPr id="197" name="object 59">
                <a:extLst>
                  <a:ext uri="{FF2B5EF4-FFF2-40B4-BE49-F238E27FC236}">
                    <a16:creationId xmlns:a16="http://schemas.microsoft.com/office/drawing/2014/main" id="{A62D27A7-2A01-4FEF-9E6F-F65A64E364A8}"/>
                  </a:ext>
                </a:extLst>
              </p:cNvPr>
              <p:cNvSpPr/>
              <p:nvPr/>
            </p:nvSpPr>
            <p:spPr>
              <a:xfrm>
                <a:off x="2429255" y="1726692"/>
                <a:ext cx="547370" cy="546100"/>
              </a:xfrm>
              <a:custGeom>
                <a:avLst/>
                <a:gdLst/>
                <a:ahLst/>
                <a:cxnLst/>
                <a:rect l="l" t="t" r="r" b="b"/>
                <a:pathLst>
                  <a:path w="547369" h="546100">
                    <a:moveTo>
                      <a:pt x="505332" y="0"/>
                    </a:moveTo>
                    <a:lnTo>
                      <a:pt x="41782" y="0"/>
                    </a:lnTo>
                    <a:lnTo>
                      <a:pt x="25503" y="3276"/>
                    </a:lnTo>
                    <a:lnTo>
                      <a:pt x="12223" y="12207"/>
                    </a:lnTo>
                    <a:lnTo>
                      <a:pt x="3278" y="25449"/>
                    </a:lnTo>
                    <a:lnTo>
                      <a:pt x="0" y="41656"/>
                    </a:lnTo>
                    <a:lnTo>
                      <a:pt x="0" y="503936"/>
                    </a:lnTo>
                    <a:lnTo>
                      <a:pt x="3278" y="520142"/>
                    </a:lnTo>
                    <a:lnTo>
                      <a:pt x="12223" y="533384"/>
                    </a:lnTo>
                    <a:lnTo>
                      <a:pt x="25503" y="542315"/>
                    </a:lnTo>
                    <a:lnTo>
                      <a:pt x="41782" y="545592"/>
                    </a:lnTo>
                    <a:lnTo>
                      <a:pt x="505332" y="545592"/>
                    </a:lnTo>
                    <a:lnTo>
                      <a:pt x="521612" y="542315"/>
                    </a:lnTo>
                    <a:lnTo>
                      <a:pt x="534892" y="533384"/>
                    </a:lnTo>
                    <a:lnTo>
                      <a:pt x="543837" y="520142"/>
                    </a:lnTo>
                    <a:lnTo>
                      <a:pt x="547116" y="503936"/>
                    </a:lnTo>
                    <a:lnTo>
                      <a:pt x="547116" y="41656"/>
                    </a:lnTo>
                    <a:lnTo>
                      <a:pt x="543837" y="25449"/>
                    </a:lnTo>
                    <a:lnTo>
                      <a:pt x="534892" y="12207"/>
                    </a:lnTo>
                    <a:lnTo>
                      <a:pt x="521612" y="3276"/>
                    </a:lnTo>
                    <a:lnTo>
                      <a:pt x="505332" y="0"/>
                    </a:lnTo>
                    <a:close/>
                  </a:path>
                </a:pathLst>
              </a:custGeom>
              <a:solidFill>
                <a:srgbClr val="57EAF7"/>
              </a:solidFill>
            </p:spPr>
            <p:txBody>
              <a:bodyPr wrap="square" lIns="0" tIns="0" rIns="0" bIns="0" rtlCol="0"/>
              <a:lstStyle/>
              <a:p>
                <a:pPr defTabSz="914400"/>
                <a:endParaRPr>
                  <a:solidFill>
                    <a:prstClr val="black"/>
                  </a:solidFill>
                  <a:latin typeface="Calibri"/>
                </a:endParaRPr>
              </a:p>
            </p:txBody>
          </p:sp>
          <p:sp>
            <p:nvSpPr>
              <p:cNvPr id="198" name="object 60">
                <a:extLst>
                  <a:ext uri="{FF2B5EF4-FFF2-40B4-BE49-F238E27FC236}">
                    <a16:creationId xmlns:a16="http://schemas.microsoft.com/office/drawing/2014/main" id="{0F2577C7-46C8-4CE7-9510-CB6622E885FC}"/>
                  </a:ext>
                </a:extLst>
              </p:cNvPr>
              <p:cNvSpPr/>
              <p:nvPr/>
            </p:nvSpPr>
            <p:spPr>
              <a:xfrm>
                <a:off x="2424683" y="1717548"/>
                <a:ext cx="561340" cy="562610"/>
              </a:xfrm>
              <a:custGeom>
                <a:avLst/>
                <a:gdLst/>
                <a:ahLst/>
                <a:cxnLst/>
                <a:rect l="l" t="t" r="r" b="b"/>
                <a:pathLst>
                  <a:path w="561339" h="562610">
                    <a:moveTo>
                      <a:pt x="509016" y="0"/>
                    </a:moveTo>
                    <a:lnTo>
                      <a:pt x="51816" y="0"/>
                    </a:lnTo>
                    <a:lnTo>
                      <a:pt x="31664" y="4079"/>
                    </a:lnTo>
                    <a:lnTo>
                      <a:pt x="15192" y="15208"/>
                    </a:lnTo>
                    <a:lnTo>
                      <a:pt x="4077" y="31718"/>
                    </a:lnTo>
                    <a:lnTo>
                      <a:pt x="0" y="51942"/>
                    </a:lnTo>
                    <a:lnTo>
                      <a:pt x="0" y="510413"/>
                    </a:lnTo>
                    <a:lnTo>
                      <a:pt x="4077" y="530637"/>
                    </a:lnTo>
                    <a:lnTo>
                      <a:pt x="15192" y="547147"/>
                    </a:lnTo>
                    <a:lnTo>
                      <a:pt x="31664" y="558276"/>
                    </a:lnTo>
                    <a:lnTo>
                      <a:pt x="51816" y="562355"/>
                    </a:lnTo>
                    <a:lnTo>
                      <a:pt x="509016" y="562355"/>
                    </a:lnTo>
                    <a:lnTo>
                      <a:pt x="529167" y="558276"/>
                    </a:lnTo>
                    <a:lnTo>
                      <a:pt x="545639" y="547147"/>
                    </a:lnTo>
                    <a:lnTo>
                      <a:pt x="556754" y="530637"/>
                    </a:lnTo>
                    <a:lnTo>
                      <a:pt x="560832" y="510413"/>
                    </a:lnTo>
                    <a:lnTo>
                      <a:pt x="560832" y="142621"/>
                    </a:lnTo>
                    <a:lnTo>
                      <a:pt x="556133" y="137922"/>
                    </a:lnTo>
                    <a:lnTo>
                      <a:pt x="544576" y="137922"/>
                    </a:lnTo>
                    <a:lnTo>
                      <a:pt x="539877" y="142621"/>
                    </a:lnTo>
                    <a:lnTo>
                      <a:pt x="539877" y="510413"/>
                    </a:lnTo>
                    <a:lnTo>
                      <a:pt x="537448" y="522414"/>
                    </a:lnTo>
                    <a:lnTo>
                      <a:pt x="530828" y="532225"/>
                    </a:lnTo>
                    <a:lnTo>
                      <a:pt x="521017" y="538845"/>
                    </a:lnTo>
                    <a:lnTo>
                      <a:pt x="509016" y="541274"/>
                    </a:lnTo>
                    <a:lnTo>
                      <a:pt x="51816" y="541274"/>
                    </a:lnTo>
                    <a:lnTo>
                      <a:pt x="39814" y="538845"/>
                    </a:lnTo>
                    <a:lnTo>
                      <a:pt x="30003" y="532225"/>
                    </a:lnTo>
                    <a:lnTo>
                      <a:pt x="23383" y="522414"/>
                    </a:lnTo>
                    <a:lnTo>
                      <a:pt x="20955" y="510413"/>
                    </a:lnTo>
                    <a:lnTo>
                      <a:pt x="20955" y="51942"/>
                    </a:lnTo>
                    <a:lnTo>
                      <a:pt x="23383" y="39941"/>
                    </a:lnTo>
                    <a:lnTo>
                      <a:pt x="30003" y="30130"/>
                    </a:lnTo>
                    <a:lnTo>
                      <a:pt x="39814" y="23510"/>
                    </a:lnTo>
                    <a:lnTo>
                      <a:pt x="51816" y="21081"/>
                    </a:lnTo>
                    <a:lnTo>
                      <a:pt x="509016" y="21081"/>
                    </a:lnTo>
                    <a:lnTo>
                      <a:pt x="521017" y="23510"/>
                    </a:lnTo>
                    <a:lnTo>
                      <a:pt x="530828" y="30130"/>
                    </a:lnTo>
                    <a:lnTo>
                      <a:pt x="537448" y="39941"/>
                    </a:lnTo>
                    <a:lnTo>
                      <a:pt x="539877" y="51942"/>
                    </a:lnTo>
                    <a:lnTo>
                      <a:pt x="539877" y="114935"/>
                    </a:lnTo>
                    <a:lnTo>
                      <a:pt x="544576" y="119634"/>
                    </a:lnTo>
                    <a:lnTo>
                      <a:pt x="556133" y="119634"/>
                    </a:lnTo>
                    <a:lnTo>
                      <a:pt x="560832" y="114935"/>
                    </a:lnTo>
                    <a:lnTo>
                      <a:pt x="560832" y="51942"/>
                    </a:lnTo>
                    <a:lnTo>
                      <a:pt x="556754" y="31718"/>
                    </a:lnTo>
                    <a:lnTo>
                      <a:pt x="545639" y="15208"/>
                    </a:lnTo>
                    <a:lnTo>
                      <a:pt x="529167" y="4079"/>
                    </a:lnTo>
                    <a:lnTo>
                      <a:pt x="509016" y="0"/>
                    </a:lnTo>
                    <a:close/>
                  </a:path>
                </a:pathLst>
              </a:custGeom>
              <a:solidFill>
                <a:srgbClr val="000000"/>
              </a:solidFill>
            </p:spPr>
            <p:txBody>
              <a:bodyPr wrap="square" lIns="0" tIns="0" rIns="0" bIns="0" rtlCol="0"/>
              <a:lstStyle/>
              <a:p>
                <a:pPr defTabSz="914400"/>
                <a:endParaRPr>
                  <a:solidFill>
                    <a:prstClr val="black"/>
                  </a:solidFill>
                  <a:latin typeface="Calibri"/>
                </a:endParaRPr>
              </a:p>
            </p:txBody>
          </p:sp>
        </p:grpSp>
        <p:sp>
          <p:nvSpPr>
            <p:cNvPr id="169" name="object 61">
              <a:extLst>
                <a:ext uri="{FF2B5EF4-FFF2-40B4-BE49-F238E27FC236}">
                  <a16:creationId xmlns:a16="http://schemas.microsoft.com/office/drawing/2014/main" id="{A74594D6-BC61-44DC-A740-375A5F33C62F}"/>
                </a:ext>
              </a:extLst>
            </p:cNvPr>
            <p:cNvSpPr txBox="1"/>
            <p:nvPr/>
          </p:nvSpPr>
          <p:spPr>
            <a:xfrm>
              <a:off x="2510663" y="1874901"/>
              <a:ext cx="399415" cy="239395"/>
            </a:xfrm>
            <a:prstGeom prst="rect">
              <a:avLst/>
            </a:prstGeom>
          </p:spPr>
          <p:txBody>
            <a:bodyPr vert="horz" wrap="square" lIns="0" tIns="13335" rIns="0" bIns="0" rtlCol="0">
              <a:spAutoFit/>
            </a:bodyPr>
            <a:lstStyle/>
            <a:p>
              <a:pPr defTabSz="914400">
                <a:spcBef>
                  <a:spcPts val="105"/>
                </a:spcBef>
              </a:pPr>
              <a:r>
                <a:rPr sz="1400" b="1" spc="-5" dirty="0">
                  <a:solidFill>
                    <a:srgbClr val="404040"/>
                  </a:solidFill>
                  <a:cs typeface="Arial"/>
                </a:rPr>
                <a:t>POD</a:t>
              </a:r>
              <a:endParaRPr sz="1400">
                <a:solidFill>
                  <a:prstClr val="black"/>
                </a:solidFill>
                <a:cs typeface="Arial"/>
              </a:endParaRPr>
            </a:p>
          </p:txBody>
        </p:sp>
        <p:sp>
          <p:nvSpPr>
            <p:cNvPr id="170" name="object 62">
              <a:extLst>
                <a:ext uri="{FF2B5EF4-FFF2-40B4-BE49-F238E27FC236}">
                  <a16:creationId xmlns:a16="http://schemas.microsoft.com/office/drawing/2014/main" id="{8BE3D016-DB1C-4150-BAEB-35A859304900}"/>
                </a:ext>
              </a:extLst>
            </p:cNvPr>
            <p:cNvSpPr/>
            <p:nvPr/>
          </p:nvSpPr>
          <p:spPr>
            <a:xfrm>
              <a:off x="2721864" y="2538996"/>
              <a:ext cx="877062" cy="511289"/>
            </a:xfrm>
            <a:prstGeom prst="rect">
              <a:avLst/>
            </a:prstGeom>
            <a:blipFill>
              <a:blip r:embed="rId6" cstate="print"/>
              <a:stretch>
                <a:fillRect/>
              </a:stretch>
            </a:blipFill>
          </p:spPr>
          <p:txBody>
            <a:bodyPr wrap="square" lIns="0" tIns="0" rIns="0" bIns="0" rtlCol="0"/>
            <a:lstStyle/>
            <a:p>
              <a:pPr defTabSz="914400"/>
              <a:endParaRPr>
                <a:solidFill>
                  <a:prstClr val="black"/>
                </a:solidFill>
                <a:latin typeface="Calibri"/>
              </a:endParaRPr>
            </a:p>
          </p:txBody>
        </p:sp>
        <p:sp>
          <p:nvSpPr>
            <p:cNvPr id="171" name="object 63">
              <a:extLst>
                <a:ext uri="{FF2B5EF4-FFF2-40B4-BE49-F238E27FC236}">
                  <a16:creationId xmlns:a16="http://schemas.microsoft.com/office/drawing/2014/main" id="{AA86D25B-1A47-4F60-BBBE-4543B5A69550}"/>
                </a:ext>
              </a:extLst>
            </p:cNvPr>
            <p:cNvSpPr txBox="1"/>
            <p:nvPr/>
          </p:nvSpPr>
          <p:spPr>
            <a:xfrm>
              <a:off x="2866008" y="2595498"/>
              <a:ext cx="584200" cy="299720"/>
            </a:xfrm>
            <a:prstGeom prst="rect">
              <a:avLst/>
            </a:prstGeom>
          </p:spPr>
          <p:txBody>
            <a:bodyPr vert="horz" wrap="square" lIns="0" tIns="12700" rIns="0" bIns="0" rtlCol="0">
              <a:spAutoFit/>
            </a:bodyPr>
            <a:lstStyle/>
            <a:p>
              <a:pPr defTabSz="914400">
                <a:spcBef>
                  <a:spcPts val="100"/>
                </a:spcBef>
              </a:pPr>
              <a:r>
                <a:rPr b="1" dirty="0">
                  <a:solidFill>
                    <a:srgbClr val="FFFFFF"/>
                  </a:solidFill>
                  <a:cs typeface="Arial"/>
                </a:rPr>
                <a:t>Node</a:t>
              </a:r>
              <a:endParaRPr dirty="0">
                <a:solidFill>
                  <a:prstClr val="black"/>
                </a:solidFill>
                <a:cs typeface="Arial"/>
              </a:endParaRPr>
            </a:p>
          </p:txBody>
        </p:sp>
        <p:sp>
          <p:nvSpPr>
            <p:cNvPr id="172" name="object 64">
              <a:extLst>
                <a:ext uri="{FF2B5EF4-FFF2-40B4-BE49-F238E27FC236}">
                  <a16:creationId xmlns:a16="http://schemas.microsoft.com/office/drawing/2014/main" id="{04467A4E-D625-4244-91A1-4CF183838937}"/>
                </a:ext>
              </a:extLst>
            </p:cNvPr>
            <p:cNvSpPr/>
            <p:nvPr/>
          </p:nvSpPr>
          <p:spPr>
            <a:xfrm>
              <a:off x="2282951" y="3625596"/>
              <a:ext cx="848106" cy="412242"/>
            </a:xfrm>
            <a:prstGeom prst="rect">
              <a:avLst/>
            </a:prstGeom>
            <a:blipFill>
              <a:blip r:embed="rId7" cstate="print"/>
              <a:stretch>
                <a:fillRect/>
              </a:stretch>
            </a:blipFill>
          </p:spPr>
          <p:txBody>
            <a:bodyPr wrap="square" lIns="0" tIns="0" rIns="0" bIns="0" rtlCol="0"/>
            <a:lstStyle/>
            <a:p>
              <a:pPr defTabSz="914400"/>
              <a:endParaRPr>
                <a:solidFill>
                  <a:prstClr val="black"/>
                </a:solidFill>
                <a:latin typeface="Calibri"/>
              </a:endParaRPr>
            </a:p>
          </p:txBody>
        </p:sp>
        <p:sp>
          <p:nvSpPr>
            <p:cNvPr id="173" name="object 65">
              <a:extLst>
                <a:ext uri="{FF2B5EF4-FFF2-40B4-BE49-F238E27FC236}">
                  <a16:creationId xmlns:a16="http://schemas.microsoft.com/office/drawing/2014/main" id="{B7C4E6F3-7A8F-4A94-B40B-DFD619C16080}"/>
                </a:ext>
              </a:extLst>
            </p:cNvPr>
            <p:cNvSpPr txBox="1"/>
            <p:nvPr/>
          </p:nvSpPr>
          <p:spPr>
            <a:xfrm>
              <a:off x="2398776" y="3677539"/>
              <a:ext cx="615950" cy="239395"/>
            </a:xfrm>
            <a:prstGeom prst="rect">
              <a:avLst/>
            </a:prstGeom>
          </p:spPr>
          <p:txBody>
            <a:bodyPr vert="horz" wrap="square" lIns="0" tIns="12700" rIns="0" bIns="0" rtlCol="0">
              <a:spAutoFit/>
            </a:bodyPr>
            <a:lstStyle/>
            <a:p>
              <a:pPr defTabSz="914400">
                <a:spcBef>
                  <a:spcPts val="100"/>
                </a:spcBef>
              </a:pPr>
              <a:r>
                <a:rPr sz="1400" b="1" spc="-10" dirty="0">
                  <a:solidFill>
                    <a:srgbClr val="FFFFFF"/>
                  </a:solidFill>
                  <a:cs typeface="Arial"/>
                </a:rPr>
                <a:t>Do</a:t>
              </a:r>
              <a:r>
                <a:rPr sz="1400" b="1" dirty="0">
                  <a:solidFill>
                    <a:srgbClr val="FFFFFF"/>
                  </a:solidFill>
                  <a:cs typeface="Arial"/>
                </a:rPr>
                <a:t>cker</a:t>
              </a:r>
              <a:endParaRPr sz="1400">
                <a:solidFill>
                  <a:prstClr val="black"/>
                </a:solidFill>
                <a:cs typeface="Arial"/>
              </a:endParaRPr>
            </a:p>
          </p:txBody>
        </p:sp>
        <p:sp>
          <p:nvSpPr>
            <p:cNvPr id="174" name="object 66">
              <a:extLst>
                <a:ext uri="{FF2B5EF4-FFF2-40B4-BE49-F238E27FC236}">
                  <a16:creationId xmlns:a16="http://schemas.microsoft.com/office/drawing/2014/main" id="{F3F8ECC6-B18B-415B-B916-BB65C6D0F36A}"/>
                </a:ext>
              </a:extLst>
            </p:cNvPr>
            <p:cNvSpPr/>
            <p:nvPr/>
          </p:nvSpPr>
          <p:spPr>
            <a:xfrm>
              <a:off x="3392423" y="3625596"/>
              <a:ext cx="893826" cy="412242"/>
            </a:xfrm>
            <a:prstGeom prst="rect">
              <a:avLst/>
            </a:prstGeom>
            <a:blipFill>
              <a:blip r:embed="rId8" cstate="print"/>
              <a:stretch>
                <a:fillRect/>
              </a:stretch>
            </a:blipFill>
          </p:spPr>
          <p:txBody>
            <a:bodyPr wrap="square" lIns="0" tIns="0" rIns="0" bIns="0" rtlCol="0"/>
            <a:lstStyle/>
            <a:p>
              <a:pPr defTabSz="914400"/>
              <a:endParaRPr>
                <a:solidFill>
                  <a:prstClr val="black"/>
                </a:solidFill>
                <a:latin typeface="Calibri"/>
              </a:endParaRPr>
            </a:p>
          </p:txBody>
        </p:sp>
        <p:sp>
          <p:nvSpPr>
            <p:cNvPr id="175" name="object 67">
              <a:extLst>
                <a:ext uri="{FF2B5EF4-FFF2-40B4-BE49-F238E27FC236}">
                  <a16:creationId xmlns:a16="http://schemas.microsoft.com/office/drawing/2014/main" id="{120B5D5C-4A8E-4ACA-BD21-68317B707D4A}"/>
                </a:ext>
              </a:extLst>
            </p:cNvPr>
            <p:cNvSpPr txBox="1"/>
            <p:nvPr/>
          </p:nvSpPr>
          <p:spPr>
            <a:xfrm>
              <a:off x="3506470" y="3677539"/>
              <a:ext cx="666750" cy="239395"/>
            </a:xfrm>
            <a:prstGeom prst="rect">
              <a:avLst/>
            </a:prstGeom>
          </p:spPr>
          <p:txBody>
            <a:bodyPr vert="horz" wrap="square" lIns="0" tIns="12700" rIns="0" bIns="0" rtlCol="0">
              <a:spAutoFit/>
            </a:bodyPr>
            <a:lstStyle/>
            <a:p>
              <a:pPr defTabSz="914400">
                <a:spcBef>
                  <a:spcPts val="100"/>
                </a:spcBef>
              </a:pPr>
              <a:r>
                <a:rPr sz="1400" b="1" dirty="0">
                  <a:solidFill>
                    <a:srgbClr val="FFFFFF"/>
                  </a:solidFill>
                  <a:cs typeface="Arial"/>
                </a:rPr>
                <a:t>K</a:t>
              </a:r>
              <a:r>
                <a:rPr sz="1400" b="1" spc="-10" dirty="0">
                  <a:solidFill>
                    <a:srgbClr val="FFFFFF"/>
                  </a:solidFill>
                  <a:cs typeface="Arial"/>
                </a:rPr>
                <a:t>u</a:t>
              </a:r>
              <a:r>
                <a:rPr sz="1400" b="1" dirty="0">
                  <a:solidFill>
                    <a:srgbClr val="FFFFFF"/>
                  </a:solidFill>
                  <a:cs typeface="Arial"/>
                </a:rPr>
                <a:t>belet</a:t>
              </a:r>
              <a:endParaRPr sz="1400">
                <a:solidFill>
                  <a:prstClr val="black"/>
                </a:solidFill>
                <a:cs typeface="Arial"/>
              </a:endParaRPr>
            </a:p>
          </p:txBody>
        </p:sp>
        <p:grpSp>
          <p:nvGrpSpPr>
            <p:cNvPr id="176" name="object 68">
              <a:extLst>
                <a:ext uri="{FF2B5EF4-FFF2-40B4-BE49-F238E27FC236}">
                  <a16:creationId xmlns:a16="http://schemas.microsoft.com/office/drawing/2014/main" id="{F2F28E0E-6F57-4D31-A105-C25BF502D514}"/>
                </a:ext>
              </a:extLst>
            </p:cNvPr>
            <p:cNvGrpSpPr/>
            <p:nvPr/>
          </p:nvGrpSpPr>
          <p:grpSpPr>
            <a:xfrm>
              <a:off x="3121151" y="1233677"/>
              <a:ext cx="6592570" cy="2607945"/>
              <a:chOff x="3121151" y="1233677"/>
              <a:chExt cx="6592570" cy="2607945"/>
            </a:xfrm>
          </p:grpSpPr>
          <p:sp>
            <p:nvSpPr>
              <p:cNvPr id="184" name="object 69">
                <a:extLst>
                  <a:ext uri="{FF2B5EF4-FFF2-40B4-BE49-F238E27FC236}">
                    <a16:creationId xmlns:a16="http://schemas.microsoft.com/office/drawing/2014/main" id="{618DAEB0-3DBB-4794-8EA6-5342BCB34BD3}"/>
                  </a:ext>
                </a:extLst>
              </p:cNvPr>
              <p:cNvSpPr/>
              <p:nvPr/>
            </p:nvSpPr>
            <p:spPr>
              <a:xfrm>
                <a:off x="7009637" y="1457705"/>
                <a:ext cx="678815" cy="76200"/>
              </a:xfrm>
              <a:custGeom>
                <a:avLst/>
                <a:gdLst/>
                <a:ahLst/>
                <a:cxnLst/>
                <a:rect l="l" t="t" r="r" b="b"/>
                <a:pathLst>
                  <a:path w="678815" h="76200">
                    <a:moveTo>
                      <a:pt x="76200" y="0"/>
                    </a:moveTo>
                    <a:lnTo>
                      <a:pt x="0" y="38100"/>
                    </a:lnTo>
                    <a:lnTo>
                      <a:pt x="76200" y="76200"/>
                    </a:lnTo>
                    <a:lnTo>
                      <a:pt x="76200" y="44450"/>
                    </a:lnTo>
                    <a:lnTo>
                      <a:pt x="63500" y="44450"/>
                    </a:lnTo>
                    <a:lnTo>
                      <a:pt x="63500" y="31750"/>
                    </a:lnTo>
                    <a:lnTo>
                      <a:pt x="76200" y="31750"/>
                    </a:lnTo>
                    <a:lnTo>
                      <a:pt x="76200" y="0"/>
                    </a:lnTo>
                    <a:close/>
                  </a:path>
                  <a:path w="678815" h="76200">
                    <a:moveTo>
                      <a:pt x="76200" y="31750"/>
                    </a:moveTo>
                    <a:lnTo>
                      <a:pt x="63500" y="31750"/>
                    </a:lnTo>
                    <a:lnTo>
                      <a:pt x="63500" y="44450"/>
                    </a:lnTo>
                    <a:lnTo>
                      <a:pt x="76200" y="44450"/>
                    </a:lnTo>
                    <a:lnTo>
                      <a:pt x="76200" y="31750"/>
                    </a:lnTo>
                    <a:close/>
                  </a:path>
                  <a:path w="678815" h="76200">
                    <a:moveTo>
                      <a:pt x="678687" y="31750"/>
                    </a:moveTo>
                    <a:lnTo>
                      <a:pt x="76200" y="31750"/>
                    </a:lnTo>
                    <a:lnTo>
                      <a:pt x="76200" y="44450"/>
                    </a:lnTo>
                    <a:lnTo>
                      <a:pt x="678687" y="44450"/>
                    </a:lnTo>
                    <a:lnTo>
                      <a:pt x="678687" y="31750"/>
                    </a:lnTo>
                    <a:close/>
                  </a:path>
                </a:pathLst>
              </a:custGeom>
              <a:solidFill>
                <a:srgbClr val="404040"/>
              </a:solidFill>
            </p:spPr>
            <p:txBody>
              <a:bodyPr wrap="square" lIns="0" tIns="0" rIns="0" bIns="0" rtlCol="0"/>
              <a:lstStyle/>
              <a:p>
                <a:pPr defTabSz="914400"/>
                <a:endParaRPr>
                  <a:solidFill>
                    <a:prstClr val="black"/>
                  </a:solidFill>
                  <a:latin typeface="Calibri"/>
                </a:endParaRPr>
              </a:p>
            </p:txBody>
          </p:sp>
          <p:sp>
            <p:nvSpPr>
              <p:cNvPr id="185" name="object 70">
                <a:extLst>
                  <a:ext uri="{FF2B5EF4-FFF2-40B4-BE49-F238E27FC236}">
                    <a16:creationId xmlns:a16="http://schemas.microsoft.com/office/drawing/2014/main" id="{C9FFE4CF-6567-4BE0-9C7C-BEADA244A425}"/>
                  </a:ext>
                </a:extLst>
              </p:cNvPr>
              <p:cNvSpPr/>
              <p:nvPr/>
            </p:nvSpPr>
            <p:spPr>
              <a:xfrm>
                <a:off x="7617713" y="1233677"/>
                <a:ext cx="2095500" cy="523240"/>
              </a:xfrm>
              <a:custGeom>
                <a:avLst/>
                <a:gdLst/>
                <a:ahLst/>
                <a:cxnLst/>
                <a:rect l="l" t="t" r="r" b="b"/>
                <a:pathLst>
                  <a:path w="2095500" h="523239">
                    <a:moveTo>
                      <a:pt x="2095500" y="0"/>
                    </a:moveTo>
                    <a:lnTo>
                      <a:pt x="0" y="0"/>
                    </a:lnTo>
                    <a:lnTo>
                      <a:pt x="0" y="522732"/>
                    </a:lnTo>
                    <a:lnTo>
                      <a:pt x="2095500" y="522732"/>
                    </a:lnTo>
                    <a:lnTo>
                      <a:pt x="2095500" y="0"/>
                    </a:lnTo>
                    <a:close/>
                  </a:path>
                </a:pathLst>
              </a:custGeom>
              <a:solidFill>
                <a:srgbClr val="57EAF7"/>
              </a:solidFill>
            </p:spPr>
            <p:txBody>
              <a:bodyPr wrap="square" lIns="0" tIns="0" rIns="0" bIns="0" rtlCol="0"/>
              <a:lstStyle/>
              <a:p>
                <a:pPr defTabSz="914400"/>
                <a:endParaRPr>
                  <a:solidFill>
                    <a:prstClr val="black"/>
                  </a:solidFill>
                  <a:latin typeface="Calibri"/>
                </a:endParaRPr>
              </a:p>
            </p:txBody>
          </p:sp>
          <p:sp>
            <p:nvSpPr>
              <p:cNvPr id="186" name="object 71">
                <a:extLst>
                  <a:ext uri="{FF2B5EF4-FFF2-40B4-BE49-F238E27FC236}">
                    <a16:creationId xmlns:a16="http://schemas.microsoft.com/office/drawing/2014/main" id="{40BCE405-E73B-473F-977E-4C74435DC607}"/>
                  </a:ext>
                </a:extLst>
              </p:cNvPr>
              <p:cNvSpPr/>
              <p:nvPr/>
            </p:nvSpPr>
            <p:spPr>
              <a:xfrm>
                <a:off x="3121152" y="1457705"/>
                <a:ext cx="2338705" cy="2383790"/>
              </a:xfrm>
              <a:custGeom>
                <a:avLst/>
                <a:gdLst/>
                <a:ahLst/>
                <a:cxnLst/>
                <a:rect l="l" t="t" r="r" b="b"/>
                <a:pathLst>
                  <a:path w="2338704" h="2383790">
                    <a:moveTo>
                      <a:pt x="294386" y="2338324"/>
                    </a:moveTo>
                    <a:lnTo>
                      <a:pt x="76200" y="2338324"/>
                    </a:lnTo>
                    <a:lnTo>
                      <a:pt x="76200" y="2306574"/>
                    </a:lnTo>
                    <a:lnTo>
                      <a:pt x="0" y="2344674"/>
                    </a:lnTo>
                    <a:lnTo>
                      <a:pt x="76200" y="2382774"/>
                    </a:lnTo>
                    <a:lnTo>
                      <a:pt x="76200" y="2351024"/>
                    </a:lnTo>
                    <a:lnTo>
                      <a:pt x="294386" y="2351024"/>
                    </a:lnTo>
                    <a:lnTo>
                      <a:pt x="294386" y="2338324"/>
                    </a:lnTo>
                    <a:close/>
                  </a:path>
                  <a:path w="2338704" h="2383790">
                    <a:moveTo>
                      <a:pt x="1731772" y="2339086"/>
                    </a:moveTo>
                    <a:lnTo>
                      <a:pt x="1207770" y="2339086"/>
                    </a:lnTo>
                    <a:lnTo>
                      <a:pt x="1207770" y="2307336"/>
                    </a:lnTo>
                    <a:lnTo>
                      <a:pt x="1131570" y="2345436"/>
                    </a:lnTo>
                    <a:lnTo>
                      <a:pt x="1207770" y="2383536"/>
                    </a:lnTo>
                    <a:lnTo>
                      <a:pt x="1207770" y="2351786"/>
                    </a:lnTo>
                    <a:lnTo>
                      <a:pt x="1731772" y="2351786"/>
                    </a:lnTo>
                    <a:lnTo>
                      <a:pt x="1731772" y="2339086"/>
                    </a:lnTo>
                    <a:close/>
                  </a:path>
                  <a:path w="2338704" h="2383790">
                    <a:moveTo>
                      <a:pt x="2338197" y="38100"/>
                    </a:moveTo>
                    <a:lnTo>
                      <a:pt x="2325497" y="31750"/>
                    </a:lnTo>
                    <a:lnTo>
                      <a:pt x="2261997" y="0"/>
                    </a:lnTo>
                    <a:lnTo>
                      <a:pt x="2261997" y="31750"/>
                    </a:lnTo>
                    <a:lnTo>
                      <a:pt x="1732026" y="31750"/>
                    </a:lnTo>
                    <a:lnTo>
                      <a:pt x="1732026" y="44450"/>
                    </a:lnTo>
                    <a:lnTo>
                      <a:pt x="2261997" y="44450"/>
                    </a:lnTo>
                    <a:lnTo>
                      <a:pt x="2261997" y="76200"/>
                    </a:lnTo>
                    <a:lnTo>
                      <a:pt x="2325497" y="44450"/>
                    </a:lnTo>
                    <a:lnTo>
                      <a:pt x="2338197" y="38100"/>
                    </a:lnTo>
                    <a:close/>
                  </a:path>
                </a:pathLst>
              </a:custGeom>
              <a:solidFill>
                <a:srgbClr val="404040"/>
              </a:solidFill>
            </p:spPr>
            <p:txBody>
              <a:bodyPr wrap="square" lIns="0" tIns="0" rIns="0" bIns="0" rtlCol="0"/>
              <a:lstStyle/>
              <a:p>
                <a:pPr defTabSz="914400"/>
                <a:endParaRPr>
                  <a:solidFill>
                    <a:prstClr val="black"/>
                  </a:solidFill>
                  <a:latin typeface="Calibri"/>
                </a:endParaRPr>
              </a:p>
            </p:txBody>
          </p:sp>
          <p:sp>
            <p:nvSpPr>
              <p:cNvPr id="187" name="object 72">
                <a:extLst>
                  <a:ext uri="{FF2B5EF4-FFF2-40B4-BE49-F238E27FC236}">
                    <a16:creationId xmlns:a16="http://schemas.microsoft.com/office/drawing/2014/main" id="{36716EAF-3CCF-4DD7-BA0A-16CCED573D14}"/>
                  </a:ext>
                </a:extLst>
              </p:cNvPr>
              <p:cNvSpPr/>
              <p:nvPr/>
            </p:nvSpPr>
            <p:spPr>
              <a:xfrm>
                <a:off x="4853177" y="1495805"/>
                <a:ext cx="0" cy="2306320"/>
              </a:xfrm>
              <a:custGeom>
                <a:avLst/>
                <a:gdLst/>
                <a:ahLst/>
                <a:cxnLst/>
                <a:rect l="l" t="t" r="r" b="b"/>
                <a:pathLst>
                  <a:path h="2306320">
                    <a:moveTo>
                      <a:pt x="0" y="2306193"/>
                    </a:moveTo>
                    <a:lnTo>
                      <a:pt x="0" y="0"/>
                    </a:lnTo>
                  </a:path>
                </a:pathLst>
              </a:custGeom>
              <a:ln w="3175">
                <a:solidFill>
                  <a:srgbClr val="404040"/>
                </a:solidFill>
              </a:ln>
            </p:spPr>
            <p:txBody>
              <a:bodyPr wrap="square" lIns="0" tIns="0" rIns="0" bIns="0" rtlCol="0"/>
              <a:lstStyle/>
              <a:p>
                <a:pPr defTabSz="914400"/>
                <a:endParaRPr>
                  <a:solidFill>
                    <a:prstClr val="black"/>
                  </a:solidFill>
                  <a:latin typeface="Calibri"/>
                </a:endParaRPr>
              </a:p>
            </p:txBody>
          </p:sp>
          <p:sp>
            <p:nvSpPr>
              <p:cNvPr id="188" name="object 73">
                <a:extLst>
                  <a:ext uri="{FF2B5EF4-FFF2-40B4-BE49-F238E27FC236}">
                    <a16:creationId xmlns:a16="http://schemas.microsoft.com/office/drawing/2014/main" id="{D8B0983A-4824-491B-8E6A-95D8A151984E}"/>
                  </a:ext>
                </a:extLst>
              </p:cNvPr>
              <p:cNvSpPr/>
              <p:nvPr/>
            </p:nvSpPr>
            <p:spPr>
              <a:xfrm>
                <a:off x="8628125" y="1797558"/>
                <a:ext cx="76200" cy="1221740"/>
              </a:xfrm>
              <a:custGeom>
                <a:avLst/>
                <a:gdLst/>
                <a:ahLst/>
                <a:cxnLst/>
                <a:rect l="l" t="t" r="r" b="b"/>
                <a:pathLst>
                  <a:path w="76200" h="1221739">
                    <a:moveTo>
                      <a:pt x="44450" y="63500"/>
                    </a:moveTo>
                    <a:lnTo>
                      <a:pt x="31750" y="63500"/>
                    </a:lnTo>
                    <a:lnTo>
                      <a:pt x="31750" y="1221231"/>
                    </a:lnTo>
                    <a:lnTo>
                      <a:pt x="44450" y="1221231"/>
                    </a:lnTo>
                    <a:lnTo>
                      <a:pt x="44450" y="63500"/>
                    </a:lnTo>
                    <a:close/>
                  </a:path>
                  <a:path w="76200" h="1221739">
                    <a:moveTo>
                      <a:pt x="38100" y="0"/>
                    </a:moveTo>
                    <a:lnTo>
                      <a:pt x="0" y="76200"/>
                    </a:lnTo>
                    <a:lnTo>
                      <a:pt x="31750" y="76200"/>
                    </a:lnTo>
                    <a:lnTo>
                      <a:pt x="31750" y="63500"/>
                    </a:lnTo>
                    <a:lnTo>
                      <a:pt x="69850" y="63500"/>
                    </a:lnTo>
                    <a:lnTo>
                      <a:pt x="38100" y="0"/>
                    </a:lnTo>
                    <a:close/>
                  </a:path>
                  <a:path w="76200" h="1221739">
                    <a:moveTo>
                      <a:pt x="69850" y="63500"/>
                    </a:moveTo>
                    <a:lnTo>
                      <a:pt x="44450" y="63500"/>
                    </a:lnTo>
                    <a:lnTo>
                      <a:pt x="44450" y="76200"/>
                    </a:lnTo>
                    <a:lnTo>
                      <a:pt x="76200" y="76200"/>
                    </a:lnTo>
                    <a:lnTo>
                      <a:pt x="69850" y="63500"/>
                    </a:lnTo>
                    <a:close/>
                  </a:path>
                </a:pathLst>
              </a:custGeom>
              <a:solidFill>
                <a:srgbClr val="404040"/>
              </a:solidFill>
            </p:spPr>
            <p:txBody>
              <a:bodyPr wrap="square" lIns="0" tIns="0" rIns="0" bIns="0" rtlCol="0"/>
              <a:lstStyle/>
              <a:p>
                <a:pPr defTabSz="914400"/>
                <a:endParaRPr>
                  <a:solidFill>
                    <a:prstClr val="black"/>
                  </a:solidFill>
                  <a:latin typeface="Calibri"/>
                </a:endParaRPr>
              </a:p>
            </p:txBody>
          </p:sp>
        </p:grpSp>
        <p:sp>
          <p:nvSpPr>
            <p:cNvPr id="177" name="object 74">
              <a:extLst>
                <a:ext uri="{FF2B5EF4-FFF2-40B4-BE49-F238E27FC236}">
                  <a16:creationId xmlns:a16="http://schemas.microsoft.com/office/drawing/2014/main" id="{7549096E-02BC-4DFB-97E8-FD8C2D802DE1}"/>
                </a:ext>
              </a:extLst>
            </p:cNvPr>
            <p:cNvSpPr txBox="1"/>
            <p:nvPr/>
          </p:nvSpPr>
          <p:spPr>
            <a:xfrm>
              <a:off x="7617714" y="1233677"/>
              <a:ext cx="2095500" cy="523240"/>
            </a:xfrm>
            <a:prstGeom prst="rect">
              <a:avLst/>
            </a:prstGeom>
            <a:ln w="3175">
              <a:solidFill>
                <a:srgbClr val="09C1D1"/>
              </a:solidFill>
            </a:ln>
          </p:spPr>
          <p:txBody>
            <a:bodyPr vert="horz" wrap="square" lIns="0" tIns="148590" rIns="0" bIns="0" rtlCol="0">
              <a:spAutoFit/>
            </a:bodyPr>
            <a:lstStyle/>
            <a:p>
              <a:pPr algn="ctr" defTabSz="914400">
                <a:spcBef>
                  <a:spcPts val="1170"/>
                </a:spcBef>
              </a:pPr>
              <a:r>
                <a:rPr sz="1400" b="1" spc="-5" dirty="0">
                  <a:solidFill>
                    <a:srgbClr val="404040"/>
                  </a:solidFill>
                  <a:cs typeface="Arial"/>
                </a:rPr>
                <a:t>Kubectl</a:t>
              </a:r>
              <a:endParaRPr sz="1400">
                <a:solidFill>
                  <a:prstClr val="black"/>
                </a:solidFill>
                <a:cs typeface="Arial"/>
              </a:endParaRPr>
            </a:p>
          </p:txBody>
        </p:sp>
        <p:sp>
          <p:nvSpPr>
            <p:cNvPr id="178" name="object 75">
              <a:extLst>
                <a:ext uri="{FF2B5EF4-FFF2-40B4-BE49-F238E27FC236}">
                  <a16:creationId xmlns:a16="http://schemas.microsoft.com/office/drawing/2014/main" id="{716DD1D2-B26D-45EE-8492-C220E172A93B}"/>
                </a:ext>
              </a:extLst>
            </p:cNvPr>
            <p:cNvSpPr/>
            <p:nvPr/>
          </p:nvSpPr>
          <p:spPr>
            <a:xfrm>
              <a:off x="7617714" y="2992373"/>
              <a:ext cx="2095500" cy="637540"/>
            </a:xfrm>
            <a:custGeom>
              <a:avLst/>
              <a:gdLst/>
              <a:ahLst/>
              <a:cxnLst/>
              <a:rect l="l" t="t" r="r" b="b"/>
              <a:pathLst>
                <a:path w="2095500" h="637539">
                  <a:moveTo>
                    <a:pt x="2095500" y="0"/>
                  </a:moveTo>
                  <a:lnTo>
                    <a:pt x="0" y="0"/>
                  </a:lnTo>
                  <a:lnTo>
                    <a:pt x="0" y="637032"/>
                  </a:lnTo>
                  <a:lnTo>
                    <a:pt x="2095500" y="637032"/>
                  </a:lnTo>
                  <a:lnTo>
                    <a:pt x="2095500" y="0"/>
                  </a:lnTo>
                  <a:close/>
                </a:path>
              </a:pathLst>
            </a:custGeom>
            <a:solidFill>
              <a:srgbClr val="A0BAEB"/>
            </a:solidFill>
          </p:spPr>
          <p:txBody>
            <a:bodyPr wrap="square" lIns="0" tIns="0" rIns="0" bIns="0" rtlCol="0"/>
            <a:lstStyle/>
            <a:p>
              <a:pPr defTabSz="914400"/>
              <a:endParaRPr>
                <a:solidFill>
                  <a:prstClr val="black"/>
                </a:solidFill>
                <a:latin typeface="Calibri"/>
              </a:endParaRPr>
            </a:p>
          </p:txBody>
        </p:sp>
        <p:sp>
          <p:nvSpPr>
            <p:cNvPr id="179" name="object 76">
              <a:extLst>
                <a:ext uri="{FF2B5EF4-FFF2-40B4-BE49-F238E27FC236}">
                  <a16:creationId xmlns:a16="http://schemas.microsoft.com/office/drawing/2014/main" id="{0F8CAF76-CB6E-46E4-8295-72C252FBF52D}"/>
                </a:ext>
              </a:extLst>
            </p:cNvPr>
            <p:cNvSpPr txBox="1"/>
            <p:nvPr/>
          </p:nvSpPr>
          <p:spPr>
            <a:xfrm>
              <a:off x="7617714" y="2992373"/>
              <a:ext cx="2095500" cy="637540"/>
            </a:xfrm>
            <a:prstGeom prst="rect">
              <a:avLst/>
            </a:prstGeom>
            <a:ln w="3175">
              <a:solidFill>
                <a:srgbClr val="628EDD"/>
              </a:solidFill>
            </a:ln>
          </p:spPr>
          <p:txBody>
            <a:bodyPr vert="horz" wrap="square" lIns="0" tIns="99060" rIns="0" bIns="0" rtlCol="0">
              <a:spAutoFit/>
            </a:bodyPr>
            <a:lstStyle/>
            <a:p>
              <a:pPr marL="632460" marR="200660" indent="-424180" defTabSz="914400">
                <a:spcBef>
                  <a:spcPts val="780"/>
                </a:spcBef>
              </a:pPr>
              <a:r>
                <a:rPr sz="1400" b="1" spc="-5" dirty="0">
                  <a:solidFill>
                    <a:srgbClr val="404040"/>
                  </a:solidFill>
                  <a:cs typeface="Arial"/>
                </a:rPr>
                <a:t>Resource</a:t>
              </a:r>
              <a:r>
                <a:rPr sz="1400" b="1" spc="-60" dirty="0">
                  <a:solidFill>
                    <a:srgbClr val="404040"/>
                  </a:solidFill>
                  <a:cs typeface="Arial"/>
                </a:rPr>
                <a:t> </a:t>
              </a:r>
              <a:r>
                <a:rPr sz="1400" b="1" spc="-5" dirty="0">
                  <a:solidFill>
                    <a:srgbClr val="404040"/>
                  </a:solidFill>
                  <a:cs typeface="Arial"/>
                </a:rPr>
                <a:t>Definition  </a:t>
              </a:r>
              <a:r>
                <a:rPr sz="1400" b="1" dirty="0">
                  <a:solidFill>
                    <a:srgbClr val="404040"/>
                  </a:solidFill>
                  <a:cs typeface="Arial"/>
                </a:rPr>
                <a:t>(Pod,</a:t>
              </a:r>
              <a:r>
                <a:rPr sz="1400" b="1" spc="-30" dirty="0">
                  <a:solidFill>
                    <a:srgbClr val="404040"/>
                  </a:solidFill>
                  <a:cs typeface="Arial"/>
                </a:rPr>
                <a:t> </a:t>
              </a:r>
              <a:r>
                <a:rPr sz="1400" b="1" spc="-5" dirty="0">
                  <a:solidFill>
                    <a:srgbClr val="404040"/>
                  </a:solidFill>
                  <a:cs typeface="Arial"/>
                </a:rPr>
                <a:t>Etc)</a:t>
              </a:r>
              <a:endParaRPr sz="1400" dirty="0">
                <a:solidFill>
                  <a:prstClr val="black"/>
                </a:solidFill>
                <a:cs typeface="Arial"/>
              </a:endParaRPr>
            </a:p>
          </p:txBody>
        </p:sp>
        <p:grpSp>
          <p:nvGrpSpPr>
            <p:cNvPr id="180" name="object 77">
              <a:extLst>
                <a:ext uri="{FF2B5EF4-FFF2-40B4-BE49-F238E27FC236}">
                  <a16:creationId xmlns:a16="http://schemas.microsoft.com/office/drawing/2014/main" id="{207CD083-8C43-4A47-AC52-FFF89AF362FC}"/>
                </a:ext>
              </a:extLst>
            </p:cNvPr>
            <p:cNvGrpSpPr/>
            <p:nvPr/>
          </p:nvGrpSpPr>
          <p:grpSpPr>
            <a:xfrm>
              <a:off x="6758178" y="1742694"/>
              <a:ext cx="860425" cy="1414145"/>
              <a:chOff x="6758178" y="1742694"/>
              <a:chExt cx="860425" cy="1414145"/>
            </a:xfrm>
          </p:grpSpPr>
          <p:sp>
            <p:nvSpPr>
              <p:cNvPr id="182" name="object 78">
                <a:extLst>
                  <a:ext uri="{FF2B5EF4-FFF2-40B4-BE49-F238E27FC236}">
                    <a16:creationId xmlns:a16="http://schemas.microsoft.com/office/drawing/2014/main" id="{1265EB80-7F5E-4F2F-B623-6882725354D6}"/>
                  </a:ext>
                </a:extLst>
              </p:cNvPr>
              <p:cNvSpPr/>
              <p:nvPr/>
            </p:nvSpPr>
            <p:spPr>
              <a:xfrm>
                <a:off x="6758178" y="1742694"/>
                <a:ext cx="76200" cy="1412875"/>
              </a:xfrm>
              <a:custGeom>
                <a:avLst/>
                <a:gdLst/>
                <a:ahLst/>
                <a:cxnLst/>
                <a:rect l="l" t="t" r="r" b="b"/>
                <a:pathLst>
                  <a:path w="76200" h="1412875">
                    <a:moveTo>
                      <a:pt x="44450" y="63500"/>
                    </a:moveTo>
                    <a:lnTo>
                      <a:pt x="31750" y="63500"/>
                    </a:lnTo>
                    <a:lnTo>
                      <a:pt x="31750" y="1412366"/>
                    </a:lnTo>
                    <a:lnTo>
                      <a:pt x="44450" y="1412366"/>
                    </a:lnTo>
                    <a:lnTo>
                      <a:pt x="44450" y="63500"/>
                    </a:lnTo>
                    <a:close/>
                  </a:path>
                  <a:path w="76200" h="1412875">
                    <a:moveTo>
                      <a:pt x="38100" y="0"/>
                    </a:moveTo>
                    <a:lnTo>
                      <a:pt x="0" y="76200"/>
                    </a:lnTo>
                    <a:lnTo>
                      <a:pt x="31750" y="76200"/>
                    </a:lnTo>
                    <a:lnTo>
                      <a:pt x="31750" y="63500"/>
                    </a:lnTo>
                    <a:lnTo>
                      <a:pt x="69850" y="63500"/>
                    </a:lnTo>
                    <a:lnTo>
                      <a:pt x="38100" y="0"/>
                    </a:lnTo>
                    <a:close/>
                  </a:path>
                  <a:path w="76200" h="1412875">
                    <a:moveTo>
                      <a:pt x="69850" y="63500"/>
                    </a:moveTo>
                    <a:lnTo>
                      <a:pt x="44450" y="63500"/>
                    </a:lnTo>
                    <a:lnTo>
                      <a:pt x="44450" y="76200"/>
                    </a:lnTo>
                    <a:lnTo>
                      <a:pt x="76200" y="76200"/>
                    </a:lnTo>
                    <a:lnTo>
                      <a:pt x="69850" y="63500"/>
                    </a:lnTo>
                    <a:close/>
                  </a:path>
                </a:pathLst>
              </a:custGeom>
              <a:solidFill>
                <a:srgbClr val="404040"/>
              </a:solidFill>
            </p:spPr>
            <p:txBody>
              <a:bodyPr wrap="square" lIns="0" tIns="0" rIns="0" bIns="0" rtlCol="0"/>
              <a:lstStyle/>
              <a:p>
                <a:pPr defTabSz="914400"/>
                <a:endParaRPr>
                  <a:solidFill>
                    <a:prstClr val="black"/>
                  </a:solidFill>
                  <a:latin typeface="Calibri"/>
                </a:endParaRPr>
              </a:p>
            </p:txBody>
          </p:sp>
          <p:sp>
            <p:nvSpPr>
              <p:cNvPr id="183" name="object 79">
                <a:extLst>
                  <a:ext uri="{FF2B5EF4-FFF2-40B4-BE49-F238E27FC236}">
                    <a16:creationId xmlns:a16="http://schemas.microsoft.com/office/drawing/2014/main" id="{C219AF89-C439-43D5-BC35-55ADF1DBFD23}"/>
                  </a:ext>
                </a:extLst>
              </p:cNvPr>
              <p:cNvSpPr/>
              <p:nvPr/>
            </p:nvSpPr>
            <p:spPr>
              <a:xfrm>
                <a:off x="6796278" y="3155441"/>
                <a:ext cx="822325" cy="0"/>
              </a:xfrm>
              <a:custGeom>
                <a:avLst/>
                <a:gdLst/>
                <a:ahLst/>
                <a:cxnLst/>
                <a:rect l="l" t="t" r="r" b="b"/>
                <a:pathLst>
                  <a:path w="822325">
                    <a:moveTo>
                      <a:pt x="0" y="0"/>
                    </a:moveTo>
                    <a:lnTo>
                      <a:pt x="822198" y="0"/>
                    </a:lnTo>
                  </a:path>
                </a:pathLst>
              </a:custGeom>
              <a:ln w="3175">
                <a:solidFill>
                  <a:srgbClr val="404040"/>
                </a:solidFill>
              </a:ln>
            </p:spPr>
            <p:txBody>
              <a:bodyPr wrap="square" lIns="0" tIns="0" rIns="0" bIns="0" rtlCol="0"/>
              <a:lstStyle/>
              <a:p>
                <a:pPr defTabSz="914400"/>
                <a:endParaRPr>
                  <a:solidFill>
                    <a:prstClr val="black"/>
                  </a:solidFill>
                  <a:latin typeface="Calibri"/>
                </a:endParaRPr>
              </a:p>
            </p:txBody>
          </p:sp>
        </p:grpSp>
      </p:grpSp>
      <p:sp>
        <p:nvSpPr>
          <p:cNvPr id="3" name="TextBox 2">
            <a:extLst>
              <a:ext uri="{FF2B5EF4-FFF2-40B4-BE49-F238E27FC236}">
                <a16:creationId xmlns:a16="http://schemas.microsoft.com/office/drawing/2014/main" id="{32CBF53A-8F67-463A-A465-03D9CB266F15}"/>
              </a:ext>
            </a:extLst>
          </p:cNvPr>
          <p:cNvSpPr txBox="1"/>
          <p:nvPr/>
        </p:nvSpPr>
        <p:spPr>
          <a:xfrm>
            <a:off x="5048195" y="3997488"/>
            <a:ext cx="5568050" cy="307777"/>
          </a:xfrm>
          <a:prstGeom prst="rect">
            <a:avLst/>
          </a:prstGeom>
          <a:noFill/>
        </p:spPr>
        <p:txBody>
          <a:bodyPr wrap="square" rtlCol="0">
            <a:spAutoFit/>
          </a:bodyPr>
          <a:lstStyle/>
          <a:p>
            <a:pPr marL="0" indent="0" algn="l">
              <a:buFont typeface="Arial" panose="020B0604020202020204" pitchFamily="34" charset="0"/>
              <a:buNone/>
            </a:pPr>
            <a:r>
              <a:rPr lang="en-US" sz="1400" dirty="0"/>
              <a:t>The </a:t>
            </a:r>
            <a:r>
              <a:rPr lang="en-US" sz="1400" dirty="0" err="1"/>
              <a:t>Kubelet</a:t>
            </a:r>
            <a:r>
              <a:rPr lang="en-US" sz="1400" dirty="0"/>
              <a:t> is the primary </a:t>
            </a:r>
            <a:r>
              <a:rPr lang="en-US" sz="1400" b="1" dirty="0"/>
              <a:t>“node agent” </a:t>
            </a:r>
            <a:r>
              <a:rPr lang="en-US" sz="1400" dirty="0"/>
              <a:t>that runs on every node.</a:t>
            </a:r>
          </a:p>
        </p:txBody>
      </p:sp>
      <p:sp>
        <p:nvSpPr>
          <p:cNvPr id="219" name="object 44">
            <a:extLst>
              <a:ext uri="{FF2B5EF4-FFF2-40B4-BE49-F238E27FC236}">
                <a16:creationId xmlns:a16="http://schemas.microsoft.com/office/drawing/2014/main" id="{9787875F-45B9-4915-A0F5-774EEBE6B76E}"/>
              </a:ext>
            </a:extLst>
          </p:cNvPr>
          <p:cNvSpPr txBox="1"/>
          <p:nvPr/>
        </p:nvSpPr>
        <p:spPr>
          <a:xfrm>
            <a:off x="921447" y="4652336"/>
            <a:ext cx="4975035" cy="1588512"/>
          </a:xfrm>
          <a:prstGeom prst="rect">
            <a:avLst/>
          </a:prstGeom>
        </p:spPr>
        <p:txBody>
          <a:bodyPr vert="horz" wrap="square" lIns="0" tIns="12700" rIns="0" bIns="0" rtlCol="0">
            <a:spAutoFit/>
          </a:bodyPr>
          <a:lstStyle/>
          <a:p>
            <a:pPr marL="12700" marR="5080" indent="645795" algn="just" defTabSz="914400">
              <a:lnSpc>
                <a:spcPct val="150000"/>
              </a:lnSpc>
              <a:spcBef>
                <a:spcPts val="100"/>
              </a:spcBef>
            </a:pPr>
            <a:r>
              <a:rPr sz="1400" b="1" spc="-5" dirty="0">
                <a:solidFill>
                  <a:srgbClr val="00AAE8"/>
                </a:solidFill>
                <a:latin typeface="Myriad Pro"/>
                <a:cs typeface="Arial"/>
              </a:rPr>
              <a:t>Kubectl is a </a:t>
            </a:r>
            <a:r>
              <a:rPr sz="1400" b="1" spc="-10" dirty="0">
                <a:solidFill>
                  <a:srgbClr val="00AAE8"/>
                </a:solidFill>
                <a:latin typeface="Myriad Pro"/>
                <a:cs typeface="Arial"/>
              </a:rPr>
              <a:t>instruction </a:t>
            </a:r>
            <a:r>
              <a:rPr sz="1400" b="1" spc="-5" dirty="0">
                <a:solidFill>
                  <a:srgbClr val="00AAE8"/>
                </a:solidFill>
                <a:latin typeface="Myriad Pro"/>
                <a:cs typeface="Arial"/>
              </a:rPr>
              <a:t>tool for  controlling Kubernetes clusters. Kubectl </a:t>
            </a:r>
            <a:r>
              <a:rPr sz="1400" b="1" spc="-10" dirty="0">
                <a:solidFill>
                  <a:srgbClr val="00AAE8"/>
                </a:solidFill>
                <a:latin typeface="Myriad Pro"/>
                <a:cs typeface="Arial"/>
              </a:rPr>
              <a:t>looks  </a:t>
            </a:r>
            <a:r>
              <a:rPr sz="1400" b="1" spc="-5" dirty="0">
                <a:solidFill>
                  <a:srgbClr val="00AAE8"/>
                </a:solidFill>
                <a:latin typeface="Myriad Pro"/>
                <a:cs typeface="Arial"/>
              </a:rPr>
              <a:t>for a file named config </a:t>
            </a:r>
            <a:r>
              <a:rPr sz="1400" b="1" dirty="0">
                <a:solidFill>
                  <a:srgbClr val="00AAE8"/>
                </a:solidFill>
                <a:latin typeface="Myriad Pro"/>
                <a:cs typeface="Arial"/>
              </a:rPr>
              <a:t>within </a:t>
            </a:r>
            <a:r>
              <a:rPr sz="1400" b="1" spc="-5" dirty="0">
                <a:solidFill>
                  <a:srgbClr val="00AAE8"/>
                </a:solidFill>
                <a:latin typeface="Myriad Pro"/>
                <a:cs typeface="Arial"/>
              </a:rPr>
              <a:t>the $HOME/. ...  For details </a:t>
            </a:r>
            <a:r>
              <a:rPr sz="1400" b="1" spc="-10" dirty="0">
                <a:solidFill>
                  <a:srgbClr val="00AAE8"/>
                </a:solidFill>
                <a:latin typeface="Myriad Pro"/>
                <a:cs typeface="Arial"/>
              </a:rPr>
              <a:t>regarding every command, </a:t>
            </a:r>
            <a:r>
              <a:rPr sz="1400" b="1" spc="-5" dirty="0">
                <a:solidFill>
                  <a:srgbClr val="00AAE8"/>
                </a:solidFill>
                <a:latin typeface="Myriad Pro"/>
                <a:cs typeface="Arial"/>
              </a:rPr>
              <a:t>together  </a:t>
            </a:r>
            <a:r>
              <a:rPr sz="1400" b="1" dirty="0">
                <a:solidFill>
                  <a:srgbClr val="00AAE8"/>
                </a:solidFill>
                <a:latin typeface="Myriad Pro"/>
                <a:cs typeface="Arial"/>
              </a:rPr>
              <a:t>with </a:t>
            </a:r>
            <a:r>
              <a:rPr sz="1400" b="1" spc="-5" dirty="0">
                <a:solidFill>
                  <a:srgbClr val="00AAE8"/>
                </a:solidFill>
                <a:latin typeface="Myriad Pro"/>
                <a:cs typeface="Arial"/>
              </a:rPr>
              <a:t>all the supported flags and</a:t>
            </a:r>
            <a:r>
              <a:rPr sz="1400" b="1" spc="150" dirty="0">
                <a:solidFill>
                  <a:srgbClr val="00AAE8"/>
                </a:solidFill>
                <a:latin typeface="Myriad Pro"/>
                <a:cs typeface="Arial"/>
              </a:rPr>
              <a:t> </a:t>
            </a:r>
            <a:r>
              <a:rPr sz="1400" b="1" spc="-5" dirty="0">
                <a:solidFill>
                  <a:srgbClr val="00AAE8"/>
                </a:solidFill>
                <a:latin typeface="Myriad Pro"/>
                <a:cs typeface="Arial"/>
              </a:rPr>
              <a:t>subcommands,</a:t>
            </a:r>
            <a:r>
              <a:rPr lang="en-US" sz="1400" b="1" spc="-5" dirty="0">
                <a:solidFill>
                  <a:srgbClr val="00AAE8"/>
                </a:solidFill>
                <a:latin typeface="Myriad Pro"/>
                <a:cs typeface="Arial"/>
              </a:rPr>
              <a:t> </a:t>
            </a:r>
            <a:r>
              <a:rPr sz="1400" b="1" spc="-5" dirty="0">
                <a:solidFill>
                  <a:srgbClr val="00AAE8"/>
                </a:solidFill>
                <a:latin typeface="Myriad Pro"/>
                <a:cs typeface="Arial"/>
              </a:rPr>
              <a:t>see the kubectl reference</a:t>
            </a:r>
            <a:r>
              <a:rPr sz="1400" b="1" spc="120" dirty="0">
                <a:solidFill>
                  <a:srgbClr val="00AAE8"/>
                </a:solidFill>
                <a:latin typeface="Myriad Pro"/>
                <a:cs typeface="Arial"/>
              </a:rPr>
              <a:t> </a:t>
            </a:r>
            <a:r>
              <a:rPr sz="1400" b="1" spc="-5" dirty="0">
                <a:solidFill>
                  <a:srgbClr val="00AAE8"/>
                </a:solidFill>
                <a:latin typeface="Myriad Pro"/>
                <a:cs typeface="Arial"/>
              </a:rPr>
              <a:t>documentation.</a:t>
            </a:r>
            <a:endParaRPr sz="1400" b="1" dirty="0">
              <a:solidFill>
                <a:srgbClr val="00AAE8"/>
              </a:solidFill>
              <a:latin typeface="Myriad Pro"/>
              <a:cs typeface="Arial"/>
            </a:endParaRPr>
          </a:p>
        </p:txBody>
      </p:sp>
      <p:grpSp>
        <p:nvGrpSpPr>
          <p:cNvPr id="220" name="object 46">
            <a:extLst>
              <a:ext uri="{FF2B5EF4-FFF2-40B4-BE49-F238E27FC236}">
                <a16:creationId xmlns:a16="http://schemas.microsoft.com/office/drawing/2014/main" id="{90DF0158-BE4C-4FC8-A3A5-E3983202B299}"/>
              </a:ext>
            </a:extLst>
          </p:cNvPr>
          <p:cNvGrpSpPr/>
          <p:nvPr/>
        </p:nvGrpSpPr>
        <p:grpSpPr>
          <a:xfrm>
            <a:off x="747080" y="4165510"/>
            <a:ext cx="828675" cy="829310"/>
            <a:chOff x="1802892" y="3642359"/>
            <a:chExt cx="828675" cy="829310"/>
          </a:xfrm>
        </p:grpSpPr>
        <p:sp>
          <p:nvSpPr>
            <p:cNvPr id="221" name="object 47">
              <a:extLst>
                <a:ext uri="{FF2B5EF4-FFF2-40B4-BE49-F238E27FC236}">
                  <a16:creationId xmlns:a16="http://schemas.microsoft.com/office/drawing/2014/main" id="{1B114972-28B7-496B-BC01-6F371CFEA50E}"/>
                </a:ext>
              </a:extLst>
            </p:cNvPr>
            <p:cNvSpPr/>
            <p:nvPr/>
          </p:nvSpPr>
          <p:spPr>
            <a:xfrm>
              <a:off x="1815084" y="3653014"/>
              <a:ext cx="806450" cy="512445"/>
            </a:xfrm>
            <a:custGeom>
              <a:avLst/>
              <a:gdLst/>
              <a:ahLst/>
              <a:cxnLst/>
              <a:rect l="l" t="t" r="r" b="b"/>
              <a:pathLst>
                <a:path w="806450" h="512445">
                  <a:moveTo>
                    <a:pt x="806196" y="338213"/>
                  </a:moveTo>
                  <a:lnTo>
                    <a:pt x="800074" y="292354"/>
                  </a:lnTo>
                  <a:lnTo>
                    <a:pt x="782815" y="251104"/>
                  </a:lnTo>
                  <a:lnTo>
                    <a:pt x="756018" y="216052"/>
                  </a:lnTo>
                  <a:lnTo>
                    <a:pt x="721321" y="188849"/>
                  </a:lnTo>
                  <a:lnTo>
                    <a:pt x="680339" y="171081"/>
                  </a:lnTo>
                  <a:lnTo>
                    <a:pt x="667791" y="124015"/>
                  </a:lnTo>
                  <a:lnTo>
                    <a:pt x="636981" y="89141"/>
                  </a:lnTo>
                  <a:lnTo>
                    <a:pt x="594093" y="71069"/>
                  </a:lnTo>
                  <a:lnTo>
                    <a:pt x="545338" y="74434"/>
                  </a:lnTo>
                  <a:lnTo>
                    <a:pt x="516102" y="41884"/>
                  </a:lnTo>
                  <a:lnTo>
                    <a:pt x="504964" y="34417"/>
                  </a:lnTo>
                  <a:lnTo>
                    <a:pt x="507492" y="35191"/>
                  </a:lnTo>
                  <a:lnTo>
                    <a:pt x="499097" y="30480"/>
                  </a:lnTo>
                  <a:lnTo>
                    <a:pt x="481457" y="18630"/>
                  </a:lnTo>
                  <a:lnTo>
                    <a:pt x="471690" y="15074"/>
                  </a:lnTo>
                  <a:lnTo>
                    <a:pt x="466013" y="11874"/>
                  </a:lnTo>
                  <a:lnTo>
                    <a:pt x="456742" y="9626"/>
                  </a:lnTo>
                  <a:lnTo>
                    <a:pt x="443179" y="4660"/>
                  </a:lnTo>
                  <a:lnTo>
                    <a:pt x="430326" y="3175"/>
                  </a:lnTo>
                  <a:lnTo>
                    <a:pt x="421360" y="977"/>
                  </a:lnTo>
                  <a:lnTo>
                    <a:pt x="413270" y="1193"/>
                  </a:lnTo>
                  <a:lnTo>
                    <a:pt x="403098" y="0"/>
                  </a:lnTo>
                  <a:lnTo>
                    <a:pt x="387134" y="1854"/>
                  </a:lnTo>
                  <a:lnTo>
                    <a:pt x="376008" y="2133"/>
                  </a:lnTo>
                  <a:lnTo>
                    <a:pt x="370382" y="3797"/>
                  </a:lnTo>
                  <a:lnTo>
                    <a:pt x="363004" y="4648"/>
                  </a:lnTo>
                  <a:lnTo>
                    <a:pt x="343903" y="11620"/>
                  </a:lnTo>
                  <a:lnTo>
                    <a:pt x="332460" y="14986"/>
                  </a:lnTo>
                  <a:lnTo>
                    <a:pt x="329298" y="16929"/>
                  </a:lnTo>
                  <a:lnTo>
                    <a:pt x="324739" y="18592"/>
                  </a:lnTo>
                  <a:lnTo>
                    <a:pt x="303949" y="32550"/>
                  </a:lnTo>
                  <a:lnTo>
                    <a:pt x="293204" y="39166"/>
                  </a:lnTo>
                  <a:lnTo>
                    <a:pt x="291744" y="40741"/>
                  </a:lnTo>
                  <a:lnTo>
                    <a:pt x="290080" y="41859"/>
                  </a:lnTo>
                  <a:lnTo>
                    <a:pt x="268960" y="65405"/>
                  </a:lnTo>
                  <a:lnTo>
                    <a:pt x="260731" y="74307"/>
                  </a:lnTo>
                  <a:lnTo>
                    <a:pt x="212026" y="71005"/>
                  </a:lnTo>
                  <a:lnTo>
                    <a:pt x="169125" y="89039"/>
                  </a:lnTo>
                  <a:lnTo>
                    <a:pt x="138277" y="123850"/>
                  </a:lnTo>
                  <a:lnTo>
                    <a:pt x="125730" y="170827"/>
                  </a:lnTo>
                  <a:lnTo>
                    <a:pt x="84797" y="188518"/>
                  </a:lnTo>
                  <a:lnTo>
                    <a:pt x="50139" y="215646"/>
                  </a:lnTo>
                  <a:lnTo>
                    <a:pt x="23368" y="250609"/>
                  </a:lnTo>
                  <a:lnTo>
                    <a:pt x="6108" y="291795"/>
                  </a:lnTo>
                  <a:lnTo>
                    <a:pt x="0" y="337578"/>
                  </a:lnTo>
                  <a:lnTo>
                    <a:pt x="38" y="337883"/>
                  </a:lnTo>
                  <a:lnTo>
                    <a:pt x="0" y="338213"/>
                  </a:lnTo>
                  <a:lnTo>
                    <a:pt x="6184" y="384441"/>
                  </a:lnTo>
                  <a:lnTo>
                    <a:pt x="7251" y="386994"/>
                  </a:lnTo>
                  <a:lnTo>
                    <a:pt x="7391" y="387896"/>
                  </a:lnTo>
                  <a:lnTo>
                    <a:pt x="9918" y="393344"/>
                  </a:lnTo>
                  <a:lnTo>
                    <a:pt x="23660" y="425970"/>
                  </a:lnTo>
                  <a:lnTo>
                    <a:pt x="27406" y="430847"/>
                  </a:lnTo>
                  <a:lnTo>
                    <a:pt x="28143" y="432409"/>
                  </a:lnTo>
                  <a:lnTo>
                    <a:pt x="32181" y="437045"/>
                  </a:lnTo>
                  <a:lnTo>
                    <a:pt x="50774" y="461162"/>
                  </a:lnTo>
                  <a:lnTo>
                    <a:pt x="58470" y="467131"/>
                  </a:lnTo>
                  <a:lnTo>
                    <a:pt x="60058" y="468934"/>
                  </a:lnTo>
                  <a:lnTo>
                    <a:pt x="64566" y="471855"/>
                  </a:lnTo>
                  <a:lnTo>
                    <a:pt x="85877" y="488340"/>
                  </a:lnTo>
                  <a:lnTo>
                    <a:pt x="98285" y="493598"/>
                  </a:lnTo>
                  <a:lnTo>
                    <a:pt x="100965" y="495312"/>
                  </a:lnTo>
                  <a:lnTo>
                    <a:pt x="99885" y="494271"/>
                  </a:lnTo>
                  <a:lnTo>
                    <a:pt x="127330" y="505866"/>
                  </a:lnTo>
                  <a:lnTo>
                    <a:pt x="173482" y="512076"/>
                  </a:lnTo>
                  <a:lnTo>
                    <a:pt x="632714" y="512076"/>
                  </a:lnTo>
                  <a:lnTo>
                    <a:pt x="678853" y="505866"/>
                  </a:lnTo>
                  <a:lnTo>
                    <a:pt x="720305" y="488340"/>
                  </a:lnTo>
                  <a:lnTo>
                    <a:pt x="755408" y="461162"/>
                  </a:lnTo>
                  <a:lnTo>
                    <a:pt x="782523" y="425970"/>
                  </a:lnTo>
                  <a:lnTo>
                    <a:pt x="799998" y="384441"/>
                  </a:lnTo>
                  <a:lnTo>
                    <a:pt x="806196" y="338213"/>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222" name="object 48">
              <a:extLst>
                <a:ext uri="{FF2B5EF4-FFF2-40B4-BE49-F238E27FC236}">
                  <a16:creationId xmlns:a16="http://schemas.microsoft.com/office/drawing/2014/main" id="{84C63532-9E73-4470-8994-BBA2C21EBB7F}"/>
                </a:ext>
              </a:extLst>
            </p:cNvPr>
            <p:cNvSpPr/>
            <p:nvPr/>
          </p:nvSpPr>
          <p:spPr>
            <a:xfrm>
              <a:off x="2238921" y="4049267"/>
              <a:ext cx="117475" cy="24765"/>
            </a:xfrm>
            <a:custGeom>
              <a:avLst/>
              <a:gdLst/>
              <a:ahLst/>
              <a:cxnLst/>
              <a:rect l="l" t="t" r="r" b="b"/>
              <a:pathLst>
                <a:path w="117475" h="24764">
                  <a:moveTo>
                    <a:pt x="24218" y="12192"/>
                  </a:moveTo>
                  <a:lnTo>
                    <a:pt x="22047" y="5219"/>
                  </a:lnTo>
                  <a:lnTo>
                    <a:pt x="16700" y="977"/>
                  </a:lnTo>
                  <a:lnTo>
                    <a:pt x="9906" y="177"/>
                  </a:lnTo>
                  <a:lnTo>
                    <a:pt x="3390" y="3556"/>
                  </a:lnTo>
                  <a:lnTo>
                    <a:pt x="0" y="10083"/>
                  </a:lnTo>
                  <a:lnTo>
                    <a:pt x="800" y="16878"/>
                  </a:lnTo>
                  <a:lnTo>
                    <a:pt x="5041" y="22225"/>
                  </a:lnTo>
                  <a:lnTo>
                    <a:pt x="12026" y="24384"/>
                  </a:lnTo>
                  <a:lnTo>
                    <a:pt x="18884" y="24384"/>
                  </a:lnTo>
                  <a:lnTo>
                    <a:pt x="24218" y="18796"/>
                  </a:lnTo>
                  <a:lnTo>
                    <a:pt x="24218" y="12192"/>
                  </a:lnTo>
                  <a:close/>
                </a:path>
                <a:path w="117475" h="24764">
                  <a:moveTo>
                    <a:pt x="117182" y="5461"/>
                  </a:moveTo>
                  <a:lnTo>
                    <a:pt x="111721" y="0"/>
                  </a:lnTo>
                  <a:lnTo>
                    <a:pt x="46443" y="0"/>
                  </a:lnTo>
                  <a:lnTo>
                    <a:pt x="40982" y="5461"/>
                  </a:lnTo>
                  <a:lnTo>
                    <a:pt x="40982" y="18923"/>
                  </a:lnTo>
                  <a:lnTo>
                    <a:pt x="46443" y="24384"/>
                  </a:lnTo>
                  <a:lnTo>
                    <a:pt x="111721" y="24384"/>
                  </a:lnTo>
                  <a:lnTo>
                    <a:pt x="117182" y="18923"/>
                  </a:lnTo>
                  <a:lnTo>
                    <a:pt x="117182" y="5461"/>
                  </a:lnTo>
                  <a:close/>
                </a:path>
              </a:pathLst>
            </a:custGeom>
            <a:solidFill>
              <a:srgbClr val="010101"/>
            </a:solidFill>
          </p:spPr>
          <p:txBody>
            <a:bodyPr wrap="square" lIns="0" tIns="0" rIns="0" bIns="0" rtlCol="0"/>
            <a:lstStyle/>
            <a:p>
              <a:pPr defTabSz="914400"/>
              <a:endParaRPr>
                <a:solidFill>
                  <a:prstClr val="black"/>
                </a:solidFill>
                <a:latin typeface="Calibri"/>
              </a:endParaRPr>
            </a:p>
          </p:txBody>
        </p:sp>
        <p:sp>
          <p:nvSpPr>
            <p:cNvPr id="223" name="object 49">
              <a:extLst>
                <a:ext uri="{FF2B5EF4-FFF2-40B4-BE49-F238E27FC236}">
                  <a16:creationId xmlns:a16="http://schemas.microsoft.com/office/drawing/2014/main" id="{57F70734-B95F-4FB7-B646-E9417C68EC41}"/>
                </a:ext>
              </a:extLst>
            </p:cNvPr>
            <p:cNvSpPr/>
            <p:nvPr/>
          </p:nvSpPr>
          <p:spPr>
            <a:xfrm>
              <a:off x="2033016" y="4293107"/>
              <a:ext cx="365760" cy="147955"/>
            </a:xfrm>
            <a:custGeom>
              <a:avLst/>
              <a:gdLst/>
              <a:ahLst/>
              <a:cxnLst/>
              <a:rect l="l" t="t" r="r" b="b"/>
              <a:pathLst>
                <a:path w="365760" h="147954">
                  <a:moveTo>
                    <a:pt x="191515" y="0"/>
                  </a:moveTo>
                  <a:lnTo>
                    <a:pt x="178053" y="0"/>
                  </a:lnTo>
                  <a:lnTo>
                    <a:pt x="172719" y="5461"/>
                  </a:lnTo>
                  <a:lnTo>
                    <a:pt x="172719" y="123698"/>
                  </a:lnTo>
                  <a:lnTo>
                    <a:pt x="5460" y="123698"/>
                  </a:lnTo>
                  <a:lnTo>
                    <a:pt x="0" y="129159"/>
                  </a:lnTo>
                  <a:lnTo>
                    <a:pt x="0" y="142367"/>
                  </a:lnTo>
                  <a:lnTo>
                    <a:pt x="5460" y="147828"/>
                  </a:lnTo>
                  <a:lnTo>
                    <a:pt x="360298" y="147828"/>
                  </a:lnTo>
                  <a:lnTo>
                    <a:pt x="365759" y="142367"/>
                  </a:lnTo>
                  <a:lnTo>
                    <a:pt x="365759" y="129159"/>
                  </a:lnTo>
                  <a:lnTo>
                    <a:pt x="360298" y="123698"/>
                  </a:lnTo>
                  <a:lnTo>
                    <a:pt x="196976" y="123698"/>
                  </a:lnTo>
                  <a:lnTo>
                    <a:pt x="196976" y="5461"/>
                  </a:lnTo>
                  <a:close/>
                </a:path>
              </a:pathLst>
            </a:custGeom>
            <a:solidFill>
              <a:srgbClr val="D9DBDB"/>
            </a:solidFill>
          </p:spPr>
          <p:txBody>
            <a:bodyPr wrap="square" lIns="0" tIns="0" rIns="0" bIns="0" rtlCol="0"/>
            <a:lstStyle/>
            <a:p>
              <a:pPr defTabSz="914400"/>
              <a:endParaRPr>
                <a:solidFill>
                  <a:prstClr val="black"/>
                </a:solidFill>
                <a:latin typeface="Calibri"/>
              </a:endParaRPr>
            </a:p>
          </p:txBody>
        </p:sp>
        <p:sp>
          <p:nvSpPr>
            <p:cNvPr id="224" name="object 50">
              <a:extLst>
                <a:ext uri="{FF2B5EF4-FFF2-40B4-BE49-F238E27FC236}">
                  <a16:creationId xmlns:a16="http://schemas.microsoft.com/office/drawing/2014/main" id="{7F17C0F9-1533-47A2-907A-4DD328E0A7D4}"/>
                </a:ext>
              </a:extLst>
            </p:cNvPr>
            <p:cNvSpPr/>
            <p:nvPr/>
          </p:nvSpPr>
          <p:spPr>
            <a:xfrm>
              <a:off x="2040636" y="4215383"/>
              <a:ext cx="353695" cy="102235"/>
            </a:xfrm>
            <a:custGeom>
              <a:avLst/>
              <a:gdLst/>
              <a:ahLst/>
              <a:cxnLst/>
              <a:rect l="l" t="t" r="r" b="b"/>
              <a:pathLst>
                <a:path w="353694" h="102235">
                  <a:moveTo>
                    <a:pt x="353568" y="19431"/>
                  </a:moveTo>
                  <a:lnTo>
                    <a:pt x="352044" y="11899"/>
                  </a:lnTo>
                  <a:lnTo>
                    <a:pt x="347891" y="5715"/>
                  </a:lnTo>
                  <a:lnTo>
                    <a:pt x="341718" y="1536"/>
                  </a:lnTo>
                  <a:lnTo>
                    <a:pt x="334137" y="0"/>
                  </a:lnTo>
                  <a:lnTo>
                    <a:pt x="19431" y="0"/>
                  </a:lnTo>
                  <a:lnTo>
                    <a:pt x="11836" y="1536"/>
                  </a:lnTo>
                  <a:lnTo>
                    <a:pt x="5664" y="5715"/>
                  </a:lnTo>
                  <a:lnTo>
                    <a:pt x="1511" y="11899"/>
                  </a:lnTo>
                  <a:lnTo>
                    <a:pt x="0" y="19431"/>
                  </a:lnTo>
                  <a:lnTo>
                    <a:pt x="0" y="50292"/>
                  </a:lnTo>
                  <a:lnTo>
                    <a:pt x="0" y="82677"/>
                  </a:lnTo>
                  <a:lnTo>
                    <a:pt x="1511" y="90220"/>
                  </a:lnTo>
                  <a:lnTo>
                    <a:pt x="5664" y="96405"/>
                  </a:lnTo>
                  <a:lnTo>
                    <a:pt x="11836" y="100584"/>
                  </a:lnTo>
                  <a:lnTo>
                    <a:pt x="19431" y="102108"/>
                  </a:lnTo>
                  <a:lnTo>
                    <a:pt x="334137" y="102108"/>
                  </a:lnTo>
                  <a:lnTo>
                    <a:pt x="341718" y="100584"/>
                  </a:lnTo>
                  <a:lnTo>
                    <a:pt x="347891" y="96405"/>
                  </a:lnTo>
                  <a:lnTo>
                    <a:pt x="352044" y="90220"/>
                  </a:lnTo>
                  <a:lnTo>
                    <a:pt x="353568" y="82677"/>
                  </a:lnTo>
                  <a:lnTo>
                    <a:pt x="353568" y="50292"/>
                  </a:lnTo>
                  <a:lnTo>
                    <a:pt x="353568" y="19431"/>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225" name="object 51">
              <a:extLst>
                <a:ext uri="{FF2B5EF4-FFF2-40B4-BE49-F238E27FC236}">
                  <a16:creationId xmlns:a16="http://schemas.microsoft.com/office/drawing/2014/main" id="{8991CCCC-A5EC-4256-A389-21D863367138}"/>
                </a:ext>
              </a:extLst>
            </p:cNvPr>
            <p:cNvSpPr/>
            <p:nvPr/>
          </p:nvSpPr>
          <p:spPr>
            <a:xfrm>
              <a:off x="2188464" y="4399787"/>
              <a:ext cx="58419" cy="59690"/>
            </a:xfrm>
            <a:custGeom>
              <a:avLst/>
              <a:gdLst/>
              <a:ahLst/>
              <a:cxnLst/>
              <a:rect l="l" t="t" r="r" b="b"/>
              <a:pathLst>
                <a:path w="58419" h="59689">
                  <a:moveTo>
                    <a:pt x="57912" y="29718"/>
                  </a:moveTo>
                  <a:lnTo>
                    <a:pt x="55626" y="18173"/>
                  </a:lnTo>
                  <a:lnTo>
                    <a:pt x="49428" y="8724"/>
                  </a:lnTo>
                  <a:lnTo>
                    <a:pt x="43586" y="4686"/>
                  </a:lnTo>
                  <a:lnTo>
                    <a:pt x="44196" y="4064"/>
                  </a:lnTo>
                  <a:lnTo>
                    <a:pt x="41757" y="3429"/>
                  </a:lnTo>
                  <a:lnTo>
                    <a:pt x="40220" y="2349"/>
                  </a:lnTo>
                  <a:lnTo>
                    <a:pt x="28956" y="0"/>
                  </a:lnTo>
                  <a:lnTo>
                    <a:pt x="17678" y="2349"/>
                  </a:lnTo>
                  <a:lnTo>
                    <a:pt x="15557" y="3822"/>
                  </a:lnTo>
                  <a:lnTo>
                    <a:pt x="14757" y="4038"/>
                  </a:lnTo>
                  <a:lnTo>
                    <a:pt x="13601" y="5168"/>
                  </a:lnTo>
                  <a:lnTo>
                    <a:pt x="8470" y="8724"/>
                  </a:lnTo>
                  <a:lnTo>
                    <a:pt x="5702" y="12941"/>
                  </a:lnTo>
                  <a:lnTo>
                    <a:pt x="4152" y="14465"/>
                  </a:lnTo>
                  <a:lnTo>
                    <a:pt x="3759" y="15913"/>
                  </a:lnTo>
                  <a:lnTo>
                    <a:pt x="2273" y="18173"/>
                  </a:lnTo>
                  <a:lnTo>
                    <a:pt x="0" y="29718"/>
                  </a:lnTo>
                  <a:lnTo>
                    <a:pt x="2273" y="41275"/>
                  </a:lnTo>
                  <a:lnTo>
                    <a:pt x="3721" y="43484"/>
                  </a:lnTo>
                  <a:lnTo>
                    <a:pt x="4127" y="44983"/>
                  </a:lnTo>
                  <a:lnTo>
                    <a:pt x="5753" y="46596"/>
                  </a:lnTo>
                  <a:lnTo>
                    <a:pt x="8470" y="50723"/>
                  </a:lnTo>
                  <a:lnTo>
                    <a:pt x="13449" y="54178"/>
                  </a:lnTo>
                  <a:lnTo>
                    <a:pt x="14706" y="55410"/>
                  </a:lnTo>
                  <a:lnTo>
                    <a:pt x="15595" y="55664"/>
                  </a:lnTo>
                  <a:lnTo>
                    <a:pt x="17678" y="57099"/>
                  </a:lnTo>
                  <a:lnTo>
                    <a:pt x="28956" y="59436"/>
                  </a:lnTo>
                  <a:lnTo>
                    <a:pt x="40220" y="57099"/>
                  </a:lnTo>
                  <a:lnTo>
                    <a:pt x="41783" y="56019"/>
                  </a:lnTo>
                  <a:lnTo>
                    <a:pt x="44196" y="55372"/>
                  </a:lnTo>
                  <a:lnTo>
                    <a:pt x="43586" y="54775"/>
                  </a:lnTo>
                  <a:lnTo>
                    <a:pt x="49428" y="50723"/>
                  </a:lnTo>
                  <a:lnTo>
                    <a:pt x="55626" y="41275"/>
                  </a:lnTo>
                  <a:lnTo>
                    <a:pt x="57912" y="29718"/>
                  </a:lnTo>
                  <a:close/>
                </a:path>
              </a:pathLst>
            </a:custGeom>
            <a:solidFill>
              <a:srgbClr val="628EDD"/>
            </a:solidFill>
          </p:spPr>
          <p:txBody>
            <a:bodyPr wrap="square" lIns="0" tIns="0" rIns="0" bIns="0" rtlCol="0"/>
            <a:lstStyle/>
            <a:p>
              <a:pPr defTabSz="914400"/>
              <a:endParaRPr>
                <a:solidFill>
                  <a:prstClr val="black"/>
                </a:solidFill>
                <a:latin typeface="Calibri"/>
              </a:endParaRPr>
            </a:p>
          </p:txBody>
        </p:sp>
        <p:sp>
          <p:nvSpPr>
            <p:cNvPr id="226" name="object 52">
              <a:extLst>
                <a:ext uri="{FF2B5EF4-FFF2-40B4-BE49-F238E27FC236}">
                  <a16:creationId xmlns:a16="http://schemas.microsoft.com/office/drawing/2014/main" id="{8BEA19EB-65B7-40BD-808D-90BCE8123919}"/>
                </a:ext>
              </a:extLst>
            </p:cNvPr>
            <p:cNvSpPr/>
            <p:nvPr/>
          </p:nvSpPr>
          <p:spPr>
            <a:xfrm>
              <a:off x="1802892" y="3642359"/>
              <a:ext cx="828675" cy="829310"/>
            </a:xfrm>
            <a:custGeom>
              <a:avLst/>
              <a:gdLst/>
              <a:ahLst/>
              <a:cxnLst/>
              <a:rect l="l" t="t" r="r" b="b"/>
              <a:pathLst>
                <a:path w="828675" h="829310">
                  <a:moveTo>
                    <a:pt x="461391" y="619379"/>
                  </a:moveTo>
                  <a:lnTo>
                    <a:pt x="456692" y="614680"/>
                  </a:lnTo>
                  <a:lnTo>
                    <a:pt x="450215" y="611289"/>
                  </a:lnTo>
                  <a:lnTo>
                    <a:pt x="443420" y="612051"/>
                  </a:lnTo>
                  <a:lnTo>
                    <a:pt x="438035" y="616292"/>
                  </a:lnTo>
                  <a:lnTo>
                    <a:pt x="435864" y="623316"/>
                  </a:lnTo>
                  <a:lnTo>
                    <a:pt x="438023" y="630301"/>
                  </a:lnTo>
                  <a:lnTo>
                    <a:pt x="443369" y="634542"/>
                  </a:lnTo>
                  <a:lnTo>
                    <a:pt x="450164" y="635342"/>
                  </a:lnTo>
                  <a:lnTo>
                    <a:pt x="456692" y="631952"/>
                  </a:lnTo>
                  <a:lnTo>
                    <a:pt x="461391" y="627126"/>
                  </a:lnTo>
                  <a:lnTo>
                    <a:pt x="461391" y="619379"/>
                  </a:lnTo>
                  <a:close/>
                </a:path>
                <a:path w="828675" h="829310">
                  <a:moveTo>
                    <a:pt x="461518" y="525018"/>
                  </a:moveTo>
                  <a:lnTo>
                    <a:pt x="461391" y="517271"/>
                  </a:lnTo>
                  <a:lnTo>
                    <a:pt x="451993" y="507873"/>
                  </a:lnTo>
                  <a:lnTo>
                    <a:pt x="444246" y="507746"/>
                  </a:lnTo>
                  <a:lnTo>
                    <a:pt x="434721" y="517271"/>
                  </a:lnTo>
                  <a:lnTo>
                    <a:pt x="434721" y="525018"/>
                  </a:lnTo>
                  <a:lnTo>
                    <a:pt x="444246" y="534670"/>
                  </a:lnTo>
                  <a:lnTo>
                    <a:pt x="451993" y="534543"/>
                  </a:lnTo>
                  <a:lnTo>
                    <a:pt x="461518" y="525018"/>
                  </a:lnTo>
                  <a:close/>
                </a:path>
                <a:path w="828675" h="829310">
                  <a:moveTo>
                    <a:pt x="553212" y="616585"/>
                  </a:moveTo>
                  <a:lnTo>
                    <a:pt x="547751" y="611124"/>
                  </a:lnTo>
                  <a:lnTo>
                    <a:pt x="482473" y="611124"/>
                  </a:lnTo>
                  <a:lnTo>
                    <a:pt x="477012" y="616585"/>
                  </a:lnTo>
                  <a:lnTo>
                    <a:pt x="477012" y="630047"/>
                  </a:lnTo>
                  <a:lnTo>
                    <a:pt x="482473" y="635508"/>
                  </a:lnTo>
                  <a:lnTo>
                    <a:pt x="547751" y="635508"/>
                  </a:lnTo>
                  <a:lnTo>
                    <a:pt x="553212" y="630047"/>
                  </a:lnTo>
                  <a:lnTo>
                    <a:pt x="553212" y="616585"/>
                  </a:lnTo>
                  <a:close/>
                </a:path>
                <a:path w="828675" h="829310">
                  <a:moveTo>
                    <a:pt x="553212" y="514477"/>
                  </a:moveTo>
                  <a:lnTo>
                    <a:pt x="547751" y="509016"/>
                  </a:lnTo>
                  <a:lnTo>
                    <a:pt x="482473" y="509016"/>
                  </a:lnTo>
                  <a:lnTo>
                    <a:pt x="477012" y="514477"/>
                  </a:lnTo>
                  <a:lnTo>
                    <a:pt x="477012" y="527939"/>
                  </a:lnTo>
                  <a:lnTo>
                    <a:pt x="482473" y="533400"/>
                  </a:lnTo>
                  <a:lnTo>
                    <a:pt x="547751" y="533400"/>
                  </a:lnTo>
                  <a:lnTo>
                    <a:pt x="553212" y="527939"/>
                  </a:lnTo>
                  <a:lnTo>
                    <a:pt x="553212" y="514477"/>
                  </a:lnTo>
                  <a:close/>
                </a:path>
                <a:path w="828675" h="829310">
                  <a:moveTo>
                    <a:pt x="828294" y="333375"/>
                  </a:moveTo>
                  <a:lnTo>
                    <a:pt x="813828" y="275894"/>
                  </a:lnTo>
                  <a:lnTo>
                    <a:pt x="787184" y="231838"/>
                  </a:lnTo>
                  <a:lnTo>
                    <a:pt x="749477" y="196938"/>
                  </a:lnTo>
                  <a:lnTo>
                    <a:pt x="702691" y="173482"/>
                  </a:lnTo>
                  <a:lnTo>
                    <a:pt x="687273" y="126415"/>
                  </a:lnTo>
                  <a:lnTo>
                    <a:pt x="658393" y="94843"/>
                  </a:lnTo>
                  <a:lnTo>
                    <a:pt x="655040" y="91173"/>
                  </a:lnTo>
                  <a:lnTo>
                    <a:pt x="612571" y="72390"/>
                  </a:lnTo>
                  <a:lnTo>
                    <a:pt x="611263" y="71818"/>
                  </a:lnTo>
                  <a:lnTo>
                    <a:pt x="561213" y="72390"/>
                  </a:lnTo>
                  <a:lnTo>
                    <a:pt x="530326" y="40690"/>
                  </a:lnTo>
                  <a:lnTo>
                    <a:pt x="506501" y="25666"/>
                  </a:lnTo>
                  <a:lnTo>
                    <a:pt x="494449" y="18072"/>
                  </a:lnTo>
                  <a:lnTo>
                    <a:pt x="455231" y="4508"/>
                  </a:lnTo>
                  <a:lnTo>
                    <a:pt x="414350" y="0"/>
                  </a:lnTo>
                  <a:lnTo>
                    <a:pt x="373468" y="4559"/>
                  </a:lnTo>
                  <a:lnTo>
                    <a:pt x="334264" y="18135"/>
                  </a:lnTo>
                  <a:lnTo>
                    <a:pt x="298411" y="40754"/>
                  </a:lnTo>
                  <a:lnTo>
                    <a:pt x="267589" y="72390"/>
                  </a:lnTo>
                  <a:lnTo>
                    <a:pt x="217347" y="71818"/>
                  </a:lnTo>
                  <a:lnTo>
                    <a:pt x="173558" y="91274"/>
                  </a:lnTo>
                  <a:lnTo>
                    <a:pt x="141401" y="126568"/>
                  </a:lnTo>
                  <a:lnTo>
                    <a:pt x="126111" y="173482"/>
                  </a:lnTo>
                  <a:lnTo>
                    <a:pt x="85140" y="193243"/>
                  </a:lnTo>
                  <a:lnTo>
                    <a:pt x="50380" y="222123"/>
                  </a:lnTo>
                  <a:lnTo>
                    <a:pt x="23495" y="258699"/>
                  </a:lnTo>
                  <a:lnTo>
                    <a:pt x="6146" y="301510"/>
                  </a:lnTo>
                  <a:lnTo>
                    <a:pt x="0" y="349123"/>
                  </a:lnTo>
                  <a:lnTo>
                    <a:pt x="6616" y="398310"/>
                  </a:lnTo>
                  <a:lnTo>
                    <a:pt x="25311" y="442544"/>
                  </a:lnTo>
                  <a:lnTo>
                    <a:pt x="54292" y="480060"/>
                  </a:lnTo>
                  <a:lnTo>
                    <a:pt x="91770" y="509079"/>
                  </a:lnTo>
                  <a:lnTo>
                    <a:pt x="135991" y="527786"/>
                  </a:lnTo>
                  <a:lnTo>
                    <a:pt x="185166" y="534416"/>
                  </a:lnTo>
                  <a:lnTo>
                    <a:pt x="225171" y="534416"/>
                  </a:lnTo>
                  <a:lnTo>
                    <a:pt x="225056" y="547319"/>
                  </a:lnTo>
                  <a:lnTo>
                    <a:pt x="225450" y="557276"/>
                  </a:lnTo>
                  <a:lnTo>
                    <a:pt x="227368" y="565531"/>
                  </a:lnTo>
                  <a:lnTo>
                    <a:pt x="231902" y="573278"/>
                  </a:lnTo>
                  <a:lnTo>
                    <a:pt x="227711" y="578612"/>
                  </a:lnTo>
                  <a:lnTo>
                    <a:pt x="225171" y="585343"/>
                  </a:lnTo>
                  <a:lnTo>
                    <a:pt x="225171" y="655828"/>
                  </a:lnTo>
                  <a:lnTo>
                    <a:pt x="227660" y="668172"/>
                  </a:lnTo>
                  <a:lnTo>
                    <a:pt x="234454" y="678218"/>
                  </a:lnTo>
                  <a:lnTo>
                    <a:pt x="244500" y="684974"/>
                  </a:lnTo>
                  <a:lnTo>
                    <a:pt x="256794" y="687451"/>
                  </a:lnTo>
                  <a:lnTo>
                    <a:pt x="402209" y="687451"/>
                  </a:lnTo>
                  <a:lnTo>
                    <a:pt x="402209" y="748284"/>
                  </a:lnTo>
                  <a:lnTo>
                    <a:pt x="393026" y="752398"/>
                  </a:lnTo>
                  <a:lnTo>
                    <a:pt x="385165" y="758558"/>
                  </a:lnTo>
                  <a:lnTo>
                    <a:pt x="379006" y="766419"/>
                  </a:lnTo>
                  <a:lnTo>
                    <a:pt x="374904" y="775589"/>
                  </a:lnTo>
                  <a:lnTo>
                    <a:pt x="234823" y="775589"/>
                  </a:lnTo>
                  <a:lnTo>
                    <a:pt x="229489" y="781050"/>
                  </a:lnTo>
                  <a:lnTo>
                    <a:pt x="229489" y="794512"/>
                  </a:lnTo>
                  <a:lnTo>
                    <a:pt x="234823" y="799973"/>
                  </a:lnTo>
                  <a:lnTo>
                    <a:pt x="374904" y="799973"/>
                  </a:lnTo>
                  <a:lnTo>
                    <a:pt x="390601" y="821791"/>
                  </a:lnTo>
                  <a:lnTo>
                    <a:pt x="414401" y="829081"/>
                  </a:lnTo>
                  <a:lnTo>
                    <a:pt x="438188" y="821817"/>
                  </a:lnTo>
                  <a:lnTo>
                    <a:pt x="450329" y="804926"/>
                  </a:lnTo>
                  <a:lnTo>
                    <a:pt x="453898" y="799973"/>
                  </a:lnTo>
                  <a:lnTo>
                    <a:pt x="590042" y="799973"/>
                  </a:lnTo>
                  <a:lnTo>
                    <a:pt x="595503" y="794512"/>
                  </a:lnTo>
                  <a:lnTo>
                    <a:pt x="595503" y="781050"/>
                  </a:lnTo>
                  <a:lnTo>
                    <a:pt x="590042" y="775589"/>
                  </a:lnTo>
                  <a:lnTo>
                    <a:pt x="453898" y="775589"/>
                  </a:lnTo>
                  <a:lnTo>
                    <a:pt x="451739" y="770763"/>
                  </a:lnTo>
                  <a:lnTo>
                    <a:pt x="449783" y="766419"/>
                  </a:lnTo>
                  <a:lnTo>
                    <a:pt x="443623" y="758558"/>
                  </a:lnTo>
                  <a:lnTo>
                    <a:pt x="435762" y="752398"/>
                  </a:lnTo>
                  <a:lnTo>
                    <a:pt x="431419" y="750455"/>
                  </a:lnTo>
                  <a:lnTo>
                    <a:pt x="431419" y="778383"/>
                  </a:lnTo>
                  <a:lnTo>
                    <a:pt x="431419" y="797179"/>
                  </a:lnTo>
                  <a:lnTo>
                    <a:pt x="423799" y="804926"/>
                  </a:lnTo>
                  <a:lnTo>
                    <a:pt x="405003" y="804926"/>
                  </a:lnTo>
                  <a:lnTo>
                    <a:pt x="397383" y="797179"/>
                  </a:lnTo>
                  <a:lnTo>
                    <a:pt x="397383" y="778383"/>
                  </a:lnTo>
                  <a:lnTo>
                    <a:pt x="405003" y="770763"/>
                  </a:lnTo>
                  <a:lnTo>
                    <a:pt x="423799" y="770763"/>
                  </a:lnTo>
                  <a:lnTo>
                    <a:pt x="431419" y="778383"/>
                  </a:lnTo>
                  <a:lnTo>
                    <a:pt x="431419" y="750455"/>
                  </a:lnTo>
                  <a:lnTo>
                    <a:pt x="426593" y="748284"/>
                  </a:lnTo>
                  <a:lnTo>
                    <a:pt x="426593" y="687451"/>
                  </a:lnTo>
                  <a:lnTo>
                    <a:pt x="572008" y="687451"/>
                  </a:lnTo>
                  <a:lnTo>
                    <a:pt x="584288" y="684974"/>
                  </a:lnTo>
                  <a:lnTo>
                    <a:pt x="594334" y="678218"/>
                  </a:lnTo>
                  <a:lnTo>
                    <a:pt x="601129" y="668172"/>
                  </a:lnTo>
                  <a:lnTo>
                    <a:pt x="602132" y="663194"/>
                  </a:lnTo>
                  <a:lnTo>
                    <a:pt x="603631" y="655828"/>
                  </a:lnTo>
                  <a:lnTo>
                    <a:pt x="603631" y="585470"/>
                  </a:lnTo>
                  <a:lnTo>
                    <a:pt x="603631" y="585343"/>
                  </a:lnTo>
                  <a:lnTo>
                    <a:pt x="601091" y="578612"/>
                  </a:lnTo>
                  <a:lnTo>
                    <a:pt x="596900" y="573278"/>
                  </a:lnTo>
                  <a:lnTo>
                    <a:pt x="601433" y="565518"/>
                  </a:lnTo>
                  <a:lnTo>
                    <a:pt x="602462" y="561086"/>
                  </a:lnTo>
                  <a:lnTo>
                    <a:pt x="603351" y="557237"/>
                  </a:lnTo>
                  <a:lnTo>
                    <a:pt x="603732" y="547319"/>
                  </a:lnTo>
                  <a:lnTo>
                    <a:pt x="603631" y="534416"/>
                  </a:lnTo>
                  <a:lnTo>
                    <a:pt x="638314" y="534517"/>
                  </a:lnTo>
                  <a:lnTo>
                    <a:pt x="639394" y="534416"/>
                  </a:lnTo>
                  <a:lnTo>
                    <a:pt x="676871" y="531164"/>
                  </a:lnTo>
                  <a:lnTo>
                    <a:pt x="718134" y="518934"/>
                  </a:lnTo>
                  <a:lnTo>
                    <a:pt x="760984" y="492379"/>
                  </a:lnTo>
                  <a:lnTo>
                    <a:pt x="801878" y="445249"/>
                  </a:lnTo>
                  <a:lnTo>
                    <a:pt x="824865" y="387350"/>
                  </a:lnTo>
                  <a:lnTo>
                    <a:pt x="826262" y="380873"/>
                  </a:lnTo>
                  <a:lnTo>
                    <a:pt x="821944" y="374396"/>
                  </a:lnTo>
                  <a:lnTo>
                    <a:pt x="808863" y="371602"/>
                  </a:lnTo>
                  <a:lnTo>
                    <a:pt x="802386" y="375793"/>
                  </a:lnTo>
                  <a:lnTo>
                    <a:pt x="801116" y="382397"/>
                  </a:lnTo>
                  <a:lnTo>
                    <a:pt x="786003" y="424116"/>
                  </a:lnTo>
                  <a:lnTo>
                    <a:pt x="760730" y="459359"/>
                  </a:lnTo>
                  <a:lnTo>
                    <a:pt x="727265" y="486511"/>
                  </a:lnTo>
                  <a:lnTo>
                    <a:pt x="687578" y="503986"/>
                  </a:lnTo>
                  <a:lnTo>
                    <a:pt x="643636" y="510159"/>
                  </a:lnTo>
                  <a:lnTo>
                    <a:pt x="603631" y="510159"/>
                  </a:lnTo>
                  <a:lnTo>
                    <a:pt x="603732" y="497205"/>
                  </a:lnTo>
                  <a:lnTo>
                    <a:pt x="603389" y="488137"/>
                  </a:lnTo>
                  <a:lnTo>
                    <a:pt x="603326" y="487210"/>
                  </a:lnTo>
                  <a:lnTo>
                    <a:pt x="602437" y="483362"/>
                  </a:lnTo>
                  <a:lnTo>
                    <a:pt x="601433" y="479056"/>
                  </a:lnTo>
                  <a:lnTo>
                    <a:pt x="596900" y="471297"/>
                  </a:lnTo>
                  <a:lnTo>
                    <a:pt x="601091" y="465836"/>
                  </a:lnTo>
                  <a:lnTo>
                    <a:pt x="603631" y="459105"/>
                  </a:lnTo>
                  <a:lnTo>
                    <a:pt x="603631" y="388620"/>
                  </a:lnTo>
                  <a:lnTo>
                    <a:pt x="601129" y="376364"/>
                  </a:lnTo>
                  <a:lnTo>
                    <a:pt x="594334" y="366356"/>
                  </a:lnTo>
                  <a:lnTo>
                    <a:pt x="584288" y="359600"/>
                  </a:lnTo>
                  <a:lnTo>
                    <a:pt x="572008" y="357124"/>
                  </a:lnTo>
                  <a:lnTo>
                    <a:pt x="435991" y="357124"/>
                  </a:lnTo>
                  <a:lnTo>
                    <a:pt x="430530" y="362458"/>
                  </a:lnTo>
                  <a:lnTo>
                    <a:pt x="430530" y="375920"/>
                  </a:lnTo>
                  <a:lnTo>
                    <a:pt x="435991" y="381381"/>
                  </a:lnTo>
                  <a:lnTo>
                    <a:pt x="576072" y="381381"/>
                  </a:lnTo>
                  <a:lnTo>
                    <a:pt x="579374" y="384683"/>
                  </a:lnTo>
                  <a:lnTo>
                    <a:pt x="579374" y="659892"/>
                  </a:lnTo>
                  <a:lnTo>
                    <a:pt x="576072" y="663194"/>
                  </a:lnTo>
                  <a:lnTo>
                    <a:pt x="252730" y="663194"/>
                  </a:lnTo>
                  <a:lnTo>
                    <a:pt x="249428" y="659892"/>
                  </a:lnTo>
                  <a:lnTo>
                    <a:pt x="249428" y="588645"/>
                  </a:lnTo>
                  <a:lnTo>
                    <a:pt x="252730" y="585470"/>
                  </a:lnTo>
                  <a:lnTo>
                    <a:pt x="576072" y="585470"/>
                  </a:lnTo>
                  <a:lnTo>
                    <a:pt x="579374" y="588645"/>
                  </a:lnTo>
                  <a:lnTo>
                    <a:pt x="579374" y="557911"/>
                  </a:lnTo>
                  <a:lnTo>
                    <a:pt x="576072" y="561086"/>
                  </a:lnTo>
                  <a:lnTo>
                    <a:pt x="252730" y="561086"/>
                  </a:lnTo>
                  <a:lnTo>
                    <a:pt x="249428" y="557911"/>
                  </a:lnTo>
                  <a:lnTo>
                    <a:pt x="249428" y="510159"/>
                  </a:lnTo>
                  <a:lnTo>
                    <a:pt x="249428" y="486664"/>
                  </a:lnTo>
                  <a:lnTo>
                    <a:pt x="252730" y="483362"/>
                  </a:lnTo>
                  <a:lnTo>
                    <a:pt x="576072" y="483362"/>
                  </a:lnTo>
                  <a:lnTo>
                    <a:pt x="579374" y="486664"/>
                  </a:lnTo>
                  <a:lnTo>
                    <a:pt x="579374" y="455803"/>
                  </a:lnTo>
                  <a:lnTo>
                    <a:pt x="576072" y="459105"/>
                  </a:lnTo>
                  <a:lnTo>
                    <a:pt x="252730" y="459105"/>
                  </a:lnTo>
                  <a:lnTo>
                    <a:pt x="249428" y="455803"/>
                  </a:lnTo>
                  <a:lnTo>
                    <a:pt x="249428" y="384683"/>
                  </a:lnTo>
                  <a:lnTo>
                    <a:pt x="252730" y="381381"/>
                  </a:lnTo>
                  <a:lnTo>
                    <a:pt x="392811" y="381381"/>
                  </a:lnTo>
                  <a:lnTo>
                    <a:pt x="398272" y="375920"/>
                  </a:lnTo>
                  <a:lnTo>
                    <a:pt x="398272" y="362458"/>
                  </a:lnTo>
                  <a:lnTo>
                    <a:pt x="392811" y="357124"/>
                  </a:lnTo>
                  <a:lnTo>
                    <a:pt x="256794" y="357124"/>
                  </a:lnTo>
                  <a:lnTo>
                    <a:pt x="244500" y="359600"/>
                  </a:lnTo>
                  <a:lnTo>
                    <a:pt x="234454" y="366356"/>
                  </a:lnTo>
                  <a:lnTo>
                    <a:pt x="227660" y="376364"/>
                  </a:lnTo>
                  <a:lnTo>
                    <a:pt x="225171" y="388620"/>
                  </a:lnTo>
                  <a:lnTo>
                    <a:pt x="225259" y="459359"/>
                  </a:lnTo>
                  <a:lnTo>
                    <a:pt x="227711" y="465836"/>
                  </a:lnTo>
                  <a:lnTo>
                    <a:pt x="231902" y="471297"/>
                  </a:lnTo>
                  <a:lnTo>
                    <a:pt x="227355" y="478980"/>
                  </a:lnTo>
                  <a:lnTo>
                    <a:pt x="225437" y="487210"/>
                  </a:lnTo>
                  <a:lnTo>
                    <a:pt x="225234" y="492379"/>
                  </a:lnTo>
                  <a:lnTo>
                    <a:pt x="225171" y="510159"/>
                  </a:lnTo>
                  <a:lnTo>
                    <a:pt x="185166" y="510159"/>
                  </a:lnTo>
                  <a:lnTo>
                    <a:pt x="142455" y="504405"/>
                  </a:lnTo>
                  <a:lnTo>
                    <a:pt x="104038" y="488137"/>
                  </a:lnTo>
                  <a:lnTo>
                    <a:pt x="71462" y="462940"/>
                  </a:lnTo>
                  <a:lnTo>
                    <a:pt x="46266" y="430339"/>
                  </a:lnTo>
                  <a:lnTo>
                    <a:pt x="30010" y="391883"/>
                  </a:lnTo>
                  <a:lnTo>
                    <a:pt x="24257" y="349123"/>
                  </a:lnTo>
                  <a:lnTo>
                    <a:pt x="32829" y="297472"/>
                  </a:lnTo>
                  <a:lnTo>
                    <a:pt x="56857" y="252196"/>
                  </a:lnTo>
                  <a:lnTo>
                    <a:pt x="93789" y="216687"/>
                  </a:lnTo>
                  <a:lnTo>
                    <a:pt x="141097" y="194310"/>
                  </a:lnTo>
                  <a:lnTo>
                    <a:pt x="146177" y="192786"/>
                  </a:lnTo>
                  <a:lnTo>
                    <a:pt x="149733" y="188214"/>
                  </a:lnTo>
                  <a:lnTo>
                    <a:pt x="149860" y="182880"/>
                  </a:lnTo>
                  <a:lnTo>
                    <a:pt x="161010" y="140881"/>
                  </a:lnTo>
                  <a:lnTo>
                    <a:pt x="188379" y="110350"/>
                  </a:lnTo>
                  <a:lnTo>
                    <a:pt x="226199" y="94856"/>
                  </a:lnTo>
                  <a:lnTo>
                    <a:pt x="268732" y="97917"/>
                  </a:lnTo>
                  <a:lnTo>
                    <a:pt x="273812" y="99441"/>
                  </a:lnTo>
                  <a:lnTo>
                    <a:pt x="279400" y="97536"/>
                  </a:lnTo>
                  <a:lnTo>
                    <a:pt x="281216" y="94856"/>
                  </a:lnTo>
                  <a:lnTo>
                    <a:pt x="282321" y="93218"/>
                  </a:lnTo>
                  <a:lnTo>
                    <a:pt x="301713" y="72390"/>
                  </a:lnTo>
                  <a:lnTo>
                    <a:pt x="313778" y="59448"/>
                  </a:lnTo>
                  <a:lnTo>
                    <a:pt x="351510" y="36931"/>
                  </a:lnTo>
                  <a:lnTo>
                    <a:pt x="393014" y="25666"/>
                  </a:lnTo>
                  <a:lnTo>
                    <a:pt x="435775" y="25666"/>
                  </a:lnTo>
                  <a:lnTo>
                    <a:pt x="477278" y="36931"/>
                  </a:lnTo>
                  <a:lnTo>
                    <a:pt x="515010" y="59448"/>
                  </a:lnTo>
                  <a:lnTo>
                    <a:pt x="546481" y="93218"/>
                  </a:lnTo>
                  <a:lnTo>
                    <a:pt x="549402" y="97536"/>
                  </a:lnTo>
                  <a:lnTo>
                    <a:pt x="554990" y="99441"/>
                  </a:lnTo>
                  <a:lnTo>
                    <a:pt x="560070" y="97917"/>
                  </a:lnTo>
                  <a:lnTo>
                    <a:pt x="602538" y="94843"/>
                  </a:lnTo>
                  <a:lnTo>
                    <a:pt x="640359" y="110299"/>
                  </a:lnTo>
                  <a:lnTo>
                    <a:pt x="667753" y="140817"/>
                  </a:lnTo>
                  <a:lnTo>
                    <a:pt x="678942" y="182880"/>
                  </a:lnTo>
                  <a:lnTo>
                    <a:pt x="679069" y="188214"/>
                  </a:lnTo>
                  <a:lnTo>
                    <a:pt x="682625" y="192786"/>
                  </a:lnTo>
                  <a:lnTo>
                    <a:pt x="731024" y="213893"/>
                  </a:lnTo>
                  <a:lnTo>
                    <a:pt x="766013" y="244475"/>
                  </a:lnTo>
                  <a:lnTo>
                    <a:pt x="790727" y="283832"/>
                  </a:lnTo>
                  <a:lnTo>
                    <a:pt x="803275" y="329692"/>
                  </a:lnTo>
                  <a:lnTo>
                    <a:pt x="804164" y="336296"/>
                  </a:lnTo>
                  <a:lnTo>
                    <a:pt x="810133" y="340995"/>
                  </a:lnTo>
                  <a:lnTo>
                    <a:pt x="823468" y="339471"/>
                  </a:lnTo>
                  <a:lnTo>
                    <a:pt x="828294" y="333375"/>
                  </a:lnTo>
                  <a:close/>
                </a:path>
              </a:pathLst>
            </a:custGeom>
            <a:solidFill>
              <a:srgbClr val="010101"/>
            </a:solidFill>
          </p:spPr>
          <p:txBody>
            <a:bodyPr wrap="square" lIns="0" tIns="0" rIns="0" bIns="0" rtlCol="0"/>
            <a:lstStyle/>
            <a:p>
              <a:pPr defTabSz="914400"/>
              <a:endParaRPr>
                <a:solidFill>
                  <a:prstClr val="black"/>
                </a:solidFill>
                <a:latin typeface="Calibri"/>
              </a:endParaRPr>
            </a:p>
          </p:txBody>
        </p:sp>
      </p:grpSp>
    </p:spTree>
    <p:extLst>
      <p:ext uri="{BB962C8B-B14F-4D97-AF65-F5344CB8AC3E}">
        <p14:creationId xmlns:p14="http://schemas.microsoft.com/office/powerpoint/2010/main" val="5447086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Kubernetes In A Browser</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4" name="Rectangle 3">
            <a:extLst>
              <a:ext uri="{FF2B5EF4-FFF2-40B4-BE49-F238E27FC236}">
                <a16:creationId xmlns:a16="http://schemas.microsoft.com/office/drawing/2014/main" id="{4AD1E447-47C2-4238-A5DF-8AD996BF9368}"/>
              </a:ext>
            </a:extLst>
          </p:cNvPr>
          <p:cNvSpPr/>
          <p:nvPr/>
        </p:nvSpPr>
        <p:spPr>
          <a:xfrm>
            <a:off x="563187" y="1046351"/>
            <a:ext cx="8967673" cy="1685526"/>
          </a:xfrm>
          <a:prstGeom prst="rect">
            <a:avLst/>
          </a:prstGeom>
        </p:spPr>
        <p:txBody>
          <a:bodyPr wrap="square">
            <a:spAutoFit/>
          </a:bodyPr>
          <a:lstStyle/>
          <a:p>
            <a:pPr marL="342900" indent="-342900">
              <a:lnSpc>
                <a:spcPct val="150000"/>
              </a:lnSpc>
              <a:buFont typeface="Arial" panose="020B0604020202020204" pitchFamily="34" charset="0"/>
              <a:buChar char="•"/>
            </a:pPr>
            <a:r>
              <a:rPr lang="en-US" sz="2400" dirty="0">
                <a:latin typeface="Myriad Pro"/>
              </a:rPr>
              <a:t>Try </a:t>
            </a:r>
            <a:r>
              <a:rPr lang="en-US" sz="2400" b="1" dirty="0">
                <a:solidFill>
                  <a:schemeClr val="accent2"/>
                </a:solidFill>
                <a:latin typeface="Myriad Pro"/>
                <a:hlinkClick r:id="rId4">
                  <a:extLst>
                    <a:ext uri="{A12FA001-AC4F-418D-AE19-62706E023703}">
                      <ahyp:hlinkClr xmlns:ahyp="http://schemas.microsoft.com/office/drawing/2018/hyperlinkcolor" val="tx"/>
                    </a:ext>
                  </a:extLst>
                </a:hlinkClick>
              </a:rPr>
              <a:t>http://play-with-k8s.com</a:t>
            </a:r>
            <a:r>
              <a:rPr lang="en-US" sz="2400" b="1" dirty="0">
                <a:solidFill>
                  <a:schemeClr val="accent2"/>
                </a:solidFill>
                <a:latin typeface="Myriad Pro"/>
              </a:rPr>
              <a:t> </a:t>
            </a:r>
            <a:r>
              <a:rPr lang="en-US" sz="2400" dirty="0">
                <a:latin typeface="Myriad Pro"/>
              </a:rPr>
              <a:t>or </a:t>
            </a:r>
            <a:r>
              <a:rPr lang="en-US" sz="2400" b="1" dirty="0">
                <a:solidFill>
                  <a:schemeClr val="accent2"/>
                </a:solidFill>
                <a:hlinkClick r:id="rId5">
                  <a:extLst>
                    <a:ext uri="{A12FA001-AC4F-418D-AE19-62706E023703}">
                      <ahyp:hlinkClr xmlns:ahyp="http://schemas.microsoft.com/office/drawing/2018/hyperlinkcolor" val="tx"/>
                    </a:ext>
                  </a:extLst>
                </a:hlinkClick>
              </a:rPr>
              <a:t>katacoda.com </a:t>
            </a:r>
            <a:r>
              <a:rPr lang="en-US" sz="2400" dirty="0">
                <a:latin typeface="Myriad Pro"/>
              </a:rPr>
              <a:t>in browser </a:t>
            </a:r>
          </a:p>
          <a:p>
            <a:pPr>
              <a:lnSpc>
                <a:spcPct val="150000"/>
              </a:lnSpc>
            </a:pPr>
            <a:r>
              <a:rPr lang="en-US" sz="2400" dirty="0">
                <a:latin typeface="Myriad Pro"/>
              </a:rPr>
              <a:t>    • Easy to get started </a:t>
            </a:r>
          </a:p>
          <a:p>
            <a:pPr>
              <a:lnSpc>
                <a:spcPct val="150000"/>
              </a:lnSpc>
            </a:pPr>
            <a:r>
              <a:rPr lang="en-US" sz="2400" dirty="0">
                <a:latin typeface="Myriad Pro"/>
              </a:rPr>
              <a:t>    • Doesn't keep your environment</a:t>
            </a:r>
          </a:p>
        </p:txBody>
      </p:sp>
    </p:spTree>
    <p:extLst>
      <p:ext uri="{BB962C8B-B14F-4D97-AF65-F5344CB8AC3E}">
        <p14:creationId xmlns:p14="http://schemas.microsoft.com/office/powerpoint/2010/main" val="181870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IN" sz="4400" dirty="0">
                <a:latin typeface="Corbel Light" panose="020B0303020204020204" pitchFamily="34" charset="0"/>
              </a:rPr>
              <a:t>Workflow to run a container on Kubernetes</a:t>
            </a:r>
            <a:endParaRPr lang="en-US" sz="4400" dirty="0">
              <a:latin typeface="Corbel Light" panose="020B0303020204020204" pitchFamily="34" charset="0"/>
            </a:endParaRPr>
          </a:p>
        </p:txBody>
      </p:sp>
      <p:pic>
        <p:nvPicPr>
          <p:cNvPr id="10" name="Google Shape;353;p40">
            <a:extLst>
              <a:ext uri="{FF2B5EF4-FFF2-40B4-BE49-F238E27FC236}">
                <a16:creationId xmlns:a16="http://schemas.microsoft.com/office/drawing/2014/main" id="{53CDAA79-7AA8-467A-8197-637732BBB65B}"/>
              </a:ext>
            </a:extLst>
          </p:cNvPr>
          <p:cNvPicPr preferRelativeResize="0"/>
          <p:nvPr/>
        </p:nvPicPr>
        <p:blipFill>
          <a:blip r:embed="rId4">
            <a:alphaModFix/>
          </a:blip>
          <a:stretch>
            <a:fillRect/>
          </a:stretch>
        </p:blipFill>
        <p:spPr>
          <a:xfrm>
            <a:off x="1145554" y="1267326"/>
            <a:ext cx="9373217" cy="4890432"/>
          </a:xfrm>
          <a:prstGeom prst="rect">
            <a:avLst/>
          </a:prstGeom>
          <a:noFill/>
          <a:ln>
            <a:noFill/>
          </a:ln>
        </p:spPr>
      </p:pic>
    </p:spTree>
    <p:extLst>
      <p:ext uri="{BB962C8B-B14F-4D97-AF65-F5344CB8AC3E}">
        <p14:creationId xmlns:p14="http://schemas.microsoft.com/office/powerpoint/2010/main" val="308078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Kubernetes Container Abstractions</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3" name="Rectangle 2">
            <a:extLst>
              <a:ext uri="{FF2B5EF4-FFF2-40B4-BE49-F238E27FC236}">
                <a16:creationId xmlns:a16="http://schemas.microsoft.com/office/drawing/2014/main" id="{6782D951-C13A-488C-894E-06335DFB4A5B}"/>
              </a:ext>
            </a:extLst>
          </p:cNvPr>
          <p:cNvSpPr/>
          <p:nvPr/>
        </p:nvSpPr>
        <p:spPr>
          <a:xfrm>
            <a:off x="563187" y="1088953"/>
            <a:ext cx="9882075" cy="4154984"/>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chemeClr val="accent2"/>
                </a:solidFill>
                <a:latin typeface="Myriad Pro"/>
              </a:rPr>
              <a:t>Pods:</a:t>
            </a:r>
            <a:r>
              <a:rPr lang="en-US" sz="2400" dirty="0">
                <a:latin typeface="Myriad Pro"/>
              </a:rPr>
              <a:t> one or more containers running together on one Node</a:t>
            </a:r>
          </a:p>
          <a:p>
            <a:pPr algn="just"/>
            <a:r>
              <a:rPr lang="en-US" sz="2400" dirty="0">
                <a:latin typeface="Myriad Pro"/>
              </a:rPr>
              <a:t>    -  Basic unit of deployment. Containers are always in pods</a:t>
            </a:r>
          </a:p>
          <a:p>
            <a:pPr marL="342900" indent="-342900" algn="just">
              <a:lnSpc>
                <a:spcPct val="200000"/>
              </a:lnSpc>
              <a:buFont typeface="Arial" panose="020B0604020202020204" pitchFamily="34" charset="0"/>
              <a:buChar char="•"/>
            </a:pPr>
            <a:r>
              <a:rPr lang="en-US" sz="2400" dirty="0">
                <a:solidFill>
                  <a:schemeClr val="accent2"/>
                </a:solidFill>
                <a:latin typeface="Myriad Pro"/>
              </a:rPr>
              <a:t>Controller: </a:t>
            </a:r>
            <a:r>
              <a:rPr lang="en-US" sz="2400" dirty="0">
                <a:latin typeface="Myriad Pro"/>
              </a:rPr>
              <a:t>For creating/updating pods and other objects </a:t>
            </a:r>
          </a:p>
          <a:p>
            <a:pPr algn="just"/>
            <a:r>
              <a:rPr lang="en-US" sz="2400" dirty="0">
                <a:latin typeface="Myriad Pro"/>
              </a:rPr>
              <a:t>    - Many types of Controllers inc. Deployment, </a:t>
            </a:r>
            <a:r>
              <a:rPr lang="en-US" sz="2400" dirty="0" err="1">
                <a:latin typeface="Myriad Pro"/>
              </a:rPr>
              <a:t>ReplicaSet</a:t>
            </a:r>
            <a:r>
              <a:rPr lang="en-US" sz="2400" dirty="0">
                <a:latin typeface="Myriad Pro"/>
              </a:rPr>
              <a:t>, </a:t>
            </a:r>
            <a:r>
              <a:rPr lang="en-US" sz="2400" dirty="0" err="1">
                <a:latin typeface="Myriad Pro"/>
              </a:rPr>
              <a:t>StatefulSet</a:t>
            </a:r>
            <a:r>
              <a:rPr lang="en-US" sz="2400" dirty="0">
                <a:latin typeface="Myriad Pro"/>
              </a:rPr>
              <a:t>,</a:t>
            </a:r>
          </a:p>
          <a:p>
            <a:pPr algn="just"/>
            <a:r>
              <a:rPr lang="en-US" sz="2400" dirty="0">
                <a:latin typeface="Myriad Pro"/>
              </a:rPr>
              <a:t>      </a:t>
            </a:r>
            <a:r>
              <a:rPr lang="en-US" sz="2400" dirty="0" err="1">
                <a:latin typeface="Myriad Pro"/>
              </a:rPr>
              <a:t>DaemonSet</a:t>
            </a:r>
            <a:r>
              <a:rPr lang="en-US" sz="2400" dirty="0">
                <a:latin typeface="Myriad Pro"/>
              </a:rPr>
              <a:t>, Job, </a:t>
            </a:r>
            <a:r>
              <a:rPr lang="en-US" sz="2400" dirty="0" err="1">
                <a:latin typeface="Myriad Pro"/>
              </a:rPr>
              <a:t>CronJob</a:t>
            </a:r>
            <a:r>
              <a:rPr lang="en-US" sz="2400" dirty="0">
                <a:latin typeface="Myriad Pro"/>
              </a:rPr>
              <a:t>, etc. </a:t>
            </a:r>
          </a:p>
          <a:p>
            <a:pPr marL="342900" indent="-342900" algn="just">
              <a:lnSpc>
                <a:spcPct val="200000"/>
              </a:lnSpc>
              <a:buFont typeface="Arial" panose="020B0604020202020204" pitchFamily="34" charset="0"/>
              <a:buChar char="•"/>
            </a:pPr>
            <a:r>
              <a:rPr lang="en-US" sz="2400" dirty="0">
                <a:solidFill>
                  <a:schemeClr val="accent2"/>
                </a:solidFill>
                <a:latin typeface="Myriad Pro"/>
              </a:rPr>
              <a:t>Service: </a:t>
            </a:r>
            <a:r>
              <a:rPr lang="en-US" sz="2400" dirty="0">
                <a:latin typeface="Myriad Pro"/>
              </a:rPr>
              <a:t>network endpoint to connect to a pod </a:t>
            </a:r>
          </a:p>
          <a:p>
            <a:pPr marL="342900" indent="-342900" algn="just">
              <a:lnSpc>
                <a:spcPct val="200000"/>
              </a:lnSpc>
              <a:buFont typeface="Arial" panose="020B0604020202020204" pitchFamily="34" charset="0"/>
              <a:buChar char="•"/>
            </a:pPr>
            <a:r>
              <a:rPr lang="en-US" sz="2400" dirty="0">
                <a:solidFill>
                  <a:schemeClr val="accent2"/>
                </a:solidFill>
                <a:latin typeface="Myriad Pro"/>
              </a:rPr>
              <a:t>Namespace: </a:t>
            </a:r>
            <a:r>
              <a:rPr lang="en-US" sz="2400" dirty="0">
                <a:latin typeface="Myriad Pro"/>
              </a:rPr>
              <a:t>Filtered group of objects in cluster </a:t>
            </a:r>
          </a:p>
          <a:p>
            <a:pPr algn="just"/>
            <a:r>
              <a:rPr lang="en-US" sz="2400" dirty="0">
                <a:latin typeface="Myriad Pro"/>
              </a:rPr>
              <a:t>    - Secrets, </a:t>
            </a:r>
            <a:r>
              <a:rPr lang="en-US" sz="2400" dirty="0" err="1">
                <a:latin typeface="Myriad Pro"/>
              </a:rPr>
              <a:t>ConfigMaps</a:t>
            </a:r>
            <a:r>
              <a:rPr lang="en-US" sz="2400" dirty="0">
                <a:latin typeface="Myriad Pro"/>
              </a:rPr>
              <a:t>, and more</a:t>
            </a:r>
          </a:p>
        </p:txBody>
      </p:sp>
    </p:spTree>
    <p:extLst>
      <p:ext uri="{BB962C8B-B14F-4D97-AF65-F5344CB8AC3E}">
        <p14:creationId xmlns:p14="http://schemas.microsoft.com/office/powerpoint/2010/main" val="3501758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What is Nodes in Kubernetes?</a:t>
            </a:r>
          </a:p>
        </p:txBody>
      </p:sp>
      <p:pic>
        <p:nvPicPr>
          <p:cNvPr id="4" name="Picture 3">
            <a:extLst>
              <a:ext uri="{FF2B5EF4-FFF2-40B4-BE49-F238E27FC236}">
                <a16:creationId xmlns:a16="http://schemas.microsoft.com/office/drawing/2014/main" id="{00892286-2550-413F-B2F1-31E89E051F2D}"/>
              </a:ext>
            </a:extLst>
          </p:cNvPr>
          <p:cNvPicPr>
            <a:picLocks noChangeAspect="1"/>
          </p:cNvPicPr>
          <p:nvPr/>
        </p:nvPicPr>
        <p:blipFill>
          <a:blip r:embed="rId3"/>
          <a:stretch>
            <a:fillRect/>
          </a:stretch>
        </p:blipFill>
        <p:spPr>
          <a:xfrm>
            <a:off x="563189" y="1267326"/>
            <a:ext cx="10585576" cy="4645635"/>
          </a:xfrm>
          <a:prstGeom prst="rect">
            <a:avLst/>
          </a:prstGeom>
        </p:spPr>
      </p:pic>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4">
            <a:alphaModFix/>
          </a:blip>
          <a:stretch>
            <a:fillRect/>
          </a:stretch>
        </p:blipFill>
        <p:spPr>
          <a:xfrm>
            <a:off x="9530861" y="71366"/>
            <a:ext cx="1104305" cy="1093769"/>
          </a:xfrm>
          <a:prstGeom prst="rect">
            <a:avLst/>
          </a:prstGeom>
          <a:noFill/>
          <a:ln>
            <a:noFill/>
          </a:ln>
        </p:spPr>
      </p:pic>
    </p:spTree>
    <p:extLst>
      <p:ext uri="{BB962C8B-B14F-4D97-AF65-F5344CB8AC3E}">
        <p14:creationId xmlns:p14="http://schemas.microsoft.com/office/powerpoint/2010/main" val="14518458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Master Nodes in Kubernetes</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pic>
        <p:nvPicPr>
          <p:cNvPr id="3" name="Picture 2">
            <a:extLst>
              <a:ext uri="{FF2B5EF4-FFF2-40B4-BE49-F238E27FC236}">
                <a16:creationId xmlns:a16="http://schemas.microsoft.com/office/drawing/2014/main" id="{C3193C07-576F-4988-80CD-D6C1572995CD}"/>
              </a:ext>
            </a:extLst>
          </p:cNvPr>
          <p:cNvPicPr>
            <a:picLocks noChangeAspect="1"/>
          </p:cNvPicPr>
          <p:nvPr/>
        </p:nvPicPr>
        <p:blipFill>
          <a:blip r:embed="rId4"/>
          <a:stretch>
            <a:fillRect/>
          </a:stretch>
        </p:blipFill>
        <p:spPr>
          <a:xfrm>
            <a:off x="1347295" y="1369517"/>
            <a:ext cx="9753842" cy="4267968"/>
          </a:xfrm>
          <a:prstGeom prst="rect">
            <a:avLst/>
          </a:prstGeom>
        </p:spPr>
      </p:pic>
    </p:spTree>
    <p:extLst>
      <p:ext uri="{BB962C8B-B14F-4D97-AF65-F5344CB8AC3E}">
        <p14:creationId xmlns:p14="http://schemas.microsoft.com/office/powerpoint/2010/main" val="2847249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Worker/Slave Nodes in Kubernetes</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pic>
        <p:nvPicPr>
          <p:cNvPr id="4" name="Picture 3">
            <a:extLst>
              <a:ext uri="{FF2B5EF4-FFF2-40B4-BE49-F238E27FC236}">
                <a16:creationId xmlns:a16="http://schemas.microsoft.com/office/drawing/2014/main" id="{53E0ECEF-9A06-4C12-9338-EEEE141CF999}"/>
              </a:ext>
            </a:extLst>
          </p:cNvPr>
          <p:cNvPicPr>
            <a:picLocks noChangeAspect="1"/>
          </p:cNvPicPr>
          <p:nvPr/>
        </p:nvPicPr>
        <p:blipFill>
          <a:blip r:embed="rId4"/>
          <a:stretch>
            <a:fillRect/>
          </a:stretch>
        </p:blipFill>
        <p:spPr>
          <a:xfrm>
            <a:off x="563189" y="1065355"/>
            <a:ext cx="10892941" cy="4653520"/>
          </a:xfrm>
          <a:prstGeom prst="rect">
            <a:avLst/>
          </a:prstGeom>
        </p:spPr>
      </p:pic>
    </p:spTree>
    <p:extLst>
      <p:ext uri="{BB962C8B-B14F-4D97-AF65-F5344CB8AC3E}">
        <p14:creationId xmlns:p14="http://schemas.microsoft.com/office/powerpoint/2010/main" val="3395698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6112578" cy="940079"/>
          </a:xfrm>
        </p:spPr>
        <p:txBody>
          <a:bodyPr anchor="t">
            <a:normAutofit fontScale="90000"/>
          </a:bodyPr>
          <a:lstStyle/>
          <a:p>
            <a:r>
              <a:rPr lang="en-US" sz="4400" b="0" dirty="0">
                <a:latin typeface="Myriad Pro"/>
              </a:rPr>
              <a:t>Docker Product Offerings</a:t>
            </a:r>
          </a:p>
        </p:txBody>
      </p:sp>
      <p:pic>
        <p:nvPicPr>
          <p:cNvPr id="12" name="Picture 11">
            <a:extLst>
              <a:ext uri="{FF2B5EF4-FFF2-40B4-BE49-F238E27FC236}">
                <a16:creationId xmlns:a16="http://schemas.microsoft.com/office/drawing/2014/main" id="{0CC89C8F-46B7-4CC9-9FE9-BC415DD3D2A9}"/>
              </a:ext>
            </a:extLst>
          </p:cNvPr>
          <p:cNvPicPr>
            <a:picLocks noChangeAspect="1"/>
          </p:cNvPicPr>
          <p:nvPr/>
        </p:nvPicPr>
        <p:blipFill>
          <a:blip r:embed="rId3"/>
          <a:stretch>
            <a:fillRect/>
          </a:stretch>
        </p:blipFill>
        <p:spPr>
          <a:xfrm>
            <a:off x="343964" y="737938"/>
            <a:ext cx="11504071" cy="3914273"/>
          </a:xfrm>
          <a:prstGeom prst="rect">
            <a:avLst/>
          </a:prstGeom>
        </p:spPr>
      </p:pic>
    </p:spTree>
    <p:extLst>
      <p:ext uri="{BB962C8B-B14F-4D97-AF65-F5344CB8AC3E}">
        <p14:creationId xmlns:p14="http://schemas.microsoft.com/office/powerpoint/2010/main" val="35785434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Pods</a:t>
            </a:r>
          </a:p>
        </p:txBody>
      </p:sp>
      <p:sp>
        <p:nvSpPr>
          <p:cNvPr id="9" name="Google Shape;120;p18">
            <a:extLst>
              <a:ext uri="{FF2B5EF4-FFF2-40B4-BE49-F238E27FC236}">
                <a16:creationId xmlns:a16="http://schemas.microsoft.com/office/drawing/2014/main" id="{2F862922-8EEA-4362-A5FD-95B6C9527733}"/>
              </a:ext>
            </a:extLst>
          </p:cNvPr>
          <p:cNvSpPr txBox="1">
            <a:spLocks/>
          </p:cNvSpPr>
          <p:nvPr/>
        </p:nvSpPr>
        <p:spPr>
          <a:xfrm>
            <a:off x="538617" y="833390"/>
            <a:ext cx="5180258" cy="3069918"/>
          </a:xfrm>
          <a:prstGeom prst="rect">
            <a:avLst/>
          </a:prstGeom>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1000"/>
              </a:spcBef>
              <a:spcAft>
                <a:spcPts val="600"/>
              </a:spcAft>
              <a:buFont typeface="Arial" panose="020B0604020202020204" pitchFamily="34" charset="0"/>
              <a:buNone/>
              <a:defRPr sz="10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19100" algn="just">
              <a:lnSpc>
                <a:spcPct val="150000"/>
              </a:lnSpc>
              <a:spcBef>
                <a:spcPts val="0"/>
              </a:spcBef>
              <a:spcAft>
                <a:spcPts val="0"/>
              </a:spcAft>
              <a:buSzPts val="3000"/>
              <a:buChar char="●"/>
            </a:pPr>
            <a:r>
              <a:rPr lang="en-US" sz="1800" b="1" dirty="0">
                <a:latin typeface="Myriad Pro"/>
              </a:rPr>
              <a:t>Atomic unit</a:t>
            </a:r>
            <a:r>
              <a:rPr lang="en-US" sz="1800" dirty="0">
                <a:latin typeface="Myriad Pro"/>
              </a:rPr>
              <a:t> or smallest “</a:t>
            </a:r>
            <a:r>
              <a:rPr lang="en-US" sz="1800" i="1" dirty="0">
                <a:latin typeface="Myriad Pro"/>
              </a:rPr>
              <a:t>unit of </a:t>
            </a:r>
            <a:r>
              <a:rPr lang="en-US" sz="1800" i="1" dirty="0" err="1">
                <a:latin typeface="Myriad Pro"/>
              </a:rPr>
              <a:t>work</a:t>
            </a:r>
            <a:r>
              <a:rPr lang="en-US" sz="1800" dirty="0" err="1">
                <a:latin typeface="Myriad Pro"/>
              </a:rPr>
              <a:t>”of</a:t>
            </a:r>
            <a:r>
              <a:rPr lang="en-US" sz="1800" dirty="0">
                <a:latin typeface="Myriad Pro"/>
              </a:rPr>
              <a:t> Kubernetes.</a:t>
            </a:r>
          </a:p>
          <a:p>
            <a:pPr marL="457200" lvl="0" indent="-419100" algn="just">
              <a:lnSpc>
                <a:spcPct val="150000"/>
              </a:lnSpc>
              <a:spcAft>
                <a:spcPts val="1000"/>
              </a:spcAft>
              <a:buSzPts val="3000"/>
              <a:buChar char="●"/>
            </a:pPr>
            <a:r>
              <a:rPr lang="en-US" sz="1800" dirty="0">
                <a:latin typeface="Myriad Pro"/>
              </a:rPr>
              <a:t>Pods are </a:t>
            </a:r>
            <a:r>
              <a:rPr lang="en-US" sz="1800" b="1" dirty="0">
                <a:latin typeface="Myriad Pro"/>
              </a:rPr>
              <a:t>one or MORE containers</a:t>
            </a:r>
            <a:r>
              <a:rPr lang="en-US" sz="1800" dirty="0">
                <a:latin typeface="Myriad Pro"/>
              </a:rPr>
              <a:t> that share volumes, a network namespace, and are a part of a </a:t>
            </a:r>
            <a:r>
              <a:rPr lang="en-US" sz="1800" b="1" dirty="0">
                <a:latin typeface="Myriad Pro"/>
              </a:rPr>
              <a:t>single context</a:t>
            </a:r>
            <a:r>
              <a:rPr lang="en-US" sz="1800" dirty="0">
                <a:latin typeface="Myriad Pro"/>
              </a:rPr>
              <a:t>.</a:t>
            </a:r>
            <a:endParaRPr lang="en-US" sz="800" dirty="0">
              <a:latin typeface="Myriad Pro"/>
            </a:endParaRP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pic>
        <p:nvPicPr>
          <p:cNvPr id="8" name="Google Shape;184;p28">
            <a:extLst>
              <a:ext uri="{FF2B5EF4-FFF2-40B4-BE49-F238E27FC236}">
                <a16:creationId xmlns:a16="http://schemas.microsoft.com/office/drawing/2014/main" id="{4A8CF190-A630-4BC5-8C9C-E7794325C074}"/>
              </a:ext>
            </a:extLst>
          </p:cNvPr>
          <p:cNvPicPr preferRelativeResize="0"/>
          <p:nvPr/>
        </p:nvPicPr>
        <p:blipFill>
          <a:blip r:embed="rId4">
            <a:alphaModFix/>
          </a:blip>
          <a:stretch>
            <a:fillRect/>
          </a:stretch>
        </p:blipFill>
        <p:spPr>
          <a:xfrm>
            <a:off x="5876830" y="339246"/>
            <a:ext cx="2872268" cy="2823422"/>
          </a:xfrm>
          <a:prstGeom prst="rect">
            <a:avLst/>
          </a:prstGeom>
          <a:noFill/>
          <a:ln>
            <a:noFill/>
          </a:ln>
        </p:spPr>
      </p:pic>
      <p:sp>
        <p:nvSpPr>
          <p:cNvPr id="3" name="Rectangle 2">
            <a:extLst>
              <a:ext uri="{FF2B5EF4-FFF2-40B4-BE49-F238E27FC236}">
                <a16:creationId xmlns:a16="http://schemas.microsoft.com/office/drawing/2014/main" id="{F37EFC5B-5C35-448F-8F32-DEE65546610F}"/>
              </a:ext>
            </a:extLst>
          </p:cNvPr>
          <p:cNvSpPr/>
          <p:nvPr/>
        </p:nvSpPr>
        <p:spPr>
          <a:xfrm>
            <a:off x="9810912" y="3319068"/>
            <a:ext cx="1290225" cy="369332"/>
          </a:xfrm>
          <a:prstGeom prst="rect">
            <a:avLst/>
          </a:prstGeom>
        </p:spPr>
        <p:txBody>
          <a:bodyPr wrap="none">
            <a:spAutoFit/>
          </a:bodyPr>
          <a:lstStyle/>
          <a:p>
            <a:r>
              <a:rPr lang="en-US" b="1" dirty="0">
                <a:latin typeface="Corbel Light" panose="020B0303020204020204" pitchFamily="34" charset="0"/>
              </a:rPr>
              <a:t>Pods Design</a:t>
            </a:r>
            <a:endParaRPr lang="en-US" b="1" dirty="0"/>
          </a:p>
        </p:txBody>
      </p:sp>
      <p:pic>
        <p:nvPicPr>
          <p:cNvPr id="11" name="Google Shape;391;p46">
            <a:extLst>
              <a:ext uri="{FF2B5EF4-FFF2-40B4-BE49-F238E27FC236}">
                <a16:creationId xmlns:a16="http://schemas.microsoft.com/office/drawing/2014/main" id="{0F65759B-C218-45AA-B0CC-FE3C0829DD12}"/>
              </a:ext>
            </a:extLst>
          </p:cNvPr>
          <p:cNvPicPr preferRelativeResize="0"/>
          <p:nvPr/>
        </p:nvPicPr>
        <p:blipFill>
          <a:blip r:embed="rId5">
            <a:alphaModFix/>
          </a:blip>
          <a:stretch>
            <a:fillRect/>
          </a:stretch>
        </p:blipFill>
        <p:spPr>
          <a:xfrm>
            <a:off x="8907053" y="1165136"/>
            <a:ext cx="3164247" cy="2182598"/>
          </a:xfrm>
          <a:prstGeom prst="rect">
            <a:avLst/>
          </a:prstGeom>
          <a:noFill/>
          <a:ln>
            <a:noFill/>
          </a:ln>
        </p:spPr>
      </p:pic>
      <p:pic>
        <p:nvPicPr>
          <p:cNvPr id="12" name="Picture 11">
            <a:extLst>
              <a:ext uri="{FF2B5EF4-FFF2-40B4-BE49-F238E27FC236}">
                <a16:creationId xmlns:a16="http://schemas.microsoft.com/office/drawing/2014/main" id="{2C4E6ED6-12B4-4762-80A9-B98620CCAD70}"/>
              </a:ext>
            </a:extLst>
          </p:cNvPr>
          <p:cNvPicPr>
            <a:picLocks noChangeAspect="1"/>
          </p:cNvPicPr>
          <p:nvPr/>
        </p:nvPicPr>
        <p:blipFill>
          <a:blip r:embed="rId6"/>
          <a:stretch>
            <a:fillRect/>
          </a:stretch>
        </p:blipFill>
        <p:spPr>
          <a:xfrm>
            <a:off x="2832559" y="3162668"/>
            <a:ext cx="6526423" cy="3191637"/>
          </a:xfrm>
          <a:prstGeom prst="rect">
            <a:avLst/>
          </a:prstGeom>
        </p:spPr>
      </p:pic>
      <p:sp>
        <p:nvSpPr>
          <p:cNvPr id="4" name="Rectangle 3">
            <a:extLst>
              <a:ext uri="{FF2B5EF4-FFF2-40B4-BE49-F238E27FC236}">
                <a16:creationId xmlns:a16="http://schemas.microsoft.com/office/drawing/2014/main" id="{54FAE1DE-425C-4156-A684-57FAA245064C}"/>
              </a:ext>
            </a:extLst>
          </p:cNvPr>
          <p:cNvSpPr/>
          <p:nvPr/>
        </p:nvSpPr>
        <p:spPr>
          <a:xfrm>
            <a:off x="1201638" y="4423284"/>
            <a:ext cx="1354345" cy="369332"/>
          </a:xfrm>
          <a:prstGeom prst="rect">
            <a:avLst/>
          </a:prstGeom>
        </p:spPr>
        <p:txBody>
          <a:bodyPr wrap="none">
            <a:spAutoFit/>
          </a:bodyPr>
          <a:lstStyle/>
          <a:p>
            <a:r>
              <a:rPr lang="en-US" b="1" dirty="0">
                <a:latin typeface="Corbel Light" panose="020B0303020204020204" pitchFamily="34" charset="0"/>
              </a:rPr>
              <a:t>Pod Example</a:t>
            </a:r>
          </a:p>
        </p:txBody>
      </p:sp>
    </p:spTree>
    <p:extLst>
      <p:ext uri="{BB962C8B-B14F-4D97-AF65-F5344CB8AC3E}">
        <p14:creationId xmlns:p14="http://schemas.microsoft.com/office/powerpoint/2010/main" val="13815319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Key Pod Container Attributes</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7" name="Google Shape;559;p81">
            <a:extLst>
              <a:ext uri="{FF2B5EF4-FFF2-40B4-BE49-F238E27FC236}">
                <a16:creationId xmlns:a16="http://schemas.microsoft.com/office/drawing/2014/main" id="{0160EA2D-F2F1-44FB-A640-010BCD5939FB}"/>
              </a:ext>
            </a:extLst>
          </p:cNvPr>
          <p:cNvSpPr txBox="1">
            <a:spLocks/>
          </p:cNvSpPr>
          <p:nvPr/>
        </p:nvSpPr>
        <p:spPr>
          <a:xfrm>
            <a:off x="457199" y="1200150"/>
            <a:ext cx="6260124" cy="47962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457200" marR="0" lvl="0" indent="-342900" algn="just" defTabSz="914400" rtl="0" eaLnBrk="1" fontAlgn="auto" latinLnBrk="0" hangingPunct="1">
              <a:lnSpc>
                <a:spcPct val="100000"/>
              </a:lnSpc>
              <a:spcBef>
                <a:spcPts val="0"/>
              </a:spcBef>
              <a:spcAft>
                <a:spcPts val="0"/>
              </a:spcAft>
              <a:buClr>
                <a:srgbClr val="000000"/>
              </a:buClr>
              <a:buSzPts val="1800"/>
              <a:buFont typeface="Roboto Mono"/>
              <a:buChar char="●"/>
              <a:tabLst/>
              <a:defRPr/>
            </a:pPr>
            <a:r>
              <a:rPr kumimoji="0" lang="en-US" sz="2400" b="0" i="0" u="none" strike="noStrike" kern="0" cap="none" spc="0" normalizeH="0" baseline="0" noProof="0" dirty="0">
                <a:ln>
                  <a:noFill/>
                </a:ln>
                <a:solidFill>
                  <a:srgbClr val="1155CC"/>
                </a:solidFill>
                <a:effectLst/>
                <a:uLnTx/>
                <a:uFillTx/>
                <a:latin typeface="Myriad Pro"/>
                <a:ea typeface="Roboto Mono"/>
                <a:cs typeface="Roboto Mono"/>
                <a:sym typeface="Roboto Mono"/>
              </a:rPr>
              <a:t>name </a:t>
            </a:r>
            <a:r>
              <a:rPr kumimoji="0" lang="en-US" sz="2400" b="0" i="0" u="none" strike="noStrike" kern="0" cap="none" spc="0" normalizeH="0" baseline="0" noProof="0" dirty="0">
                <a:ln>
                  <a:noFill/>
                </a:ln>
                <a:solidFill>
                  <a:srgbClr val="000000"/>
                </a:solidFill>
                <a:effectLst/>
                <a:uLnTx/>
                <a:uFillTx/>
                <a:latin typeface="Myriad Pro"/>
                <a:sym typeface="Arial"/>
              </a:rPr>
              <a:t>- The name of the container</a:t>
            </a:r>
          </a:p>
          <a:p>
            <a:pPr marL="457200" marR="0" lvl="0" indent="-342900" algn="just" defTabSz="914400" rtl="0" eaLnBrk="1" fontAlgn="auto" latinLnBrk="0" hangingPunct="1">
              <a:lnSpc>
                <a:spcPct val="100000"/>
              </a:lnSpc>
              <a:spcBef>
                <a:spcPts val="1000"/>
              </a:spcBef>
              <a:spcAft>
                <a:spcPts val="0"/>
              </a:spcAft>
              <a:buClr>
                <a:srgbClr val="000000"/>
              </a:buClr>
              <a:buSzPts val="1800"/>
              <a:buFont typeface="Roboto Mono"/>
              <a:buChar char="●"/>
              <a:tabLst/>
              <a:defRPr/>
            </a:pPr>
            <a:r>
              <a:rPr kumimoji="0" lang="en-US" sz="2400" b="0" i="0" u="none" strike="noStrike" kern="0" cap="none" spc="0" normalizeH="0" baseline="0" noProof="0" dirty="0">
                <a:ln>
                  <a:noFill/>
                </a:ln>
                <a:solidFill>
                  <a:srgbClr val="1155CC"/>
                </a:solidFill>
                <a:effectLst/>
                <a:uLnTx/>
                <a:uFillTx/>
                <a:latin typeface="Myriad Pro"/>
                <a:ea typeface="Roboto Mono"/>
                <a:cs typeface="Roboto Mono"/>
                <a:sym typeface="Roboto Mono"/>
              </a:rPr>
              <a:t>image </a:t>
            </a:r>
            <a:r>
              <a:rPr kumimoji="0" lang="en-US" sz="2400" b="0" i="0" u="none" strike="noStrike" kern="0" cap="none" spc="0" normalizeH="0" baseline="0" noProof="0" dirty="0">
                <a:ln>
                  <a:noFill/>
                </a:ln>
                <a:solidFill>
                  <a:srgbClr val="000000"/>
                </a:solidFill>
                <a:effectLst/>
                <a:uLnTx/>
                <a:uFillTx/>
                <a:latin typeface="Myriad Pro"/>
                <a:sym typeface="Arial"/>
              </a:rPr>
              <a:t>- The container image</a:t>
            </a:r>
          </a:p>
          <a:p>
            <a:pPr marL="457200" marR="0" lvl="0" indent="-342900" algn="just" defTabSz="914400" rtl="0" eaLnBrk="1" fontAlgn="auto" latinLnBrk="0" hangingPunct="1">
              <a:lnSpc>
                <a:spcPct val="100000"/>
              </a:lnSpc>
              <a:spcBef>
                <a:spcPts val="1000"/>
              </a:spcBef>
              <a:spcAft>
                <a:spcPts val="0"/>
              </a:spcAft>
              <a:buClr>
                <a:srgbClr val="000000"/>
              </a:buClr>
              <a:buSzPts val="1800"/>
              <a:buFont typeface="Roboto Mono"/>
              <a:buChar char="●"/>
              <a:tabLst/>
              <a:defRPr/>
            </a:pPr>
            <a:r>
              <a:rPr kumimoji="0" lang="en-US" sz="2400" b="0" i="0" u="none" strike="noStrike" kern="0" cap="none" spc="0" normalizeH="0" baseline="0" noProof="0" dirty="0">
                <a:ln>
                  <a:noFill/>
                </a:ln>
                <a:solidFill>
                  <a:srgbClr val="1155CC"/>
                </a:solidFill>
                <a:effectLst/>
                <a:uLnTx/>
                <a:uFillTx/>
                <a:latin typeface="Myriad Pro"/>
                <a:ea typeface="Roboto Mono"/>
                <a:cs typeface="Roboto Mono"/>
                <a:sym typeface="Roboto Mono"/>
              </a:rPr>
              <a:t>ports </a:t>
            </a:r>
            <a:r>
              <a:rPr kumimoji="0" lang="en-US" sz="2400" b="0" i="0" u="none" strike="noStrike" kern="0" cap="none" spc="0" normalizeH="0" baseline="0" noProof="0" dirty="0">
                <a:ln>
                  <a:noFill/>
                </a:ln>
                <a:solidFill>
                  <a:srgbClr val="000000"/>
                </a:solidFill>
                <a:effectLst/>
                <a:uLnTx/>
                <a:uFillTx/>
                <a:latin typeface="Myriad Pro"/>
                <a:sym typeface="Arial"/>
              </a:rPr>
              <a:t>- array of ports to expose. Can be granted a friendly name and protocol may be specified</a:t>
            </a:r>
          </a:p>
          <a:p>
            <a:pPr marL="457200" marR="0" lvl="0" indent="-342900" algn="just" defTabSz="914400" rtl="0" eaLnBrk="1" fontAlgn="auto" latinLnBrk="0" hangingPunct="1">
              <a:lnSpc>
                <a:spcPct val="100000"/>
              </a:lnSpc>
              <a:spcBef>
                <a:spcPts val="1000"/>
              </a:spcBef>
              <a:spcAft>
                <a:spcPts val="0"/>
              </a:spcAft>
              <a:buClr>
                <a:srgbClr val="000000"/>
              </a:buClr>
              <a:buSzPts val="1800"/>
              <a:buFont typeface="Roboto Mono"/>
              <a:buChar char="●"/>
              <a:tabLst/>
              <a:defRPr/>
            </a:pPr>
            <a:r>
              <a:rPr kumimoji="0" lang="en-US" sz="2400" b="0" i="0" u="none" strike="noStrike" kern="0" cap="none" spc="0" normalizeH="0" baseline="0" noProof="0" dirty="0">
                <a:ln>
                  <a:noFill/>
                </a:ln>
                <a:solidFill>
                  <a:srgbClr val="1155CC"/>
                </a:solidFill>
                <a:effectLst/>
                <a:uLnTx/>
                <a:uFillTx/>
                <a:latin typeface="Myriad Pro"/>
                <a:ea typeface="Roboto Mono"/>
                <a:cs typeface="Roboto Mono"/>
                <a:sym typeface="Roboto Mono"/>
              </a:rPr>
              <a:t>env </a:t>
            </a:r>
            <a:r>
              <a:rPr kumimoji="0" lang="en-US" sz="2400" b="0" i="0" u="none" strike="noStrike" kern="0" cap="none" spc="0" normalizeH="0" baseline="0" noProof="0" dirty="0">
                <a:ln>
                  <a:noFill/>
                </a:ln>
                <a:solidFill>
                  <a:srgbClr val="000000"/>
                </a:solidFill>
                <a:effectLst/>
                <a:uLnTx/>
                <a:uFillTx/>
                <a:latin typeface="Myriad Pro"/>
                <a:sym typeface="Arial"/>
              </a:rPr>
              <a:t>- array of environment variables</a:t>
            </a:r>
          </a:p>
          <a:p>
            <a:pPr marL="457200" marR="0" lvl="0" indent="-342900" algn="just" defTabSz="914400" rtl="0" eaLnBrk="1" fontAlgn="auto" latinLnBrk="0" hangingPunct="1">
              <a:lnSpc>
                <a:spcPct val="100000"/>
              </a:lnSpc>
              <a:spcBef>
                <a:spcPts val="1000"/>
              </a:spcBef>
              <a:spcAft>
                <a:spcPts val="0"/>
              </a:spcAft>
              <a:buClr>
                <a:srgbClr val="000000"/>
              </a:buClr>
              <a:buSzPts val="1800"/>
              <a:buFont typeface="Roboto Mono"/>
              <a:buChar char="●"/>
              <a:tabLst/>
              <a:defRPr/>
            </a:pPr>
            <a:r>
              <a:rPr kumimoji="0" lang="en-US" sz="2400" b="0" i="0" u="none" strike="noStrike" kern="0" cap="none" spc="0" normalizeH="0" baseline="0" noProof="0" dirty="0">
                <a:ln>
                  <a:noFill/>
                </a:ln>
                <a:solidFill>
                  <a:srgbClr val="1155CC"/>
                </a:solidFill>
                <a:effectLst/>
                <a:uLnTx/>
                <a:uFillTx/>
                <a:latin typeface="Myriad Pro"/>
                <a:ea typeface="Roboto Mono"/>
                <a:cs typeface="Roboto Mono"/>
                <a:sym typeface="Roboto Mono"/>
              </a:rPr>
              <a:t>command</a:t>
            </a:r>
            <a:r>
              <a:rPr kumimoji="0" lang="en-US" sz="2400" b="0" i="0" u="none" strike="noStrike" kern="0" cap="none" spc="0" normalizeH="0" baseline="0" noProof="0" dirty="0">
                <a:ln>
                  <a:noFill/>
                </a:ln>
                <a:solidFill>
                  <a:srgbClr val="000000"/>
                </a:solidFill>
                <a:effectLst/>
                <a:uLnTx/>
                <a:uFillTx/>
                <a:latin typeface="Myriad Pro"/>
                <a:ea typeface="Roboto Mono"/>
                <a:cs typeface="Roboto Mono"/>
                <a:sym typeface="Roboto Mono"/>
              </a:rPr>
              <a:t> - </a:t>
            </a:r>
            <a:r>
              <a:rPr kumimoji="0" lang="en-US" sz="2400" b="0" i="0" u="none" strike="noStrike" kern="0" cap="none" spc="0" normalizeH="0" baseline="0" noProof="0" dirty="0" err="1">
                <a:ln>
                  <a:noFill/>
                </a:ln>
                <a:solidFill>
                  <a:srgbClr val="000000"/>
                </a:solidFill>
                <a:effectLst/>
                <a:uLnTx/>
                <a:uFillTx/>
                <a:latin typeface="Myriad Pro"/>
                <a:sym typeface="Arial"/>
              </a:rPr>
              <a:t>Entrypoint</a:t>
            </a:r>
            <a:r>
              <a:rPr kumimoji="0" lang="en-US" sz="2400" b="0" i="0" u="none" strike="noStrike" kern="0" cap="none" spc="0" normalizeH="0" baseline="0" noProof="0" dirty="0">
                <a:ln>
                  <a:noFill/>
                </a:ln>
                <a:solidFill>
                  <a:srgbClr val="000000"/>
                </a:solidFill>
                <a:effectLst/>
                <a:uLnTx/>
                <a:uFillTx/>
                <a:latin typeface="Myriad Pro"/>
                <a:sym typeface="Arial"/>
              </a:rPr>
              <a:t> array (</a:t>
            </a:r>
            <a:r>
              <a:rPr kumimoji="0" lang="en-US" sz="2400" b="0" i="0" u="none" strike="noStrike" kern="0" cap="none" spc="0" normalizeH="0" baseline="0" noProof="0" dirty="0" err="1">
                <a:ln>
                  <a:noFill/>
                </a:ln>
                <a:solidFill>
                  <a:srgbClr val="000000"/>
                </a:solidFill>
                <a:effectLst/>
                <a:uLnTx/>
                <a:uFillTx/>
                <a:latin typeface="Myriad Pro"/>
                <a:sym typeface="Arial"/>
              </a:rPr>
              <a:t>equiv</a:t>
            </a:r>
            <a:r>
              <a:rPr kumimoji="0" lang="en-US" sz="2400" b="0" i="0" u="none" strike="noStrike" kern="0" cap="none" spc="0" normalizeH="0" baseline="0" noProof="0" dirty="0">
                <a:ln>
                  <a:noFill/>
                </a:ln>
                <a:solidFill>
                  <a:srgbClr val="000000"/>
                </a:solidFill>
                <a:effectLst/>
                <a:uLnTx/>
                <a:uFillTx/>
                <a:latin typeface="Myriad Pro"/>
                <a:sym typeface="Arial"/>
              </a:rPr>
              <a:t> to Docker </a:t>
            </a:r>
            <a:r>
              <a:rPr kumimoji="0" lang="en-US" sz="2400" b="0" i="0" u="none" strike="noStrike" kern="0" cap="none" spc="0" normalizeH="0" baseline="0" noProof="0" dirty="0">
                <a:ln>
                  <a:noFill/>
                </a:ln>
                <a:solidFill>
                  <a:srgbClr val="1155CC"/>
                </a:solidFill>
                <a:effectLst/>
                <a:uLnTx/>
                <a:uFillTx/>
                <a:latin typeface="Myriad Pro"/>
                <a:ea typeface="Roboto Mono"/>
                <a:cs typeface="Roboto Mono"/>
                <a:sym typeface="Roboto Mono"/>
              </a:rPr>
              <a:t>ENTRYPOINT</a:t>
            </a:r>
            <a:r>
              <a:rPr kumimoji="0" lang="en-US" sz="2400" b="0" i="0" u="none" strike="noStrike" kern="0" cap="none" spc="0" normalizeH="0" baseline="0" noProof="0" dirty="0">
                <a:ln>
                  <a:noFill/>
                </a:ln>
                <a:solidFill>
                  <a:srgbClr val="000000"/>
                </a:solidFill>
                <a:effectLst/>
                <a:uLnTx/>
                <a:uFillTx/>
                <a:latin typeface="Myriad Pro"/>
                <a:sym typeface="Arial"/>
              </a:rPr>
              <a:t>)</a:t>
            </a:r>
          </a:p>
          <a:p>
            <a:pPr marL="457200" marR="0" lvl="0" indent="-342900" algn="just" defTabSz="914400" rtl="0" eaLnBrk="1" fontAlgn="auto" latinLnBrk="0" hangingPunct="1">
              <a:lnSpc>
                <a:spcPct val="100000"/>
              </a:lnSpc>
              <a:spcBef>
                <a:spcPts val="1000"/>
              </a:spcBef>
              <a:spcAft>
                <a:spcPts val="1000"/>
              </a:spcAft>
              <a:buClr>
                <a:srgbClr val="000000"/>
              </a:buClr>
              <a:buSzPts val="1800"/>
              <a:buFont typeface="Roboto Mono"/>
              <a:buChar char="●"/>
              <a:tabLst/>
              <a:defRPr/>
            </a:pPr>
            <a:r>
              <a:rPr kumimoji="0" lang="en-US" sz="2400" b="0" i="0" u="none" strike="noStrike" kern="0" cap="none" spc="0" normalizeH="0" baseline="0" noProof="0" dirty="0" err="1">
                <a:ln>
                  <a:noFill/>
                </a:ln>
                <a:solidFill>
                  <a:srgbClr val="1155CC"/>
                </a:solidFill>
                <a:effectLst/>
                <a:uLnTx/>
                <a:uFillTx/>
                <a:latin typeface="Myriad Pro"/>
                <a:ea typeface="Roboto Mono"/>
                <a:cs typeface="Roboto Mono"/>
                <a:sym typeface="Roboto Mono"/>
              </a:rPr>
              <a:t>args</a:t>
            </a:r>
            <a:r>
              <a:rPr kumimoji="0" lang="en-US" sz="2400" b="0" i="0" u="none" strike="noStrike" kern="0" cap="none" spc="0" normalizeH="0" baseline="0" noProof="0" dirty="0">
                <a:ln>
                  <a:noFill/>
                </a:ln>
                <a:solidFill>
                  <a:srgbClr val="000000"/>
                </a:solidFill>
                <a:effectLst/>
                <a:uLnTx/>
                <a:uFillTx/>
                <a:latin typeface="Myriad Pro"/>
                <a:sym typeface="Arial"/>
              </a:rPr>
              <a:t> - Arguments to pass to the command (</a:t>
            </a:r>
            <a:r>
              <a:rPr kumimoji="0" lang="en-US" sz="2400" b="0" i="0" u="none" strike="noStrike" kern="0" cap="none" spc="0" normalizeH="0" baseline="0" noProof="0" dirty="0" err="1">
                <a:ln>
                  <a:noFill/>
                </a:ln>
                <a:solidFill>
                  <a:srgbClr val="000000"/>
                </a:solidFill>
                <a:effectLst/>
                <a:uLnTx/>
                <a:uFillTx/>
                <a:latin typeface="Myriad Pro"/>
                <a:sym typeface="Arial"/>
              </a:rPr>
              <a:t>equiv</a:t>
            </a:r>
            <a:r>
              <a:rPr kumimoji="0" lang="en-US" sz="2400" b="0" i="0" u="none" strike="noStrike" kern="0" cap="none" spc="0" normalizeH="0" baseline="0" noProof="0" dirty="0">
                <a:ln>
                  <a:noFill/>
                </a:ln>
                <a:solidFill>
                  <a:srgbClr val="000000"/>
                </a:solidFill>
                <a:effectLst/>
                <a:uLnTx/>
                <a:uFillTx/>
                <a:latin typeface="Myriad Pro"/>
                <a:sym typeface="Arial"/>
              </a:rPr>
              <a:t> to Docker </a:t>
            </a:r>
            <a:r>
              <a:rPr kumimoji="0" lang="en-US" sz="2400" b="0" i="0" u="none" strike="noStrike" kern="0" cap="none" spc="0" normalizeH="0" baseline="0" noProof="0" dirty="0">
                <a:ln>
                  <a:noFill/>
                </a:ln>
                <a:solidFill>
                  <a:srgbClr val="1155CC"/>
                </a:solidFill>
                <a:effectLst/>
                <a:uLnTx/>
                <a:uFillTx/>
                <a:latin typeface="Myriad Pro"/>
                <a:ea typeface="Roboto Mono"/>
                <a:cs typeface="Roboto Mono"/>
                <a:sym typeface="Roboto Mono"/>
              </a:rPr>
              <a:t>CMD</a:t>
            </a:r>
            <a:r>
              <a:rPr kumimoji="0" lang="en-US" sz="2400" b="0" i="0" u="none" strike="noStrike" kern="0" cap="none" spc="0" normalizeH="0" baseline="0" noProof="0" dirty="0">
                <a:ln>
                  <a:noFill/>
                </a:ln>
                <a:solidFill>
                  <a:srgbClr val="000000"/>
                </a:solidFill>
                <a:effectLst/>
                <a:uLnTx/>
                <a:uFillTx/>
                <a:latin typeface="Myriad Pro"/>
                <a:sym typeface="Arial"/>
              </a:rPr>
              <a:t>)</a:t>
            </a:r>
          </a:p>
        </p:txBody>
      </p:sp>
      <p:sp>
        <p:nvSpPr>
          <p:cNvPr id="9" name="Google Shape;560;p81">
            <a:extLst>
              <a:ext uri="{FF2B5EF4-FFF2-40B4-BE49-F238E27FC236}">
                <a16:creationId xmlns:a16="http://schemas.microsoft.com/office/drawing/2014/main" id="{C51341F3-5DE0-4426-9630-C990C6346B81}"/>
              </a:ext>
            </a:extLst>
          </p:cNvPr>
          <p:cNvSpPr txBox="1">
            <a:spLocks/>
          </p:cNvSpPr>
          <p:nvPr/>
        </p:nvSpPr>
        <p:spPr>
          <a:xfrm>
            <a:off x="7677911" y="1268560"/>
            <a:ext cx="3705900" cy="3725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2400" b="0" i="0" u="none" strike="noStrike" kern="0" cap="none" spc="0" normalizeH="0" baseline="0" noProof="0">
                <a:ln>
                  <a:noFill/>
                </a:ln>
                <a:solidFill>
                  <a:srgbClr val="000000"/>
                </a:solidFill>
                <a:effectLst/>
                <a:uLnTx/>
                <a:uFillTx/>
                <a:latin typeface="Roboto Mono"/>
                <a:ea typeface="Roboto Mono"/>
                <a:cs typeface="Roboto Mono"/>
                <a:sym typeface="Roboto Mono"/>
              </a:rPr>
              <a:t>Container</a:t>
            </a:r>
          </a:p>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endPar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name: </a:t>
            </a:r>
            <a:r>
              <a:rPr kumimoji="0" lang="en-US" sz="1600" b="0" i="0" u="none" strike="noStrike" kern="0" cap="none" spc="0" normalizeH="0" baseline="0" noProof="0">
                <a:ln>
                  <a:noFill/>
                </a:ln>
                <a:solidFill>
                  <a:srgbClr val="CC0000"/>
                </a:solidFill>
                <a:effectLst/>
                <a:uLnTx/>
                <a:uFillTx/>
                <a:latin typeface="Roboto Mono"/>
                <a:ea typeface="Roboto Mono"/>
                <a:cs typeface="Roboto Mono"/>
                <a:sym typeface="Roboto Mono"/>
              </a:rPr>
              <a:t>nginx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image: </a:t>
            </a:r>
            <a:r>
              <a:rPr kumimoji="0" lang="en-US" sz="1600" b="0" i="0" u="none" strike="noStrike" kern="0" cap="none" spc="0" normalizeH="0" baseline="0" noProof="0">
                <a:ln>
                  <a:noFill/>
                </a:ln>
                <a:solidFill>
                  <a:srgbClr val="CC0000"/>
                </a:solidFill>
                <a:effectLst/>
                <a:uLnTx/>
                <a:uFillTx/>
                <a:latin typeface="Roboto Mono"/>
                <a:ea typeface="Roboto Mono"/>
                <a:cs typeface="Roboto Mono"/>
                <a:sym typeface="Roboto Mono"/>
              </a:rPr>
              <a:t>nginx:stable-alpine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ports:</a:t>
            </a:r>
          </a:p>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  - containerPort: </a:t>
            </a:r>
            <a:r>
              <a:rPr kumimoji="0" lang="en-US" sz="1600" b="0" i="0" u="none" strike="noStrike" kern="0" cap="none" spc="0" normalizeH="0" baseline="0" noProof="0">
                <a:ln>
                  <a:noFill/>
                </a:ln>
                <a:solidFill>
                  <a:srgbClr val="CC0000"/>
                </a:solidFill>
                <a:effectLst/>
                <a:uLnTx/>
                <a:uFillTx/>
                <a:latin typeface="Roboto Mono"/>
                <a:ea typeface="Roboto Mono"/>
                <a:cs typeface="Roboto Mono"/>
                <a:sym typeface="Roboto Mono"/>
              </a:rPr>
              <a:t>80</a:t>
            </a:r>
          </a:p>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    name: </a:t>
            </a:r>
            <a:r>
              <a:rPr kumimoji="0" lang="en-US" sz="1600" b="0" i="0" u="none" strike="noStrike" kern="0" cap="none" spc="0" normalizeH="0" baseline="0" noProof="0">
                <a:ln>
                  <a:noFill/>
                </a:ln>
                <a:solidFill>
                  <a:srgbClr val="CC0000"/>
                </a:solidFill>
                <a:effectLst/>
                <a:uLnTx/>
                <a:uFillTx/>
                <a:latin typeface="Roboto Mono"/>
                <a:ea typeface="Roboto Mono"/>
                <a:cs typeface="Roboto Mono"/>
                <a:sym typeface="Roboto Mono"/>
              </a:rPr>
              <a:t>http</a:t>
            </a:r>
          </a:p>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    protocol: </a:t>
            </a:r>
            <a:r>
              <a:rPr kumimoji="0" lang="en-US" sz="1600" b="0" i="0" u="none" strike="noStrike" kern="0" cap="none" spc="0" normalizeH="0" baseline="0" noProof="0">
                <a:ln>
                  <a:noFill/>
                </a:ln>
                <a:solidFill>
                  <a:srgbClr val="CC0000"/>
                </a:solidFill>
                <a:effectLst/>
                <a:uLnTx/>
                <a:uFillTx/>
                <a:latin typeface="Roboto Mono"/>
                <a:ea typeface="Roboto Mono"/>
                <a:cs typeface="Roboto Mono"/>
                <a:sym typeface="Roboto Mono"/>
              </a:rPr>
              <a:t>TCP</a:t>
            </a:r>
          </a:p>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env:</a:t>
            </a:r>
          </a:p>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  - name: </a:t>
            </a:r>
            <a:r>
              <a:rPr kumimoji="0" lang="en-US" sz="1600" b="0" i="0" u="none" strike="noStrike" kern="0" cap="none" spc="0" normalizeH="0" baseline="0" noProof="0">
                <a:ln>
                  <a:noFill/>
                </a:ln>
                <a:solidFill>
                  <a:srgbClr val="CC0000"/>
                </a:solidFill>
                <a:effectLst/>
                <a:uLnTx/>
                <a:uFillTx/>
                <a:latin typeface="Roboto Mono"/>
                <a:ea typeface="Roboto Mono"/>
                <a:cs typeface="Roboto Mono"/>
                <a:sym typeface="Roboto Mono"/>
              </a:rPr>
              <a:t>MYVAR</a:t>
            </a:r>
          </a:p>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    value: </a:t>
            </a:r>
            <a:r>
              <a:rPr kumimoji="0" lang="en-US" sz="1600" b="0" i="0" u="none" strike="noStrike" kern="0" cap="none" spc="0" normalizeH="0" baseline="0" noProof="0">
                <a:ln>
                  <a:noFill/>
                </a:ln>
                <a:solidFill>
                  <a:srgbClr val="CC0000"/>
                </a:solidFill>
                <a:effectLst/>
                <a:uLnTx/>
                <a:uFillTx/>
                <a:latin typeface="Roboto Mono"/>
                <a:ea typeface="Roboto Mono"/>
                <a:cs typeface="Roboto Mono"/>
                <a:sym typeface="Roboto Mono"/>
              </a:rPr>
              <a:t>isAwesome</a:t>
            </a:r>
          </a:p>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command: </a:t>
            </a:r>
            <a:r>
              <a:rPr kumimoji="0" lang="en-US" sz="1600" b="0" i="0" u="none" strike="noStrike" kern="0" cap="none" spc="0" normalizeH="0" baseline="0" noProof="0">
                <a:ln>
                  <a:noFill/>
                </a:ln>
                <a:solidFill>
                  <a:srgbClr val="CC0000"/>
                </a:solidFill>
                <a:effectLst/>
                <a:uLnTx/>
                <a:uFillTx/>
                <a:latin typeface="Roboto Mono"/>
                <a:ea typeface="Roboto Mono"/>
                <a:cs typeface="Roboto Mono"/>
                <a:sym typeface="Roboto Mono"/>
              </a:rPr>
              <a:t>[“/bin/sh”, “-c”]</a:t>
            </a:r>
          </a:p>
          <a:p>
            <a:pPr marL="0" marR="0" lvl="0" indent="0" algn="l" defTabSz="914400" rtl="0" eaLnBrk="1" fontAlgn="auto" latinLnBrk="0" hangingPunct="1">
              <a:lnSpc>
                <a:spcPct val="100000"/>
              </a:lnSpc>
              <a:spcBef>
                <a:spcPts val="0"/>
              </a:spcBef>
              <a:spcAft>
                <a:spcPts val="0"/>
              </a:spcAft>
              <a:buClr>
                <a:srgbClr val="000000"/>
              </a:buClr>
              <a:buSzPts val="30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args: </a:t>
            </a:r>
            <a:r>
              <a:rPr kumimoji="0" lang="en-US" sz="1600" b="0" i="0" u="none" strike="noStrike" kern="0" cap="none" spc="0" normalizeH="0" baseline="0" noProof="0">
                <a:ln>
                  <a:noFill/>
                </a:ln>
                <a:solidFill>
                  <a:srgbClr val="CC0000"/>
                </a:solidFill>
                <a:effectLst/>
                <a:uLnTx/>
                <a:uFillTx/>
                <a:latin typeface="Roboto Mono"/>
                <a:ea typeface="Roboto Mono"/>
                <a:cs typeface="Roboto Mono"/>
                <a:sym typeface="Roboto Mono"/>
              </a:rPr>
              <a:t>[“echo ${MYVAR}”]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600" b="0" i="0" u="none" strike="noStrike" kern="0" cap="none" spc="0" normalizeH="0" baseline="0" noProof="0">
                <a:ln>
                  <a:noFill/>
                </a:ln>
                <a:solidFill>
                  <a:srgbClr val="1155CC"/>
                </a:solidFill>
                <a:effectLst/>
                <a:uLnTx/>
                <a:uFillTx/>
                <a:latin typeface="Roboto Mono"/>
                <a:ea typeface="Roboto Mono"/>
                <a:cs typeface="Roboto Mono"/>
                <a:sym typeface="Roboto Mono"/>
              </a:rPr>
              <a:t>    </a:t>
            </a:r>
          </a:p>
          <a:p>
            <a:pPr marL="0" marR="0" lvl="0" indent="0" algn="l" defTabSz="914400" rtl="0" eaLnBrk="1" fontAlgn="auto" latinLnBrk="0" hangingPunct="1">
              <a:lnSpc>
                <a:spcPct val="100000"/>
              </a:lnSpc>
              <a:spcBef>
                <a:spcPts val="600"/>
              </a:spcBef>
              <a:spcAft>
                <a:spcPts val="0"/>
              </a:spcAft>
              <a:buClr>
                <a:srgbClr val="000000"/>
              </a:buClr>
              <a:buSzPts val="3000"/>
              <a:buFont typeface="Arial"/>
              <a:buNone/>
              <a:tabLst/>
              <a:defRPr/>
            </a:pPr>
            <a:endParaRPr kumimoji="0" lang="en-US" sz="3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54353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472496"/>
            <a:ext cx="10537948" cy="1093769"/>
          </a:xfrm>
        </p:spPr>
        <p:txBody>
          <a:bodyPr anchor="t">
            <a:normAutofit/>
          </a:bodyPr>
          <a:lstStyle/>
          <a:p>
            <a:r>
              <a:rPr lang="en-US" sz="4400" dirty="0">
                <a:latin typeface="Corbel Light" panose="020B0303020204020204" pitchFamily="34" charset="0"/>
              </a:rPr>
              <a:t>Kubernetes Run, Create, and Apply</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3" name="Rectangle 2">
            <a:extLst>
              <a:ext uri="{FF2B5EF4-FFF2-40B4-BE49-F238E27FC236}">
                <a16:creationId xmlns:a16="http://schemas.microsoft.com/office/drawing/2014/main" id="{6782D951-C13A-488C-894E-06335DFB4A5B}"/>
              </a:ext>
            </a:extLst>
          </p:cNvPr>
          <p:cNvSpPr/>
          <p:nvPr/>
        </p:nvSpPr>
        <p:spPr>
          <a:xfrm>
            <a:off x="563187" y="1385808"/>
            <a:ext cx="8193951" cy="3116687"/>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err="1">
                <a:solidFill>
                  <a:schemeClr val="accent2"/>
                </a:solidFill>
                <a:latin typeface="Myriad Pro"/>
              </a:rPr>
              <a:t>Kuberentes</a:t>
            </a:r>
            <a:r>
              <a:rPr lang="en-US" sz="2400" dirty="0">
                <a:solidFill>
                  <a:schemeClr val="accent2"/>
                </a:solidFill>
                <a:latin typeface="Myriad Pro"/>
              </a:rPr>
              <a:t> is evolving, and so is the CLI </a:t>
            </a:r>
          </a:p>
          <a:p>
            <a:pPr marL="342900" indent="-342900" algn="just">
              <a:lnSpc>
                <a:spcPct val="200000"/>
              </a:lnSpc>
              <a:buFont typeface="Arial" panose="020B0604020202020204" pitchFamily="34" charset="0"/>
              <a:buChar char="•"/>
            </a:pPr>
            <a:r>
              <a:rPr lang="en-US" sz="2400" dirty="0">
                <a:solidFill>
                  <a:schemeClr val="accent2"/>
                </a:solidFill>
                <a:latin typeface="Myriad Pro"/>
              </a:rPr>
              <a:t>We get three ways to create pods from the </a:t>
            </a:r>
            <a:r>
              <a:rPr lang="en-US" sz="2400" dirty="0" err="1">
                <a:solidFill>
                  <a:schemeClr val="accent2"/>
                </a:solidFill>
                <a:latin typeface="Myriad Pro"/>
              </a:rPr>
              <a:t>kubectl</a:t>
            </a:r>
            <a:r>
              <a:rPr lang="en-US" sz="2400" dirty="0">
                <a:solidFill>
                  <a:schemeClr val="accent2"/>
                </a:solidFill>
                <a:latin typeface="Myriad Pro"/>
              </a:rPr>
              <a:t> CLI </a:t>
            </a:r>
          </a:p>
          <a:p>
            <a:pPr algn="just"/>
            <a:r>
              <a:rPr lang="en-US" sz="2400" dirty="0">
                <a:latin typeface="Myriad Pro"/>
              </a:rPr>
              <a:t>    &gt; </a:t>
            </a:r>
            <a:r>
              <a:rPr lang="en-US" sz="2400" dirty="0" err="1">
                <a:latin typeface="Myriad Pro"/>
              </a:rPr>
              <a:t>kubectl</a:t>
            </a:r>
            <a:r>
              <a:rPr lang="en-US" sz="2400" dirty="0">
                <a:latin typeface="Myriad Pro"/>
              </a:rPr>
              <a:t> run (changing to be only for pod creation) </a:t>
            </a:r>
          </a:p>
          <a:p>
            <a:pPr algn="just"/>
            <a:r>
              <a:rPr lang="en-US" sz="2400" dirty="0">
                <a:latin typeface="Myriad Pro"/>
              </a:rPr>
              <a:t>    &gt; </a:t>
            </a:r>
            <a:r>
              <a:rPr lang="en-US" sz="2400" dirty="0" err="1">
                <a:latin typeface="Myriad Pro"/>
              </a:rPr>
              <a:t>kubectl</a:t>
            </a:r>
            <a:r>
              <a:rPr lang="en-US" sz="2400" dirty="0">
                <a:latin typeface="Myriad Pro"/>
              </a:rPr>
              <a:t> create (create some resources via CLI or YAML) </a:t>
            </a:r>
          </a:p>
          <a:p>
            <a:pPr algn="just"/>
            <a:r>
              <a:rPr lang="en-US" sz="2400" dirty="0">
                <a:latin typeface="Myriad Pro"/>
              </a:rPr>
              <a:t>    &gt; </a:t>
            </a:r>
            <a:r>
              <a:rPr lang="en-US" sz="2400" dirty="0" err="1">
                <a:latin typeface="Myriad Pro"/>
              </a:rPr>
              <a:t>kubectl</a:t>
            </a:r>
            <a:r>
              <a:rPr lang="en-US" sz="2400" dirty="0">
                <a:latin typeface="Myriad Pro"/>
              </a:rPr>
              <a:t> apply (create/update anything via YAML) </a:t>
            </a:r>
          </a:p>
          <a:p>
            <a:pPr marL="342900" indent="-342900" algn="just">
              <a:lnSpc>
                <a:spcPct val="200000"/>
              </a:lnSpc>
              <a:buFont typeface="Arial" panose="020B0604020202020204" pitchFamily="34" charset="0"/>
              <a:buChar char="•"/>
            </a:pPr>
            <a:r>
              <a:rPr lang="en-US" sz="2400" dirty="0">
                <a:solidFill>
                  <a:schemeClr val="accent2"/>
                </a:solidFill>
                <a:latin typeface="Myriad Pro"/>
              </a:rPr>
              <a:t>We can also Run, Create and Apply using YAML </a:t>
            </a:r>
          </a:p>
        </p:txBody>
      </p:sp>
    </p:spTree>
    <p:extLst>
      <p:ext uri="{BB962C8B-B14F-4D97-AF65-F5344CB8AC3E}">
        <p14:creationId xmlns:p14="http://schemas.microsoft.com/office/powerpoint/2010/main" val="55308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472496"/>
            <a:ext cx="10537948" cy="1093769"/>
          </a:xfrm>
        </p:spPr>
        <p:txBody>
          <a:bodyPr anchor="t">
            <a:normAutofit/>
          </a:bodyPr>
          <a:lstStyle/>
          <a:p>
            <a:r>
              <a:rPr lang="en-US" sz="4400" dirty="0">
                <a:latin typeface="Corbel Light" panose="020B0303020204020204" pitchFamily="34" charset="0"/>
              </a:rPr>
              <a:t>Creating Pods with </a:t>
            </a:r>
            <a:r>
              <a:rPr lang="en-US" sz="4400" dirty="0" err="1">
                <a:latin typeface="Corbel Light" panose="020B0303020204020204" pitchFamily="34" charset="0"/>
              </a:rPr>
              <a:t>kubectl</a:t>
            </a:r>
            <a:endParaRPr lang="en-US" sz="4400" dirty="0">
              <a:latin typeface="Corbel Light" panose="020B0303020204020204" pitchFamily="34" charset="0"/>
            </a:endParaRP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3" name="Rectangle 2">
            <a:extLst>
              <a:ext uri="{FF2B5EF4-FFF2-40B4-BE49-F238E27FC236}">
                <a16:creationId xmlns:a16="http://schemas.microsoft.com/office/drawing/2014/main" id="{6782D951-C13A-488C-894E-06335DFB4A5B}"/>
              </a:ext>
            </a:extLst>
          </p:cNvPr>
          <p:cNvSpPr/>
          <p:nvPr/>
        </p:nvSpPr>
        <p:spPr>
          <a:xfrm>
            <a:off x="563187" y="1179343"/>
            <a:ext cx="10071979" cy="500976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solidFill>
                  <a:schemeClr val="accent2"/>
                </a:solidFill>
              </a:rPr>
              <a:t>Are we working? </a:t>
            </a:r>
          </a:p>
          <a:p>
            <a:pPr algn="just">
              <a:lnSpc>
                <a:spcPct val="150000"/>
              </a:lnSpc>
            </a:pPr>
            <a:r>
              <a:rPr lang="en-US" sz="2400" dirty="0"/>
              <a:t>    &gt; </a:t>
            </a:r>
            <a:r>
              <a:rPr lang="en-US" sz="2400" dirty="0" err="1"/>
              <a:t>kubectl</a:t>
            </a:r>
            <a:r>
              <a:rPr lang="en-US" sz="2400" dirty="0"/>
              <a:t> version </a:t>
            </a:r>
          </a:p>
          <a:p>
            <a:pPr marL="342900" indent="-342900" algn="just">
              <a:lnSpc>
                <a:spcPct val="150000"/>
              </a:lnSpc>
              <a:buFont typeface="Arial" panose="020B0604020202020204" pitchFamily="34" charset="0"/>
              <a:buChar char="•"/>
            </a:pPr>
            <a:r>
              <a:rPr lang="en-US" sz="2400" dirty="0">
                <a:solidFill>
                  <a:schemeClr val="accent2"/>
                </a:solidFill>
              </a:rPr>
              <a:t>Two ways to deploy Pods (containers): Via commands, or via YAML </a:t>
            </a:r>
          </a:p>
          <a:p>
            <a:pPr marL="342900" indent="-342900" algn="just">
              <a:lnSpc>
                <a:spcPct val="150000"/>
              </a:lnSpc>
              <a:buFont typeface="Arial" panose="020B0604020202020204" pitchFamily="34" charset="0"/>
              <a:buChar char="•"/>
            </a:pPr>
            <a:r>
              <a:rPr lang="en-US" sz="2400" dirty="0">
                <a:solidFill>
                  <a:schemeClr val="accent2"/>
                </a:solidFill>
              </a:rPr>
              <a:t>Let's run a pod of the </a:t>
            </a:r>
            <a:r>
              <a:rPr lang="en-US" sz="2400" dirty="0" err="1">
                <a:solidFill>
                  <a:schemeClr val="accent2"/>
                </a:solidFill>
              </a:rPr>
              <a:t>nginx</a:t>
            </a:r>
            <a:r>
              <a:rPr lang="en-US" sz="2400" dirty="0">
                <a:solidFill>
                  <a:schemeClr val="accent2"/>
                </a:solidFill>
              </a:rPr>
              <a:t> web server! </a:t>
            </a:r>
          </a:p>
          <a:p>
            <a:pPr algn="just">
              <a:lnSpc>
                <a:spcPct val="150000"/>
              </a:lnSpc>
            </a:pPr>
            <a:r>
              <a:rPr lang="en-US" sz="2400" dirty="0"/>
              <a:t>    &gt; </a:t>
            </a:r>
            <a:r>
              <a:rPr lang="en-US" sz="2400" dirty="0" err="1"/>
              <a:t>kubectl</a:t>
            </a:r>
            <a:r>
              <a:rPr lang="en-US" sz="2400" dirty="0"/>
              <a:t> create deployment my-</a:t>
            </a:r>
            <a:r>
              <a:rPr lang="en-US" sz="2400" dirty="0" err="1"/>
              <a:t>nginx</a:t>
            </a:r>
            <a:r>
              <a:rPr lang="en-US" sz="2400" dirty="0"/>
              <a:t> --image </a:t>
            </a:r>
            <a:r>
              <a:rPr lang="en-US" sz="2400" dirty="0" err="1"/>
              <a:t>nginx</a:t>
            </a:r>
            <a:r>
              <a:rPr lang="en-US" sz="2400" dirty="0"/>
              <a:t> </a:t>
            </a:r>
          </a:p>
          <a:p>
            <a:pPr marL="342900" indent="-342900" algn="just">
              <a:lnSpc>
                <a:spcPct val="150000"/>
              </a:lnSpc>
              <a:buFont typeface="Arial" panose="020B0604020202020204" pitchFamily="34" charset="0"/>
              <a:buChar char="•"/>
            </a:pPr>
            <a:r>
              <a:rPr lang="en-US" sz="2400" dirty="0">
                <a:solidFill>
                  <a:schemeClr val="accent2"/>
                </a:solidFill>
              </a:rPr>
              <a:t>Let's list the pod </a:t>
            </a:r>
          </a:p>
          <a:p>
            <a:pPr algn="just">
              <a:lnSpc>
                <a:spcPct val="150000"/>
              </a:lnSpc>
            </a:pPr>
            <a:r>
              <a:rPr lang="en-US" sz="2400" dirty="0"/>
              <a:t>    &gt; </a:t>
            </a:r>
            <a:r>
              <a:rPr lang="en-US" sz="2400" dirty="0" err="1"/>
              <a:t>kubectl</a:t>
            </a:r>
            <a:r>
              <a:rPr lang="en-US" sz="2400" dirty="0"/>
              <a:t> get pods </a:t>
            </a:r>
          </a:p>
          <a:p>
            <a:pPr marL="342900" indent="-342900" algn="just">
              <a:lnSpc>
                <a:spcPct val="150000"/>
              </a:lnSpc>
              <a:buFont typeface="Arial" panose="020B0604020202020204" pitchFamily="34" charset="0"/>
              <a:buChar char="•"/>
            </a:pPr>
            <a:r>
              <a:rPr lang="en-US" sz="2400" dirty="0">
                <a:solidFill>
                  <a:schemeClr val="accent2"/>
                </a:solidFill>
              </a:rPr>
              <a:t>Let's see all objects </a:t>
            </a:r>
          </a:p>
          <a:p>
            <a:pPr algn="just">
              <a:lnSpc>
                <a:spcPct val="150000"/>
              </a:lnSpc>
            </a:pPr>
            <a:r>
              <a:rPr lang="en-US" sz="2400" dirty="0"/>
              <a:t>    &gt; </a:t>
            </a:r>
            <a:r>
              <a:rPr lang="en-US" sz="2400" dirty="0" err="1"/>
              <a:t>kubectl</a:t>
            </a:r>
            <a:r>
              <a:rPr lang="en-US" sz="2400" dirty="0"/>
              <a:t> get all</a:t>
            </a:r>
            <a:endParaRPr lang="en-US" sz="2400" dirty="0">
              <a:latin typeface="Myriad Pro"/>
            </a:endParaRPr>
          </a:p>
        </p:txBody>
      </p:sp>
    </p:spTree>
    <p:extLst>
      <p:ext uri="{BB962C8B-B14F-4D97-AF65-F5344CB8AC3E}">
        <p14:creationId xmlns:p14="http://schemas.microsoft.com/office/powerpoint/2010/main" val="1848150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A2D207-695F-43B7-BE2F-4FE4E1AD0A42}"/>
              </a:ext>
            </a:extLst>
          </p:cNvPr>
          <p:cNvSpPr txBox="1"/>
          <p:nvPr/>
        </p:nvSpPr>
        <p:spPr>
          <a:xfrm>
            <a:off x="1780674" y="5527228"/>
            <a:ext cx="1475873" cy="449179"/>
          </a:xfrm>
          <a:prstGeom prst="rect">
            <a:avLst/>
          </a:prstGeom>
          <a:solidFill>
            <a:schemeClr val="bg1"/>
          </a:solidFill>
        </p:spPr>
        <p:txBody>
          <a:bodyPr wrap="square" rtlCol="0">
            <a:spAutoFit/>
          </a:bodyPr>
          <a:lstStyle/>
          <a:p>
            <a:pPr marL="0" indent="0" algn="l">
              <a:buFont typeface="Arial" panose="020B0604020202020204" pitchFamily="34" charset="0"/>
              <a:buNone/>
            </a:pPr>
            <a:endParaRPr lang="en-US" sz="1400" dirty="0"/>
          </a:p>
        </p:txBody>
      </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472496"/>
            <a:ext cx="10537948" cy="1093769"/>
          </a:xfrm>
        </p:spPr>
        <p:txBody>
          <a:bodyPr anchor="t">
            <a:normAutofit/>
          </a:bodyPr>
          <a:lstStyle/>
          <a:p>
            <a:r>
              <a:rPr lang="en-US" sz="4400" dirty="0">
                <a:latin typeface="Corbel Light" panose="020B0303020204020204" pitchFamily="34" charset="0"/>
              </a:rPr>
              <a:t>Exposing Containers</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10" name="Google Shape;617;p89">
            <a:extLst>
              <a:ext uri="{FF2B5EF4-FFF2-40B4-BE49-F238E27FC236}">
                <a16:creationId xmlns:a16="http://schemas.microsoft.com/office/drawing/2014/main" id="{BA53D4C9-4A70-4BD3-9723-30D8E6A3E72A}"/>
              </a:ext>
            </a:extLst>
          </p:cNvPr>
          <p:cNvSpPr txBox="1">
            <a:spLocks/>
          </p:cNvSpPr>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100000"/>
              </a:lnSpc>
              <a:spcBef>
                <a:spcPts val="600"/>
              </a:spcBef>
              <a:spcAft>
                <a:spcPts val="0"/>
              </a:spcAft>
              <a:buClr>
                <a:srgbClr val="000000"/>
              </a:buClr>
              <a:buSzPts val="3000"/>
              <a:buFont typeface="Arial"/>
              <a:buNone/>
              <a:tabLst/>
              <a:defRPr/>
            </a:pPr>
            <a:r>
              <a:rPr kumimoji="0" lang="en-US" sz="2400" b="0" i="0" u="none" strike="noStrike" kern="0" cap="none" spc="0" normalizeH="0" baseline="0" noProof="0">
                <a:ln>
                  <a:noFill/>
                </a:ln>
                <a:solidFill>
                  <a:srgbClr val="000000"/>
                </a:solidFill>
                <a:effectLst/>
                <a:uLnTx/>
                <a:uFillTx/>
                <a:latin typeface="Myriad Pro"/>
                <a:sym typeface="Arial"/>
              </a:rPr>
              <a:t>There are 4 major service types:</a:t>
            </a:r>
          </a:p>
          <a:p>
            <a:pPr marL="457200" marR="0" lvl="0" indent="-419100" algn="l" defTabSz="914400" rtl="0" eaLnBrk="1" fontAlgn="auto" latinLnBrk="0" hangingPunct="1">
              <a:lnSpc>
                <a:spcPct val="100000"/>
              </a:lnSpc>
              <a:spcBef>
                <a:spcPts val="600"/>
              </a:spcBef>
              <a:spcAft>
                <a:spcPts val="0"/>
              </a:spcAft>
              <a:buClr>
                <a:srgbClr val="000000"/>
              </a:buClr>
              <a:buSzPts val="3000"/>
              <a:buFont typeface="Arial"/>
              <a:buChar char="●"/>
              <a:tabLst/>
              <a:defRPr/>
            </a:pPr>
            <a:r>
              <a:rPr kumimoji="0" lang="en-US" sz="2400" b="1" i="0" u="none" strike="noStrike" kern="0" cap="none" spc="0" normalizeH="0" baseline="0" noProof="0">
                <a:ln>
                  <a:noFill/>
                </a:ln>
                <a:solidFill>
                  <a:srgbClr val="000000"/>
                </a:solidFill>
                <a:effectLst/>
                <a:uLnTx/>
                <a:uFillTx/>
                <a:latin typeface="Myriad Pro"/>
                <a:sym typeface="Arial"/>
              </a:rPr>
              <a:t>ClusterIP</a:t>
            </a:r>
            <a:r>
              <a:rPr kumimoji="0" lang="en-US" sz="2400" b="0" i="0" u="none" strike="noStrike" kern="0" cap="none" spc="0" normalizeH="0" baseline="0" noProof="0">
                <a:ln>
                  <a:noFill/>
                </a:ln>
                <a:solidFill>
                  <a:srgbClr val="000000"/>
                </a:solidFill>
                <a:effectLst/>
                <a:uLnTx/>
                <a:uFillTx/>
                <a:latin typeface="Myriad Pro"/>
                <a:sym typeface="Arial"/>
              </a:rPr>
              <a:t> (default)</a:t>
            </a:r>
          </a:p>
          <a:p>
            <a:pPr marL="457200" marR="0" lvl="0" indent="-419100" algn="l" defTabSz="914400" rtl="0" eaLnBrk="1" fontAlgn="auto" latinLnBrk="0" hangingPunct="1">
              <a:lnSpc>
                <a:spcPct val="100000"/>
              </a:lnSpc>
              <a:spcBef>
                <a:spcPts val="0"/>
              </a:spcBef>
              <a:spcAft>
                <a:spcPts val="0"/>
              </a:spcAft>
              <a:buClr>
                <a:srgbClr val="000000"/>
              </a:buClr>
              <a:buSzPts val="3000"/>
              <a:buFont typeface="Arial"/>
              <a:buChar char="●"/>
              <a:tabLst/>
              <a:defRPr/>
            </a:pPr>
            <a:r>
              <a:rPr kumimoji="0" lang="en-US" sz="2400" b="1" i="0" u="none" strike="noStrike" kern="0" cap="none" spc="0" normalizeH="0" baseline="0" noProof="0">
                <a:ln>
                  <a:noFill/>
                </a:ln>
                <a:solidFill>
                  <a:srgbClr val="000000"/>
                </a:solidFill>
                <a:effectLst/>
                <a:uLnTx/>
                <a:uFillTx/>
                <a:latin typeface="Myriad Pro"/>
                <a:sym typeface="Arial"/>
              </a:rPr>
              <a:t>NodePort</a:t>
            </a:r>
          </a:p>
          <a:p>
            <a:pPr marL="457200" marR="0" lvl="0" indent="-419100" algn="l" defTabSz="914400" rtl="0" eaLnBrk="1" fontAlgn="auto" latinLnBrk="0" hangingPunct="1">
              <a:lnSpc>
                <a:spcPct val="100000"/>
              </a:lnSpc>
              <a:spcBef>
                <a:spcPts val="0"/>
              </a:spcBef>
              <a:spcAft>
                <a:spcPts val="0"/>
              </a:spcAft>
              <a:buClr>
                <a:srgbClr val="000000"/>
              </a:buClr>
              <a:buSzPts val="3000"/>
              <a:buFont typeface="Arial"/>
              <a:buChar char="●"/>
              <a:tabLst/>
              <a:defRPr/>
            </a:pPr>
            <a:r>
              <a:rPr kumimoji="0" lang="en-US" sz="2400" b="1" i="0" u="none" strike="noStrike" kern="0" cap="none" spc="0" normalizeH="0" baseline="0" noProof="0">
                <a:ln>
                  <a:noFill/>
                </a:ln>
                <a:solidFill>
                  <a:srgbClr val="000000"/>
                </a:solidFill>
                <a:effectLst/>
                <a:uLnTx/>
                <a:uFillTx/>
                <a:latin typeface="Myriad Pro"/>
                <a:sym typeface="Arial"/>
              </a:rPr>
              <a:t>LoadBalancer</a:t>
            </a:r>
          </a:p>
          <a:p>
            <a:pPr marL="457200" marR="0" lvl="0" indent="-419100" algn="l" defTabSz="914400" rtl="0" eaLnBrk="1" fontAlgn="auto" latinLnBrk="0" hangingPunct="1">
              <a:lnSpc>
                <a:spcPct val="100000"/>
              </a:lnSpc>
              <a:spcBef>
                <a:spcPts val="0"/>
              </a:spcBef>
              <a:spcAft>
                <a:spcPts val="0"/>
              </a:spcAft>
              <a:buClr>
                <a:srgbClr val="000000"/>
              </a:buClr>
              <a:buSzPts val="3000"/>
              <a:buFont typeface="Arial"/>
              <a:buChar char="●"/>
              <a:tabLst/>
              <a:defRPr/>
            </a:pPr>
            <a:r>
              <a:rPr kumimoji="0" lang="en-US" sz="2400" b="1" i="0" u="none" strike="noStrike" kern="0" cap="none" spc="0" normalizeH="0" baseline="0" noProof="0">
                <a:ln>
                  <a:noFill/>
                </a:ln>
                <a:solidFill>
                  <a:srgbClr val="000000"/>
                </a:solidFill>
                <a:effectLst/>
                <a:uLnTx/>
                <a:uFillTx/>
                <a:latin typeface="Myriad Pro"/>
                <a:sym typeface="Arial"/>
              </a:rPr>
              <a:t>ExternalName</a:t>
            </a:r>
            <a:endParaRPr kumimoji="0" lang="en-US" sz="2400" b="1" i="0" u="none" strike="noStrike" kern="0" cap="none" spc="0" normalizeH="0" baseline="0" noProof="0" dirty="0">
              <a:ln>
                <a:noFill/>
              </a:ln>
              <a:solidFill>
                <a:srgbClr val="000000"/>
              </a:solidFill>
              <a:effectLst/>
              <a:uLnTx/>
              <a:uFillTx/>
              <a:latin typeface="Myriad Pro"/>
              <a:sym typeface="Arial"/>
            </a:endParaRPr>
          </a:p>
        </p:txBody>
      </p:sp>
    </p:spTree>
    <p:extLst>
      <p:ext uri="{BB962C8B-B14F-4D97-AF65-F5344CB8AC3E}">
        <p14:creationId xmlns:p14="http://schemas.microsoft.com/office/powerpoint/2010/main" val="34734406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Cluster Ip Service</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6" name="Google Shape;623;p90">
            <a:extLst>
              <a:ext uri="{FF2B5EF4-FFF2-40B4-BE49-F238E27FC236}">
                <a16:creationId xmlns:a16="http://schemas.microsoft.com/office/drawing/2014/main" id="{D2D00ACA-0330-48B7-B9E2-EB432D452BFA}"/>
              </a:ext>
            </a:extLst>
          </p:cNvPr>
          <p:cNvSpPr txBox="1">
            <a:spLocks/>
          </p:cNvSpPr>
          <p:nvPr/>
        </p:nvSpPr>
        <p:spPr>
          <a:xfrm>
            <a:off x="457200" y="1156446"/>
            <a:ext cx="4719000" cy="3637800"/>
          </a:xfrm>
          <a:prstGeom prst="rect">
            <a:avLst/>
          </a:prstGeom>
          <a:ln>
            <a:noFill/>
          </a:ln>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1000"/>
              </a:spcBef>
              <a:spcAft>
                <a:spcPts val="600"/>
              </a:spcAft>
              <a:buFont typeface="Arial" panose="020B0604020202020204" pitchFamily="34" charset="0"/>
              <a:buNone/>
              <a:defRPr sz="10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0"/>
              </a:spcAft>
            </a:pPr>
            <a:r>
              <a:rPr lang="en-US" sz="2400" b="1" dirty="0" err="1"/>
              <a:t>ClusterIP</a:t>
            </a:r>
            <a:r>
              <a:rPr lang="en-US" sz="2400" dirty="0"/>
              <a:t> services exposes a service on a strictly cluster internal virtual IP.</a:t>
            </a:r>
            <a:endParaRPr lang="en-US" sz="1400" dirty="0">
              <a:solidFill>
                <a:srgbClr val="1155CC"/>
              </a:solidFill>
              <a:latin typeface="Roboto Mono"/>
              <a:ea typeface="Roboto Mono"/>
              <a:cs typeface="Roboto Mono"/>
              <a:sym typeface="Roboto Mono"/>
            </a:endParaRPr>
          </a:p>
        </p:txBody>
      </p:sp>
      <p:sp>
        <p:nvSpPr>
          <p:cNvPr id="7" name="Google Shape;624;p90">
            <a:extLst>
              <a:ext uri="{FF2B5EF4-FFF2-40B4-BE49-F238E27FC236}">
                <a16:creationId xmlns:a16="http://schemas.microsoft.com/office/drawing/2014/main" id="{6ACDB116-E7D4-4ACB-9DBE-5D019980384A}"/>
              </a:ext>
            </a:extLst>
          </p:cNvPr>
          <p:cNvSpPr txBox="1">
            <a:spLocks/>
          </p:cNvSpPr>
          <p:nvPr/>
        </p:nvSpPr>
        <p:spPr>
          <a:xfrm>
            <a:off x="6274361" y="1292573"/>
            <a:ext cx="3256500" cy="3637800"/>
          </a:xfrm>
          <a:prstGeom prst="rect">
            <a:avLst/>
          </a:prstGeom>
          <a:ln w="19050" cap="flat" cmpd="sng">
            <a:solidFill>
              <a:srgbClr val="000000"/>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1000"/>
              </a:spcBef>
              <a:spcAft>
                <a:spcPts val="600"/>
              </a:spcAft>
              <a:buFont typeface="Arial" panose="020B0604020202020204" pitchFamily="34" charset="0"/>
              <a:buNone/>
              <a:defRPr sz="10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sz="1600">
                <a:solidFill>
                  <a:srgbClr val="1155CC"/>
                </a:solidFill>
                <a:latin typeface="Roboto Mono"/>
                <a:ea typeface="Roboto Mono"/>
                <a:cs typeface="Roboto Mono"/>
                <a:sym typeface="Roboto Mono"/>
              </a:rPr>
              <a:t>apiVersion: </a:t>
            </a:r>
            <a:r>
              <a:rPr lang="en-US" sz="1600">
                <a:solidFill>
                  <a:srgbClr val="CC0000"/>
                </a:solidFill>
                <a:latin typeface="Roboto Mono"/>
                <a:ea typeface="Roboto Mono"/>
                <a:cs typeface="Roboto Mono"/>
                <a:sym typeface="Roboto Mono"/>
              </a:rPr>
              <a:t>v1</a:t>
            </a:r>
          </a:p>
          <a:p>
            <a:pPr>
              <a:spcBef>
                <a:spcPts val="0"/>
              </a:spcBef>
              <a:spcAft>
                <a:spcPts val="0"/>
              </a:spcAft>
            </a:pPr>
            <a:r>
              <a:rPr lang="en-US" sz="1600">
                <a:solidFill>
                  <a:srgbClr val="1155CC"/>
                </a:solidFill>
                <a:latin typeface="Roboto Mono"/>
                <a:ea typeface="Roboto Mono"/>
                <a:cs typeface="Roboto Mono"/>
                <a:sym typeface="Roboto Mono"/>
              </a:rPr>
              <a:t>kind: </a:t>
            </a:r>
            <a:r>
              <a:rPr lang="en-US" sz="1600">
                <a:solidFill>
                  <a:srgbClr val="CC0000"/>
                </a:solidFill>
                <a:latin typeface="Roboto Mono"/>
                <a:ea typeface="Roboto Mono"/>
                <a:cs typeface="Roboto Mono"/>
                <a:sym typeface="Roboto Mono"/>
              </a:rPr>
              <a:t>Service</a:t>
            </a:r>
          </a:p>
          <a:p>
            <a:pPr>
              <a:spcBef>
                <a:spcPts val="0"/>
              </a:spcBef>
              <a:spcAft>
                <a:spcPts val="0"/>
              </a:spcAft>
            </a:pPr>
            <a:r>
              <a:rPr lang="en-US" sz="1600">
                <a:solidFill>
                  <a:srgbClr val="1155CC"/>
                </a:solidFill>
                <a:latin typeface="Roboto Mono"/>
                <a:ea typeface="Roboto Mono"/>
                <a:cs typeface="Roboto Mono"/>
                <a:sym typeface="Roboto Mono"/>
              </a:rPr>
              <a:t>metadata:</a:t>
            </a:r>
          </a:p>
          <a:p>
            <a:pPr>
              <a:spcBef>
                <a:spcPts val="0"/>
              </a:spcBef>
              <a:spcAft>
                <a:spcPts val="0"/>
              </a:spcAft>
            </a:pPr>
            <a:r>
              <a:rPr lang="en-US" sz="1600">
                <a:solidFill>
                  <a:srgbClr val="1155CC"/>
                </a:solidFill>
                <a:latin typeface="Roboto Mono"/>
                <a:ea typeface="Roboto Mono"/>
                <a:cs typeface="Roboto Mono"/>
                <a:sym typeface="Roboto Mono"/>
              </a:rPr>
              <a:t>  name:</a:t>
            </a:r>
            <a:r>
              <a:rPr lang="en-US" sz="1600">
                <a:latin typeface="Roboto Mono"/>
                <a:ea typeface="Roboto Mono"/>
                <a:cs typeface="Roboto Mono"/>
                <a:sym typeface="Roboto Mono"/>
              </a:rPr>
              <a:t> </a:t>
            </a:r>
            <a:r>
              <a:rPr lang="en-US" sz="1600">
                <a:solidFill>
                  <a:srgbClr val="CC0000"/>
                </a:solidFill>
                <a:latin typeface="Roboto Mono"/>
                <a:ea typeface="Roboto Mono"/>
                <a:cs typeface="Roboto Mono"/>
                <a:sym typeface="Roboto Mono"/>
              </a:rPr>
              <a:t>example-prod</a:t>
            </a:r>
          </a:p>
          <a:p>
            <a:pPr>
              <a:spcBef>
                <a:spcPts val="0"/>
              </a:spcBef>
              <a:spcAft>
                <a:spcPts val="0"/>
              </a:spcAft>
            </a:pPr>
            <a:r>
              <a:rPr lang="en-US" sz="1600">
                <a:solidFill>
                  <a:srgbClr val="1155CC"/>
                </a:solidFill>
                <a:latin typeface="Roboto Mono"/>
                <a:ea typeface="Roboto Mono"/>
                <a:cs typeface="Roboto Mono"/>
                <a:sym typeface="Roboto Mono"/>
              </a:rPr>
              <a:t>spec:</a:t>
            </a:r>
          </a:p>
          <a:p>
            <a:pPr>
              <a:spcBef>
                <a:spcPts val="0"/>
              </a:spcBef>
              <a:spcAft>
                <a:spcPts val="0"/>
              </a:spcAft>
            </a:pPr>
            <a:r>
              <a:rPr lang="en-US" sz="1600">
                <a:solidFill>
                  <a:srgbClr val="1155CC"/>
                </a:solidFill>
                <a:latin typeface="Roboto Mono"/>
                <a:ea typeface="Roboto Mono"/>
                <a:cs typeface="Roboto Mono"/>
                <a:sym typeface="Roboto Mono"/>
              </a:rPr>
              <a:t>  selector:</a:t>
            </a:r>
          </a:p>
          <a:p>
            <a:pPr>
              <a:spcBef>
                <a:spcPts val="0"/>
              </a:spcBef>
              <a:spcAft>
                <a:spcPts val="0"/>
              </a:spcAft>
            </a:pPr>
            <a:r>
              <a:rPr lang="en-US" sz="1600">
                <a:solidFill>
                  <a:srgbClr val="1155CC"/>
                </a:solidFill>
                <a:latin typeface="Roboto Mono"/>
                <a:ea typeface="Roboto Mono"/>
                <a:cs typeface="Roboto Mono"/>
                <a:sym typeface="Roboto Mono"/>
              </a:rPr>
              <a:t>    app: </a:t>
            </a:r>
            <a:r>
              <a:rPr lang="en-US" sz="1600">
                <a:solidFill>
                  <a:srgbClr val="CC0000"/>
                </a:solidFill>
                <a:latin typeface="Roboto Mono"/>
                <a:ea typeface="Roboto Mono"/>
                <a:cs typeface="Roboto Mono"/>
                <a:sym typeface="Roboto Mono"/>
              </a:rPr>
              <a:t>nginx</a:t>
            </a:r>
          </a:p>
          <a:p>
            <a:pPr>
              <a:spcBef>
                <a:spcPts val="0"/>
              </a:spcBef>
              <a:spcAft>
                <a:spcPts val="0"/>
              </a:spcAft>
            </a:pPr>
            <a:r>
              <a:rPr lang="en-US" sz="1600">
                <a:solidFill>
                  <a:srgbClr val="1155CC"/>
                </a:solidFill>
                <a:latin typeface="Roboto Mono"/>
                <a:ea typeface="Roboto Mono"/>
                <a:cs typeface="Roboto Mono"/>
                <a:sym typeface="Roboto Mono"/>
              </a:rPr>
              <a:t>    env: </a:t>
            </a:r>
            <a:r>
              <a:rPr lang="en-US" sz="1600">
                <a:solidFill>
                  <a:srgbClr val="CC0000"/>
                </a:solidFill>
                <a:latin typeface="Roboto Mono"/>
                <a:ea typeface="Roboto Mono"/>
                <a:cs typeface="Roboto Mono"/>
                <a:sym typeface="Roboto Mono"/>
              </a:rPr>
              <a:t>prod</a:t>
            </a:r>
          </a:p>
          <a:p>
            <a:pPr>
              <a:spcBef>
                <a:spcPts val="0"/>
              </a:spcBef>
              <a:spcAft>
                <a:spcPts val="0"/>
              </a:spcAft>
            </a:pPr>
            <a:r>
              <a:rPr lang="en-US" sz="1600">
                <a:solidFill>
                  <a:srgbClr val="1155CC"/>
                </a:solidFill>
                <a:latin typeface="Roboto Mono"/>
                <a:ea typeface="Roboto Mono"/>
                <a:cs typeface="Roboto Mono"/>
                <a:sym typeface="Roboto Mono"/>
              </a:rPr>
              <a:t>  ports:</a:t>
            </a:r>
          </a:p>
          <a:p>
            <a:pPr>
              <a:spcBef>
                <a:spcPts val="0"/>
              </a:spcBef>
              <a:spcAft>
                <a:spcPts val="0"/>
              </a:spcAft>
            </a:pPr>
            <a:r>
              <a:rPr lang="en-US" sz="1600">
                <a:solidFill>
                  <a:srgbClr val="1155CC"/>
                </a:solidFill>
                <a:latin typeface="Roboto Mono"/>
                <a:ea typeface="Roboto Mono"/>
                <a:cs typeface="Roboto Mono"/>
                <a:sym typeface="Roboto Mono"/>
              </a:rPr>
              <a:t>  - protocol: </a:t>
            </a:r>
            <a:r>
              <a:rPr lang="en-US" sz="1600">
                <a:solidFill>
                  <a:srgbClr val="CC0000"/>
                </a:solidFill>
                <a:latin typeface="Roboto Mono"/>
                <a:ea typeface="Roboto Mono"/>
                <a:cs typeface="Roboto Mono"/>
                <a:sym typeface="Roboto Mono"/>
              </a:rPr>
              <a:t>TCP</a:t>
            </a:r>
          </a:p>
          <a:p>
            <a:pPr>
              <a:spcBef>
                <a:spcPts val="0"/>
              </a:spcBef>
              <a:spcAft>
                <a:spcPts val="0"/>
              </a:spcAft>
            </a:pPr>
            <a:r>
              <a:rPr lang="en-US" sz="1600">
                <a:solidFill>
                  <a:srgbClr val="1155CC"/>
                </a:solidFill>
                <a:latin typeface="Roboto Mono"/>
                <a:ea typeface="Roboto Mono"/>
                <a:cs typeface="Roboto Mono"/>
                <a:sym typeface="Roboto Mono"/>
              </a:rPr>
              <a:t>    port: </a:t>
            </a:r>
            <a:r>
              <a:rPr lang="en-US" sz="1600">
                <a:solidFill>
                  <a:srgbClr val="CC0000"/>
                </a:solidFill>
                <a:latin typeface="Roboto Mono"/>
                <a:ea typeface="Roboto Mono"/>
                <a:cs typeface="Roboto Mono"/>
                <a:sym typeface="Roboto Mono"/>
              </a:rPr>
              <a:t>80</a:t>
            </a:r>
          </a:p>
          <a:p>
            <a:pPr>
              <a:spcBef>
                <a:spcPts val="0"/>
              </a:spcBef>
              <a:spcAft>
                <a:spcPts val="0"/>
              </a:spcAft>
            </a:pPr>
            <a:r>
              <a:rPr lang="en-US" sz="1600">
                <a:solidFill>
                  <a:srgbClr val="1155CC"/>
                </a:solidFill>
                <a:latin typeface="Roboto Mono"/>
                <a:ea typeface="Roboto Mono"/>
                <a:cs typeface="Roboto Mono"/>
                <a:sym typeface="Roboto Mono"/>
              </a:rPr>
              <a:t>    targetPort: </a:t>
            </a:r>
            <a:r>
              <a:rPr lang="en-US" sz="1600">
                <a:solidFill>
                  <a:srgbClr val="CC0000"/>
                </a:solidFill>
                <a:latin typeface="Roboto Mono"/>
                <a:ea typeface="Roboto Mono"/>
                <a:cs typeface="Roboto Mono"/>
                <a:sym typeface="Roboto Mono"/>
              </a:rPr>
              <a:t>80</a:t>
            </a:r>
          </a:p>
          <a:p>
            <a:pPr>
              <a:spcBef>
                <a:spcPts val="0"/>
              </a:spcBef>
              <a:spcAft>
                <a:spcPts val="0"/>
              </a:spcAft>
            </a:pPr>
            <a:r>
              <a:rPr lang="en-US" sz="1600">
                <a:solidFill>
                  <a:srgbClr val="1155CC"/>
                </a:solidFill>
                <a:latin typeface="Roboto Mono"/>
                <a:ea typeface="Roboto Mono"/>
                <a:cs typeface="Roboto Mono"/>
                <a:sym typeface="Roboto Mono"/>
              </a:rPr>
              <a:t>    </a:t>
            </a:r>
          </a:p>
        </p:txBody>
      </p:sp>
    </p:spTree>
    <p:extLst>
      <p:ext uri="{BB962C8B-B14F-4D97-AF65-F5344CB8AC3E}">
        <p14:creationId xmlns:p14="http://schemas.microsoft.com/office/powerpoint/2010/main" val="25114750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Cluster Ip Service</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pic>
        <p:nvPicPr>
          <p:cNvPr id="8" name="Google Shape;629;p91">
            <a:extLst>
              <a:ext uri="{FF2B5EF4-FFF2-40B4-BE49-F238E27FC236}">
                <a16:creationId xmlns:a16="http://schemas.microsoft.com/office/drawing/2014/main" id="{F8472566-8677-46B5-8058-46C56E6953C9}"/>
              </a:ext>
            </a:extLst>
          </p:cNvPr>
          <p:cNvPicPr preferRelativeResize="0"/>
          <p:nvPr/>
        </p:nvPicPr>
        <p:blipFill>
          <a:blip r:embed="rId4">
            <a:alphaModFix/>
          </a:blip>
          <a:stretch>
            <a:fillRect/>
          </a:stretch>
        </p:blipFill>
        <p:spPr>
          <a:xfrm>
            <a:off x="5367649" y="1041863"/>
            <a:ext cx="4972105" cy="4532459"/>
          </a:xfrm>
          <a:prstGeom prst="rect">
            <a:avLst/>
          </a:prstGeom>
          <a:noFill/>
          <a:ln>
            <a:noFill/>
          </a:ln>
        </p:spPr>
      </p:pic>
      <p:sp>
        <p:nvSpPr>
          <p:cNvPr id="9" name="Google Shape;631;p91">
            <a:extLst>
              <a:ext uri="{FF2B5EF4-FFF2-40B4-BE49-F238E27FC236}">
                <a16:creationId xmlns:a16="http://schemas.microsoft.com/office/drawing/2014/main" id="{B5836381-CB94-43A3-98CB-BBB28BD6799C}"/>
              </a:ext>
            </a:extLst>
          </p:cNvPr>
          <p:cNvSpPr txBox="1"/>
          <p:nvPr/>
        </p:nvSpPr>
        <p:spPr>
          <a:xfrm>
            <a:off x="723050" y="1296150"/>
            <a:ext cx="3311400" cy="173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defTabSz="914400">
              <a:buClr>
                <a:srgbClr val="000000"/>
              </a:buClr>
              <a:buSzPts val="1100"/>
              <a:buFont typeface="Arial"/>
              <a:buNone/>
            </a:pPr>
            <a:r>
              <a:rPr lang="en" sz="1200" kern="0" dirty="0">
                <a:solidFill>
                  <a:srgbClr val="783F04"/>
                </a:solidFill>
                <a:latin typeface="Roboto Mono"/>
                <a:ea typeface="Roboto Mono"/>
                <a:cs typeface="Roboto Mono"/>
                <a:sym typeface="Roboto Mono"/>
              </a:rPr>
              <a:t>Name:         	example-prod</a:t>
            </a:r>
            <a:endParaRPr sz="1200" kern="0" dirty="0">
              <a:solidFill>
                <a:srgbClr val="783F04"/>
              </a:solidFill>
              <a:latin typeface="Roboto Mono"/>
              <a:ea typeface="Roboto Mono"/>
              <a:cs typeface="Roboto Mono"/>
              <a:sym typeface="Roboto Mono"/>
            </a:endParaRPr>
          </a:p>
          <a:p>
            <a:pPr defTabSz="914400">
              <a:buClr>
                <a:srgbClr val="000000"/>
              </a:buClr>
              <a:buSzPts val="1100"/>
              <a:buFont typeface="Arial"/>
              <a:buNone/>
            </a:pPr>
            <a:r>
              <a:rPr lang="en" sz="1200" kern="0" dirty="0">
                <a:solidFill>
                  <a:srgbClr val="783F04"/>
                </a:solidFill>
                <a:latin typeface="Roboto Mono"/>
                <a:ea typeface="Roboto Mono"/>
                <a:cs typeface="Roboto Mono"/>
                <a:sym typeface="Roboto Mono"/>
              </a:rPr>
              <a:t>Selector:     	app=nginx,env=prod</a:t>
            </a:r>
            <a:endParaRPr sz="1200" kern="0" dirty="0">
              <a:solidFill>
                <a:srgbClr val="783F04"/>
              </a:solidFill>
              <a:latin typeface="Roboto Mono"/>
              <a:ea typeface="Roboto Mono"/>
              <a:cs typeface="Roboto Mono"/>
              <a:sym typeface="Roboto Mono"/>
            </a:endParaRPr>
          </a:p>
          <a:p>
            <a:pPr defTabSz="914400">
              <a:buClr>
                <a:srgbClr val="000000"/>
              </a:buClr>
              <a:buSzPts val="1100"/>
              <a:buFont typeface="Arial"/>
              <a:buNone/>
            </a:pPr>
            <a:r>
              <a:rPr lang="en" sz="1200" kern="0" dirty="0">
                <a:solidFill>
                  <a:srgbClr val="783F04"/>
                </a:solidFill>
                <a:latin typeface="Roboto Mono"/>
                <a:ea typeface="Roboto Mono"/>
                <a:cs typeface="Roboto Mono"/>
                <a:sym typeface="Roboto Mono"/>
              </a:rPr>
              <a:t>Type:         	ClusterIP</a:t>
            </a:r>
            <a:endParaRPr sz="1200" kern="0" dirty="0">
              <a:solidFill>
                <a:srgbClr val="783F04"/>
              </a:solidFill>
              <a:latin typeface="Roboto Mono"/>
              <a:ea typeface="Roboto Mono"/>
              <a:cs typeface="Roboto Mono"/>
              <a:sym typeface="Roboto Mono"/>
            </a:endParaRPr>
          </a:p>
          <a:p>
            <a:pPr defTabSz="914400">
              <a:buClr>
                <a:srgbClr val="000000"/>
              </a:buClr>
              <a:buSzPts val="1100"/>
              <a:buFont typeface="Arial"/>
              <a:buNone/>
            </a:pPr>
            <a:r>
              <a:rPr lang="en" sz="1200" kern="0" dirty="0">
                <a:solidFill>
                  <a:srgbClr val="783F04"/>
                </a:solidFill>
                <a:latin typeface="Roboto Mono"/>
                <a:ea typeface="Roboto Mono"/>
                <a:cs typeface="Roboto Mono"/>
                <a:sym typeface="Roboto Mono"/>
              </a:rPr>
              <a:t>IP:              	10.96.28.176</a:t>
            </a:r>
            <a:endParaRPr sz="1200" kern="0" dirty="0">
              <a:solidFill>
                <a:srgbClr val="783F04"/>
              </a:solidFill>
              <a:latin typeface="Roboto Mono"/>
              <a:ea typeface="Roboto Mono"/>
              <a:cs typeface="Roboto Mono"/>
              <a:sym typeface="Roboto Mono"/>
            </a:endParaRPr>
          </a:p>
          <a:p>
            <a:pPr defTabSz="914400">
              <a:buClr>
                <a:srgbClr val="000000"/>
              </a:buClr>
              <a:buSzPts val="1100"/>
              <a:buFont typeface="Arial"/>
              <a:buNone/>
            </a:pPr>
            <a:r>
              <a:rPr lang="en" sz="1200" kern="0" dirty="0">
                <a:solidFill>
                  <a:srgbClr val="783F04"/>
                </a:solidFill>
                <a:latin typeface="Roboto Mono"/>
                <a:ea typeface="Roboto Mono"/>
                <a:cs typeface="Roboto Mono"/>
                <a:sym typeface="Roboto Mono"/>
              </a:rPr>
              <a:t>Port:           	&lt;unset&gt;  80/TCP</a:t>
            </a:r>
            <a:endParaRPr sz="1200" kern="0" dirty="0">
              <a:solidFill>
                <a:srgbClr val="783F04"/>
              </a:solidFill>
              <a:latin typeface="Roboto Mono"/>
              <a:ea typeface="Roboto Mono"/>
              <a:cs typeface="Roboto Mono"/>
              <a:sym typeface="Roboto Mono"/>
            </a:endParaRPr>
          </a:p>
          <a:p>
            <a:pPr defTabSz="914400">
              <a:buClr>
                <a:srgbClr val="000000"/>
              </a:buClr>
              <a:buSzPts val="1100"/>
              <a:buFont typeface="Arial"/>
              <a:buNone/>
            </a:pPr>
            <a:r>
              <a:rPr lang="en" sz="1200" kern="0" dirty="0">
                <a:solidFill>
                  <a:srgbClr val="783F04"/>
                </a:solidFill>
                <a:latin typeface="Roboto Mono"/>
                <a:ea typeface="Roboto Mono"/>
                <a:cs typeface="Roboto Mono"/>
                <a:sym typeface="Roboto Mono"/>
              </a:rPr>
              <a:t>TargetPort:   80/TCP</a:t>
            </a:r>
            <a:endParaRPr sz="1200" kern="0" dirty="0">
              <a:solidFill>
                <a:srgbClr val="783F04"/>
              </a:solidFill>
              <a:latin typeface="Roboto Mono"/>
              <a:ea typeface="Roboto Mono"/>
              <a:cs typeface="Roboto Mono"/>
              <a:sym typeface="Roboto Mono"/>
            </a:endParaRPr>
          </a:p>
          <a:p>
            <a:pPr defTabSz="914400">
              <a:buClr>
                <a:srgbClr val="000000"/>
              </a:buClr>
              <a:buSzPts val="1100"/>
              <a:buFont typeface="Arial"/>
              <a:buNone/>
            </a:pPr>
            <a:r>
              <a:rPr lang="en" sz="1200" kern="0" dirty="0">
                <a:solidFill>
                  <a:srgbClr val="783F04"/>
                </a:solidFill>
                <a:latin typeface="Roboto Mono"/>
                <a:ea typeface="Roboto Mono"/>
                <a:cs typeface="Roboto Mono"/>
                <a:sym typeface="Roboto Mono"/>
              </a:rPr>
              <a:t>Endpoints:    10.255.16.3:80,</a:t>
            </a:r>
            <a:br>
              <a:rPr lang="en" sz="1200" kern="0" dirty="0">
                <a:solidFill>
                  <a:srgbClr val="783F04"/>
                </a:solidFill>
                <a:latin typeface="Roboto Mono"/>
                <a:ea typeface="Roboto Mono"/>
                <a:cs typeface="Roboto Mono"/>
                <a:sym typeface="Roboto Mono"/>
              </a:rPr>
            </a:br>
            <a:r>
              <a:rPr lang="en" sz="1200" kern="0" dirty="0">
                <a:solidFill>
                  <a:srgbClr val="783F04"/>
                </a:solidFill>
                <a:latin typeface="Roboto Mono"/>
                <a:ea typeface="Roboto Mono"/>
                <a:cs typeface="Roboto Mono"/>
                <a:sym typeface="Roboto Mono"/>
              </a:rPr>
              <a:t>              	10.255.16.4:80</a:t>
            </a:r>
            <a:endParaRPr sz="1200" kern="0" dirty="0">
              <a:solidFill>
                <a:srgbClr val="783F04"/>
              </a:solidFill>
              <a:latin typeface="Roboto Mono"/>
              <a:ea typeface="Roboto Mono"/>
              <a:cs typeface="Roboto Mono"/>
              <a:sym typeface="Roboto Mono"/>
            </a:endParaRPr>
          </a:p>
          <a:p>
            <a:pPr defTabSz="914400">
              <a:buClr>
                <a:srgbClr val="000000"/>
              </a:buClr>
              <a:buSzPts val="1100"/>
              <a:buFont typeface="Arial"/>
              <a:buNone/>
            </a:pPr>
            <a:endParaRPr sz="1200" kern="0" dirty="0">
              <a:solidFill>
                <a:srgbClr val="783F04"/>
              </a:solidFill>
              <a:latin typeface="Roboto Mono"/>
              <a:ea typeface="Roboto Mono"/>
              <a:cs typeface="Roboto Mono"/>
              <a:sym typeface="Roboto Mono"/>
            </a:endParaRPr>
          </a:p>
          <a:p>
            <a:pPr defTabSz="914400">
              <a:buClr>
                <a:srgbClr val="000000"/>
              </a:buClr>
              <a:buFont typeface="Arial"/>
              <a:buNone/>
            </a:pPr>
            <a:endParaRPr sz="1200" kern="0" dirty="0">
              <a:solidFill>
                <a:srgbClr val="783F04"/>
              </a:solidFill>
              <a:latin typeface="Roboto Mono"/>
              <a:ea typeface="Roboto Mono"/>
              <a:cs typeface="Roboto Mono"/>
              <a:sym typeface="Roboto Mono"/>
            </a:endParaRPr>
          </a:p>
        </p:txBody>
      </p:sp>
      <p:sp>
        <p:nvSpPr>
          <p:cNvPr id="10" name="Google Shape;632;p91">
            <a:extLst>
              <a:ext uri="{FF2B5EF4-FFF2-40B4-BE49-F238E27FC236}">
                <a16:creationId xmlns:a16="http://schemas.microsoft.com/office/drawing/2014/main" id="{1C480574-A5C6-4D3E-93F6-FBF8FF614100}"/>
              </a:ext>
            </a:extLst>
          </p:cNvPr>
          <p:cNvSpPr txBox="1">
            <a:spLocks/>
          </p:cNvSpPr>
          <p:nvPr/>
        </p:nvSpPr>
        <p:spPr>
          <a:xfrm>
            <a:off x="563189" y="4473149"/>
            <a:ext cx="4644600" cy="960497"/>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defTabSz="914400">
              <a:spcBef>
                <a:spcPts val="0"/>
              </a:spcBef>
              <a:buFont typeface="Arial"/>
              <a:buNone/>
            </a:pPr>
            <a:r>
              <a:rPr lang="en-US" sz="1400" kern="0" dirty="0">
                <a:solidFill>
                  <a:srgbClr val="783F04"/>
                </a:solidFill>
                <a:latin typeface="Roboto Mono"/>
                <a:ea typeface="Roboto Mono"/>
                <a:cs typeface="Roboto Mono"/>
                <a:sym typeface="Roboto Mono"/>
              </a:rPr>
              <a:t>/ # </a:t>
            </a:r>
            <a:r>
              <a:rPr lang="en-US" sz="1400" kern="0" dirty="0" err="1">
                <a:solidFill>
                  <a:srgbClr val="783F04"/>
                </a:solidFill>
                <a:latin typeface="Roboto Mono"/>
                <a:ea typeface="Roboto Mono"/>
                <a:cs typeface="Roboto Mono"/>
                <a:sym typeface="Roboto Mono"/>
              </a:rPr>
              <a:t>nslookup</a:t>
            </a:r>
            <a:r>
              <a:rPr lang="en-US" sz="1400" kern="0" dirty="0">
                <a:solidFill>
                  <a:srgbClr val="783F04"/>
                </a:solidFill>
                <a:latin typeface="Roboto Mono"/>
                <a:ea typeface="Roboto Mono"/>
                <a:cs typeface="Roboto Mono"/>
                <a:sym typeface="Roboto Mono"/>
              </a:rPr>
              <a:t> example-</a:t>
            </a:r>
            <a:r>
              <a:rPr lang="en-US" sz="1400" kern="0" dirty="0" err="1">
                <a:solidFill>
                  <a:srgbClr val="783F04"/>
                </a:solidFill>
                <a:latin typeface="Roboto Mono"/>
                <a:ea typeface="Roboto Mono"/>
                <a:cs typeface="Roboto Mono"/>
                <a:sym typeface="Roboto Mono"/>
              </a:rPr>
              <a:t>prod.default.svc.cluster.local</a:t>
            </a:r>
            <a:endParaRPr lang="en-US" sz="1400" kern="0" dirty="0">
              <a:solidFill>
                <a:srgbClr val="783F04"/>
              </a:solidFill>
              <a:latin typeface="Roboto Mono"/>
              <a:ea typeface="Roboto Mono"/>
              <a:cs typeface="Roboto Mono"/>
              <a:sym typeface="Roboto Mono"/>
            </a:endParaRPr>
          </a:p>
          <a:p>
            <a:pPr marL="0" indent="0" defTabSz="914400">
              <a:spcBef>
                <a:spcPts val="0"/>
              </a:spcBef>
              <a:buFont typeface="Arial"/>
              <a:buNone/>
            </a:pPr>
            <a:endParaRPr lang="en-US" sz="1400" kern="0" dirty="0">
              <a:solidFill>
                <a:srgbClr val="783F04"/>
              </a:solidFill>
              <a:latin typeface="Roboto Mono"/>
              <a:ea typeface="Roboto Mono"/>
              <a:cs typeface="Roboto Mono"/>
              <a:sym typeface="Roboto Mono"/>
            </a:endParaRPr>
          </a:p>
          <a:p>
            <a:pPr marL="0" indent="0" defTabSz="914400">
              <a:spcBef>
                <a:spcPts val="0"/>
              </a:spcBef>
              <a:buFont typeface="Arial"/>
              <a:buNone/>
            </a:pPr>
            <a:r>
              <a:rPr lang="en-US" sz="1400" kern="0" dirty="0">
                <a:solidFill>
                  <a:srgbClr val="783F04"/>
                </a:solidFill>
                <a:latin typeface="Roboto Mono"/>
                <a:ea typeface="Roboto Mono"/>
                <a:cs typeface="Roboto Mono"/>
                <a:sym typeface="Roboto Mono"/>
              </a:rPr>
              <a:t>Name:      example-</a:t>
            </a:r>
            <a:r>
              <a:rPr lang="en-US" sz="1400" kern="0" dirty="0" err="1">
                <a:solidFill>
                  <a:srgbClr val="783F04"/>
                </a:solidFill>
                <a:latin typeface="Roboto Mono"/>
                <a:ea typeface="Roboto Mono"/>
                <a:cs typeface="Roboto Mono"/>
                <a:sym typeface="Roboto Mono"/>
              </a:rPr>
              <a:t>prod.default.svc.cluster.local</a:t>
            </a:r>
            <a:endParaRPr lang="en-US" sz="1400" kern="0" dirty="0">
              <a:solidFill>
                <a:srgbClr val="783F04"/>
              </a:solidFill>
              <a:latin typeface="Roboto Mono"/>
              <a:ea typeface="Roboto Mono"/>
              <a:cs typeface="Roboto Mono"/>
              <a:sym typeface="Roboto Mono"/>
            </a:endParaRPr>
          </a:p>
          <a:p>
            <a:pPr marL="0" indent="0" defTabSz="914400">
              <a:spcBef>
                <a:spcPts val="0"/>
              </a:spcBef>
              <a:buFont typeface="Arial"/>
              <a:buNone/>
            </a:pPr>
            <a:r>
              <a:rPr lang="en-US" sz="1100" b="1" kern="0" dirty="0">
                <a:solidFill>
                  <a:srgbClr val="783F04"/>
                </a:solidFill>
                <a:latin typeface="Roboto Mono"/>
                <a:ea typeface="Roboto Mono"/>
                <a:cs typeface="Roboto Mono"/>
                <a:sym typeface="Roboto Mono"/>
              </a:rPr>
              <a:t>Address 1: 10.96.28.176 example-</a:t>
            </a:r>
            <a:r>
              <a:rPr lang="en-US" sz="1100" b="1" kern="0" dirty="0" err="1">
                <a:solidFill>
                  <a:srgbClr val="783F04"/>
                </a:solidFill>
                <a:latin typeface="Roboto Mono"/>
                <a:ea typeface="Roboto Mono"/>
                <a:cs typeface="Roboto Mono"/>
                <a:sym typeface="Roboto Mono"/>
              </a:rPr>
              <a:t>prod.default.svc.cluster.local</a:t>
            </a:r>
            <a:endParaRPr lang="en-US" sz="1100" b="1" kern="0" dirty="0">
              <a:solidFill>
                <a:srgbClr val="783F04"/>
              </a:solidFill>
              <a:latin typeface="Roboto Mono"/>
              <a:ea typeface="Roboto Mono"/>
              <a:cs typeface="Roboto Mono"/>
              <a:sym typeface="Roboto Mono"/>
            </a:endParaRPr>
          </a:p>
        </p:txBody>
      </p:sp>
      <p:cxnSp>
        <p:nvCxnSpPr>
          <p:cNvPr id="3" name="Straight Arrow Connector 2">
            <a:extLst>
              <a:ext uri="{FF2B5EF4-FFF2-40B4-BE49-F238E27FC236}">
                <a16:creationId xmlns:a16="http://schemas.microsoft.com/office/drawing/2014/main" id="{717B9554-D804-4555-B5E8-8630DBC18D3C}"/>
              </a:ext>
            </a:extLst>
          </p:cNvPr>
          <p:cNvCxnSpPr>
            <a:cxnSpLocks/>
            <a:stCxn id="10" idx="3"/>
          </p:cNvCxnSpPr>
          <p:nvPr/>
        </p:nvCxnSpPr>
        <p:spPr>
          <a:xfrm flipV="1">
            <a:off x="5207789" y="4677508"/>
            <a:ext cx="612719" cy="2758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34134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err="1">
                <a:latin typeface="Corbel Light" panose="020B0303020204020204" pitchFamily="34" charset="0"/>
              </a:rPr>
              <a:t>NodePort</a:t>
            </a:r>
            <a:r>
              <a:rPr lang="en-US" sz="4400" dirty="0">
                <a:latin typeface="Corbel Light" panose="020B0303020204020204" pitchFamily="34" charset="0"/>
              </a:rPr>
              <a:t> Service</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8" name="Google Shape;639;p92">
            <a:extLst>
              <a:ext uri="{FF2B5EF4-FFF2-40B4-BE49-F238E27FC236}">
                <a16:creationId xmlns:a16="http://schemas.microsoft.com/office/drawing/2014/main" id="{6A9DA4A8-402B-4A20-9B62-3355CB336611}"/>
              </a:ext>
            </a:extLst>
          </p:cNvPr>
          <p:cNvSpPr txBox="1">
            <a:spLocks/>
          </p:cNvSpPr>
          <p:nvPr/>
        </p:nvSpPr>
        <p:spPr>
          <a:xfrm>
            <a:off x="457200" y="969141"/>
            <a:ext cx="4712400" cy="24159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457200" marR="0" lvl="0" indent="-381000" algn="just" defTabSz="914400" rtl="0" eaLnBrk="1" fontAlgn="auto" latinLnBrk="0" hangingPunct="1">
              <a:lnSpc>
                <a:spcPct val="100000"/>
              </a:lnSpc>
              <a:spcBef>
                <a:spcPts val="600"/>
              </a:spcBef>
              <a:spcAft>
                <a:spcPts val="0"/>
              </a:spcAft>
              <a:buClr>
                <a:srgbClr val="000000"/>
              </a:buClr>
              <a:buSzPts val="2400"/>
              <a:buFont typeface="Arial"/>
              <a:buChar char="●"/>
              <a:tabLst/>
              <a:defRPr/>
            </a:pPr>
            <a:r>
              <a:rPr kumimoji="0" lang="en-US" sz="2000" b="1" i="0" u="none" strike="noStrike" kern="0" cap="none" spc="0" normalizeH="0" baseline="0" noProof="0" dirty="0" err="1">
                <a:ln>
                  <a:noFill/>
                </a:ln>
                <a:solidFill>
                  <a:srgbClr val="000000"/>
                </a:solidFill>
                <a:effectLst/>
                <a:uLnTx/>
                <a:uFillTx/>
                <a:latin typeface="Arial"/>
                <a:cs typeface="Arial"/>
                <a:sym typeface="Arial"/>
              </a:rPr>
              <a:t>NodePort</a:t>
            </a:r>
            <a:r>
              <a:rPr kumimoji="0" lang="en-US" sz="2000" b="1" i="0" u="none" strike="noStrike" kern="0" cap="none" spc="0" normalizeH="0" baseline="0" noProof="0" dirty="0">
                <a:ln>
                  <a:noFill/>
                </a:ln>
                <a:solidFill>
                  <a:srgbClr val="000000"/>
                </a:solidFill>
                <a:effectLst/>
                <a:uLnTx/>
                <a:uFillTx/>
                <a:latin typeface="Arial"/>
                <a:cs typeface="Arial"/>
                <a:sym typeface="Arial"/>
              </a:rPr>
              <a:t> </a:t>
            </a:r>
            <a:r>
              <a:rPr kumimoji="0" lang="en-US" sz="2000" b="0" i="0" u="none" strike="noStrike" kern="0" cap="none" spc="0" normalizeH="0" baseline="0" noProof="0" dirty="0">
                <a:ln>
                  <a:noFill/>
                </a:ln>
                <a:solidFill>
                  <a:srgbClr val="000000"/>
                </a:solidFill>
                <a:effectLst/>
                <a:uLnTx/>
                <a:uFillTx/>
                <a:latin typeface="Arial"/>
                <a:cs typeface="Arial"/>
                <a:sym typeface="Arial"/>
              </a:rPr>
              <a:t>services extend the </a:t>
            </a:r>
            <a:r>
              <a:rPr kumimoji="0" lang="en-US" sz="2000" b="1" i="0" u="none" strike="noStrike" kern="0" cap="none" spc="0" normalizeH="0" baseline="0" noProof="0" dirty="0" err="1">
                <a:ln>
                  <a:noFill/>
                </a:ln>
                <a:solidFill>
                  <a:srgbClr val="000000"/>
                </a:solidFill>
                <a:effectLst/>
                <a:uLnTx/>
                <a:uFillTx/>
                <a:latin typeface="Arial"/>
                <a:cs typeface="Arial"/>
                <a:sym typeface="Arial"/>
              </a:rPr>
              <a:t>ClusterIP</a:t>
            </a:r>
            <a:r>
              <a:rPr kumimoji="0" lang="en-US" sz="2000" b="1" i="0" u="none" strike="noStrike" kern="0" cap="none" spc="0" normalizeH="0" baseline="0" noProof="0" dirty="0">
                <a:ln>
                  <a:noFill/>
                </a:ln>
                <a:solidFill>
                  <a:srgbClr val="000000"/>
                </a:solidFill>
                <a:effectLst/>
                <a:uLnTx/>
                <a:uFillTx/>
                <a:latin typeface="Arial"/>
                <a:cs typeface="Arial"/>
                <a:sym typeface="Arial"/>
              </a:rPr>
              <a:t> </a:t>
            </a:r>
            <a:r>
              <a:rPr kumimoji="0" lang="en-US" sz="2000" b="0" i="0" u="none" strike="noStrike" kern="0" cap="none" spc="0" normalizeH="0" baseline="0" noProof="0" dirty="0">
                <a:ln>
                  <a:noFill/>
                </a:ln>
                <a:solidFill>
                  <a:srgbClr val="000000"/>
                </a:solidFill>
                <a:effectLst/>
                <a:uLnTx/>
                <a:uFillTx/>
                <a:latin typeface="Arial"/>
                <a:cs typeface="Arial"/>
                <a:sym typeface="Arial"/>
              </a:rPr>
              <a:t>service.</a:t>
            </a:r>
          </a:p>
          <a:p>
            <a:pPr marL="457200" marR="0" lvl="0" indent="-381000" algn="just" defTabSz="914400" rtl="0" eaLnBrk="1" fontAlgn="auto" latinLnBrk="0" hangingPunct="1">
              <a:lnSpc>
                <a:spcPct val="100000"/>
              </a:lnSpc>
              <a:spcBef>
                <a:spcPts val="1000"/>
              </a:spcBef>
              <a:spcAft>
                <a:spcPts val="0"/>
              </a:spcAft>
              <a:buClr>
                <a:srgbClr val="000000"/>
              </a:buClr>
              <a:buSzPts val="2400"/>
              <a:buFont typeface="Arial"/>
              <a:buChar char="●"/>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Exposes a port on every node’s IP.</a:t>
            </a:r>
          </a:p>
          <a:p>
            <a:pPr marL="457200" marR="0" lvl="0" indent="-381000" algn="just" defTabSz="914400" rtl="0" eaLnBrk="1" fontAlgn="auto" latinLnBrk="0" hangingPunct="1">
              <a:lnSpc>
                <a:spcPct val="100000"/>
              </a:lnSpc>
              <a:spcBef>
                <a:spcPts val="1000"/>
              </a:spcBef>
              <a:spcAft>
                <a:spcPts val="1000"/>
              </a:spcAft>
              <a:buClr>
                <a:srgbClr val="000000"/>
              </a:buClr>
              <a:buSzPts val="2400"/>
              <a:buFont typeface="Arial"/>
              <a:buChar char="●"/>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Port can either be statically defined, or dynamically taken from a range between 30000-32767.</a:t>
            </a:r>
            <a:endParaRPr kumimoji="0" lang="en-US" sz="1200" b="0" i="0" u="none" strike="noStrike" kern="0" cap="none" spc="0" normalizeH="0" baseline="0" noProof="0" dirty="0">
              <a:ln>
                <a:noFill/>
              </a:ln>
              <a:solidFill>
                <a:srgbClr val="1155CC"/>
              </a:solidFill>
              <a:effectLst/>
              <a:uLnTx/>
              <a:uFillTx/>
              <a:latin typeface="Roboto Mono"/>
              <a:ea typeface="Roboto Mono"/>
              <a:cs typeface="Roboto Mono"/>
              <a:sym typeface="Roboto Mono"/>
            </a:endParaRPr>
          </a:p>
        </p:txBody>
      </p:sp>
      <p:sp>
        <p:nvSpPr>
          <p:cNvPr id="9" name="Google Shape;640;p92">
            <a:extLst>
              <a:ext uri="{FF2B5EF4-FFF2-40B4-BE49-F238E27FC236}">
                <a16:creationId xmlns:a16="http://schemas.microsoft.com/office/drawing/2014/main" id="{2FDA4A5A-13E1-43D4-9DA6-0C2CCD416354}"/>
              </a:ext>
            </a:extLst>
          </p:cNvPr>
          <p:cNvSpPr txBox="1">
            <a:spLocks/>
          </p:cNvSpPr>
          <p:nvPr/>
        </p:nvSpPr>
        <p:spPr>
          <a:xfrm>
            <a:off x="5603553" y="358226"/>
            <a:ext cx="3256500" cy="351635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defTabSz="914400">
              <a:spcBef>
                <a:spcPts val="0"/>
              </a:spcBef>
              <a:buFont typeface="Arial"/>
              <a:buNone/>
            </a:pPr>
            <a:r>
              <a:rPr lang="en-US" sz="1600" kern="0" dirty="0" err="1">
                <a:solidFill>
                  <a:srgbClr val="1155CC"/>
                </a:solidFill>
                <a:latin typeface="Roboto Mono"/>
                <a:ea typeface="Roboto Mono"/>
                <a:cs typeface="Roboto Mono"/>
                <a:sym typeface="Roboto Mono"/>
              </a:rPr>
              <a:t>apiVersion</a:t>
            </a:r>
            <a:r>
              <a:rPr lang="en-US" sz="1600" kern="0" dirty="0">
                <a:solidFill>
                  <a:srgbClr val="1155CC"/>
                </a:solidFill>
                <a:latin typeface="Roboto Mono"/>
                <a:ea typeface="Roboto Mono"/>
                <a:cs typeface="Roboto Mono"/>
                <a:sym typeface="Roboto Mono"/>
              </a:rPr>
              <a:t>: </a:t>
            </a:r>
            <a:r>
              <a:rPr lang="en-US" sz="1600" kern="0" dirty="0">
                <a:solidFill>
                  <a:srgbClr val="CC0000"/>
                </a:solidFill>
                <a:latin typeface="Roboto Mono"/>
                <a:ea typeface="Roboto Mono"/>
                <a:cs typeface="Roboto Mono"/>
                <a:sym typeface="Roboto Mono"/>
              </a:rPr>
              <a:t>v1</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kind: </a:t>
            </a:r>
            <a:r>
              <a:rPr lang="en-US" sz="1600" kern="0" dirty="0">
                <a:solidFill>
                  <a:srgbClr val="CC0000"/>
                </a:solidFill>
                <a:latin typeface="Roboto Mono"/>
                <a:ea typeface="Roboto Mono"/>
                <a:cs typeface="Roboto Mono"/>
                <a:sym typeface="Roboto Mono"/>
              </a:rPr>
              <a:t>Service</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metadata:</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name:</a:t>
            </a:r>
            <a:r>
              <a:rPr lang="en-US" sz="1600" kern="0" dirty="0">
                <a:latin typeface="Roboto Mono"/>
                <a:ea typeface="Roboto Mono"/>
                <a:cs typeface="Roboto Mono"/>
                <a:sym typeface="Roboto Mono"/>
              </a:rPr>
              <a:t> </a:t>
            </a:r>
            <a:r>
              <a:rPr lang="en-US" sz="1600" kern="0" dirty="0">
                <a:solidFill>
                  <a:srgbClr val="CC0000"/>
                </a:solidFill>
                <a:latin typeface="Roboto Mono"/>
                <a:ea typeface="Roboto Mono"/>
                <a:cs typeface="Roboto Mono"/>
                <a:sym typeface="Roboto Mono"/>
              </a:rPr>
              <a:t>example-prod</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spec:</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type: </a:t>
            </a:r>
            <a:r>
              <a:rPr lang="en-US" sz="1600" kern="0" dirty="0" err="1">
                <a:solidFill>
                  <a:srgbClr val="CC0000"/>
                </a:solidFill>
                <a:latin typeface="Roboto Mono"/>
                <a:ea typeface="Roboto Mono"/>
                <a:cs typeface="Roboto Mono"/>
                <a:sym typeface="Roboto Mono"/>
              </a:rPr>
              <a:t>NodePort</a:t>
            </a:r>
            <a:endParaRPr lang="en-US" sz="1600" kern="0" dirty="0">
              <a:solidFill>
                <a:srgbClr val="CC0000"/>
              </a:solidFill>
              <a:latin typeface="Roboto Mono"/>
              <a:ea typeface="Roboto Mono"/>
              <a:cs typeface="Roboto Mono"/>
              <a:sym typeface="Roboto Mono"/>
            </a:endParaRP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selector:</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app: </a:t>
            </a:r>
            <a:r>
              <a:rPr lang="en-US" sz="1600" kern="0" dirty="0" err="1">
                <a:solidFill>
                  <a:srgbClr val="CC0000"/>
                </a:solidFill>
                <a:latin typeface="Roboto Mono"/>
                <a:ea typeface="Roboto Mono"/>
                <a:cs typeface="Roboto Mono"/>
                <a:sym typeface="Roboto Mono"/>
              </a:rPr>
              <a:t>nginx</a:t>
            </a:r>
            <a:endParaRPr lang="en-US" sz="1600" kern="0" dirty="0">
              <a:solidFill>
                <a:srgbClr val="CC0000"/>
              </a:solidFill>
              <a:latin typeface="Roboto Mono"/>
              <a:ea typeface="Roboto Mono"/>
              <a:cs typeface="Roboto Mono"/>
              <a:sym typeface="Roboto Mono"/>
            </a:endParaRP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env: </a:t>
            </a:r>
            <a:r>
              <a:rPr lang="en-US" sz="1600" kern="0" dirty="0">
                <a:solidFill>
                  <a:srgbClr val="CC0000"/>
                </a:solidFill>
                <a:latin typeface="Roboto Mono"/>
                <a:ea typeface="Roboto Mono"/>
                <a:cs typeface="Roboto Mono"/>
                <a:sym typeface="Roboto Mono"/>
              </a:rPr>
              <a:t>prod</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ports:</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 </a:t>
            </a:r>
            <a:r>
              <a:rPr lang="en-US" sz="1600" kern="0" dirty="0" err="1">
                <a:solidFill>
                  <a:srgbClr val="1155CC"/>
                </a:solidFill>
                <a:latin typeface="Roboto Mono"/>
                <a:ea typeface="Roboto Mono"/>
                <a:cs typeface="Roboto Mono"/>
                <a:sym typeface="Roboto Mono"/>
              </a:rPr>
              <a:t>nodePort</a:t>
            </a:r>
            <a:r>
              <a:rPr lang="en-US" sz="1600" kern="0" dirty="0">
                <a:solidFill>
                  <a:srgbClr val="1155CC"/>
                </a:solidFill>
                <a:latin typeface="Roboto Mono"/>
                <a:ea typeface="Roboto Mono"/>
                <a:cs typeface="Roboto Mono"/>
                <a:sym typeface="Roboto Mono"/>
              </a:rPr>
              <a:t>: </a:t>
            </a:r>
            <a:r>
              <a:rPr lang="en-US" sz="1600" kern="0" dirty="0">
                <a:solidFill>
                  <a:srgbClr val="CC0000"/>
                </a:solidFill>
                <a:latin typeface="Roboto Mono"/>
                <a:ea typeface="Roboto Mono"/>
                <a:cs typeface="Roboto Mono"/>
                <a:sym typeface="Roboto Mono"/>
              </a:rPr>
              <a:t>32410</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protocol: </a:t>
            </a:r>
            <a:r>
              <a:rPr lang="en-US" sz="1600" kern="0" dirty="0">
                <a:solidFill>
                  <a:srgbClr val="CC0000"/>
                </a:solidFill>
                <a:latin typeface="Roboto Mono"/>
                <a:ea typeface="Roboto Mono"/>
                <a:cs typeface="Roboto Mono"/>
                <a:sym typeface="Roboto Mono"/>
              </a:rPr>
              <a:t>TCP</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port: </a:t>
            </a:r>
            <a:r>
              <a:rPr lang="en-US" sz="1600" kern="0" dirty="0">
                <a:solidFill>
                  <a:srgbClr val="CC0000"/>
                </a:solidFill>
                <a:latin typeface="Roboto Mono"/>
                <a:ea typeface="Roboto Mono"/>
                <a:cs typeface="Roboto Mono"/>
                <a:sym typeface="Roboto Mono"/>
              </a:rPr>
              <a:t>80</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a:t>
            </a:r>
            <a:r>
              <a:rPr lang="en-US" sz="1600" kern="0" dirty="0" err="1">
                <a:solidFill>
                  <a:srgbClr val="1155CC"/>
                </a:solidFill>
                <a:latin typeface="Roboto Mono"/>
                <a:ea typeface="Roboto Mono"/>
                <a:cs typeface="Roboto Mono"/>
                <a:sym typeface="Roboto Mono"/>
              </a:rPr>
              <a:t>targetPort</a:t>
            </a:r>
            <a:r>
              <a:rPr lang="en-US" sz="1600" kern="0" dirty="0">
                <a:solidFill>
                  <a:srgbClr val="1155CC"/>
                </a:solidFill>
                <a:latin typeface="Roboto Mono"/>
                <a:ea typeface="Roboto Mono"/>
                <a:cs typeface="Roboto Mono"/>
                <a:sym typeface="Roboto Mono"/>
              </a:rPr>
              <a:t>: </a:t>
            </a:r>
            <a:r>
              <a:rPr lang="en-US" sz="1600" kern="0" dirty="0">
                <a:solidFill>
                  <a:srgbClr val="CC0000"/>
                </a:solidFill>
                <a:latin typeface="Roboto Mono"/>
                <a:ea typeface="Roboto Mono"/>
                <a:cs typeface="Roboto Mono"/>
                <a:sym typeface="Roboto Mono"/>
              </a:rPr>
              <a:t>80</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a:t>
            </a:r>
          </a:p>
        </p:txBody>
      </p:sp>
      <p:pic>
        <p:nvPicPr>
          <p:cNvPr id="3" name="Picture 2">
            <a:extLst>
              <a:ext uri="{FF2B5EF4-FFF2-40B4-BE49-F238E27FC236}">
                <a16:creationId xmlns:a16="http://schemas.microsoft.com/office/drawing/2014/main" id="{9C90CB6B-9113-4652-BE66-5133777DB631}"/>
              </a:ext>
            </a:extLst>
          </p:cNvPr>
          <p:cNvPicPr>
            <a:picLocks noChangeAspect="1"/>
          </p:cNvPicPr>
          <p:nvPr/>
        </p:nvPicPr>
        <p:blipFill>
          <a:blip r:embed="rId4"/>
          <a:stretch>
            <a:fillRect/>
          </a:stretch>
        </p:blipFill>
        <p:spPr>
          <a:xfrm>
            <a:off x="839108" y="3232086"/>
            <a:ext cx="6383102" cy="3235572"/>
          </a:xfrm>
          <a:prstGeom prst="rect">
            <a:avLst/>
          </a:prstGeom>
        </p:spPr>
      </p:pic>
    </p:spTree>
    <p:extLst>
      <p:ext uri="{BB962C8B-B14F-4D97-AF65-F5344CB8AC3E}">
        <p14:creationId xmlns:p14="http://schemas.microsoft.com/office/powerpoint/2010/main" val="17107035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err="1">
                <a:latin typeface="Corbel Light" panose="020B0303020204020204" pitchFamily="34" charset="0"/>
              </a:rPr>
              <a:t>LoadBalancer</a:t>
            </a:r>
            <a:r>
              <a:rPr lang="en-US" sz="4400" dirty="0">
                <a:latin typeface="Corbel Light" panose="020B0303020204020204" pitchFamily="34" charset="0"/>
              </a:rPr>
              <a:t> Service</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6" name="Google Shape;653;p94">
            <a:extLst>
              <a:ext uri="{FF2B5EF4-FFF2-40B4-BE49-F238E27FC236}">
                <a16:creationId xmlns:a16="http://schemas.microsoft.com/office/drawing/2014/main" id="{2F10EE82-72F1-45AF-8421-5CF76E9CC084}"/>
              </a:ext>
            </a:extLst>
          </p:cNvPr>
          <p:cNvSpPr txBox="1">
            <a:spLocks/>
          </p:cNvSpPr>
          <p:nvPr/>
        </p:nvSpPr>
        <p:spPr>
          <a:xfrm>
            <a:off x="5832163" y="320247"/>
            <a:ext cx="3256500" cy="3364530"/>
          </a:xfrm>
          <a:prstGeom prst="rect">
            <a:avLst/>
          </a:prstGeom>
          <a:ln w="19050" cap="flat" cmpd="sng">
            <a:solidFill>
              <a:srgbClr val="000000"/>
            </a:solidFill>
            <a:prstDash val="solid"/>
            <a:round/>
            <a:headEnd type="none" w="sm" len="sm"/>
            <a:tailEnd type="none" w="sm" len="sm"/>
          </a:ln>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1000"/>
              </a:spcBef>
              <a:spcAft>
                <a:spcPts val="600"/>
              </a:spcAft>
              <a:buFont typeface="Arial" panose="020B0604020202020204" pitchFamily="34" charset="0"/>
              <a:buNone/>
              <a:defRPr sz="10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0"/>
              </a:spcAft>
            </a:pPr>
            <a:r>
              <a:rPr lang="en-US" sz="1600" dirty="0" err="1">
                <a:solidFill>
                  <a:srgbClr val="1155CC"/>
                </a:solidFill>
                <a:latin typeface="Roboto Mono"/>
                <a:ea typeface="Roboto Mono"/>
                <a:cs typeface="Roboto Mono"/>
                <a:sym typeface="Roboto Mono"/>
              </a:rPr>
              <a:t>apiVersion</a:t>
            </a:r>
            <a:r>
              <a:rPr lang="en-US" sz="1600" dirty="0">
                <a:solidFill>
                  <a:srgbClr val="1155CC"/>
                </a:solidFill>
                <a:latin typeface="Roboto Mono"/>
                <a:ea typeface="Roboto Mono"/>
                <a:cs typeface="Roboto Mono"/>
                <a:sym typeface="Roboto Mono"/>
              </a:rPr>
              <a:t>: </a:t>
            </a:r>
            <a:r>
              <a:rPr lang="en-US" sz="1600" dirty="0">
                <a:solidFill>
                  <a:srgbClr val="CC0000"/>
                </a:solidFill>
                <a:latin typeface="Roboto Mono"/>
                <a:ea typeface="Roboto Mono"/>
                <a:cs typeface="Roboto Mono"/>
                <a:sym typeface="Roboto Mono"/>
              </a:rPr>
              <a:t>v1</a:t>
            </a:r>
          </a:p>
          <a:p>
            <a:pPr>
              <a:spcBef>
                <a:spcPts val="0"/>
              </a:spcBef>
              <a:spcAft>
                <a:spcPts val="0"/>
              </a:spcAft>
            </a:pPr>
            <a:r>
              <a:rPr lang="en-US" sz="1600" dirty="0">
                <a:solidFill>
                  <a:srgbClr val="1155CC"/>
                </a:solidFill>
                <a:latin typeface="Roboto Mono"/>
                <a:ea typeface="Roboto Mono"/>
                <a:cs typeface="Roboto Mono"/>
                <a:sym typeface="Roboto Mono"/>
              </a:rPr>
              <a:t>kind: </a:t>
            </a:r>
            <a:r>
              <a:rPr lang="en-US" sz="1600" dirty="0">
                <a:solidFill>
                  <a:srgbClr val="CC0000"/>
                </a:solidFill>
                <a:latin typeface="Roboto Mono"/>
                <a:ea typeface="Roboto Mono"/>
                <a:cs typeface="Roboto Mono"/>
                <a:sym typeface="Roboto Mono"/>
              </a:rPr>
              <a:t>Service</a:t>
            </a:r>
          </a:p>
          <a:p>
            <a:pPr>
              <a:spcBef>
                <a:spcPts val="0"/>
              </a:spcBef>
              <a:spcAft>
                <a:spcPts val="0"/>
              </a:spcAft>
            </a:pPr>
            <a:r>
              <a:rPr lang="en-US" sz="1600" dirty="0">
                <a:solidFill>
                  <a:srgbClr val="1155CC"/>
                </a:solidFill>
                <a:latin typeface="Roboto Mono"/>
                <a:ea typeface="Roboto Mono"/>
                <a:cs typeface="Roboto Mono"/>
                <a:sym typeface="Roboto Mono"/>
              </a:rPr>
              <a:t>metadata:</a:t>
            </a:r>
          </a:p>
          <a:p>
            <a:pPr>
              <a:spcBef>
                <a:spcPts val="0"/>
              </a:spcBef>
              <a:spcAft>
                <a:spcPts val="0"/>
              </a:spcAft>
            </a:pPr>
            <a:r>
              <a:rPr lang="en-US" sz="1600" dirty="0">
                <a:solidFill>
                  <a:srgbClr val="1155CC"/>
                </a:solidFill>
                <a:latin typeface="Roboto Mono"/>
                <a:ea typeface="Roboto Mono"/>
                <a:cs typeface="Roboto Mono"/>
                <a:sym typeface="Roboto Mono"/>
              </a:rPr>
              <a:t>  name:</a:t>
            </a:r>
            <a:r>
              <a:rPr lang="en-US" sz="1600" dirty="0">
                <a:latin typeface="Roboto Mono"/>
                <a:ea typeface="Roboto Mono"/>
                <a:cs typeface="Roboto Mono"/>
                <a:sym typeface="Roboto Mono"/>
              </a:rPr>
              <a:t> </a:t>
            </a:r>
            <a:r>
              <a:rPr lang="en-US" sz="1600" dirty="0">
                <a:solidFill>
                  <a:srgbClr val="CC0000"/>
                </a:solidFill>
                <a:latin typeface="Roboto Mono"/>
                <a:ea typeface="Roboto Mono"/>
                <a:cs typeface="Roboto Mono"/>
                <a:sym typeface="Roboto Mono"/>
              </a:rPr>
              <a:t>example-prod</a:t>
            </a:r>
          </a:p>
          <a:p>
            <a:pPr>
              <a:spcBef>
                <a:spcPts val="0"/>
              </a:spcBef>
              <a:spcAft>
                <a:spcPts val="0"/>
              </a:spcAft>
            </a:pPr>
            <a:r>
              <a:rPr lang="en-US" sz="1600" dirty="0">
                <a:solidFill>
                  <a:srgbClr val="1155CC"/>
                </a:solidFill>
                <a:latin typeface="Roboto Mono"/>
                <a:ea typeface="Roboto Mono"/>
                <a:cs typeface="Roboto Mono"/>
                <a:sym typeface="Roboto Mono"/>
              </a:rPr>
              <a:t>spec:</a:t>
            </a:r>
          </a:p>
          <a:p>
            <a:pPr>
              <a:spcBef>
                <a:spcPts val="0"/>
              </a:spcBef>
              <a:spcAft>
                <a:spcPts val="0"/>
              </a:spcAft>
            </a:pPr>
            <a:r>
              <a:rPr lang="en-US" sz="1600" dirty="0">
                <a:solidFill>
                  <a:srgbClr val="1155CC"/>
                </a:solidFill>
                <a:latin typeface="Roboto Mono"/>
                <a:ea typeface="Roboto Mono"/>
                <a:cs typeface="Roboto Mono"/>
                <a:sym typeface="Roboto Mono"/>
              </a:rPr>
              <a:t>  type: </a:t>
            </a:r>
            <a:r>
              <a:rPr lang="en-US" sz="1600" dirty="0" err="1">
                <a:solidFill>
                  <a:srgbClr val="CC0000"/>
                </a:solidFill>
                <a:latin typeface="Roboto Mono"/>
                <a:ea typeface="Roboto Mono"/>
                <a:cs typeface="Roboto Mono"/>
                <a:sym typeface="Roboto Mono"/>
              </a:rPr>
              <a:t>LoadBalancer</a:t>
            </a:r>
            <a:endParaRPr lang="en-US" sz="1600" dirty="0">
              <a:solidFill>
                <a:srgbClr val="CC0000"/>
              </a:solidFill>
              <a:latin typeface="Roboto Mono"/>
              <a:ea typeface="Roboto Mono"/>
              <a:cs typeface="Roboto Mono"/>
              <a:sym typeface="Roboto Mono"/>
            </a:endParaRPr>
          </a:p>
          <a:p>
            <a:pPr>
              <a:spcBef>
                <a:spcPts val="0"/>
              </a:spcBef>
              <a:spcAft>
                <a:spcPts val="0"/>
              </a:spcAft>
            </a:pPr>
            <a:r>
              <a:rPr lang="en-US" sz="1600" dirty="0">
                <a:solidFill>
                  <a:srgbClr val="1155CC"/>
                </a:solidFill>
                <a:latin typeface="Roboto Mono"/>
                <a:ea typeface="Roboto Mono"/>
                <a:cs typeface="Roboto Mono"/>
                <a:sym typeface="Roboto Mono"/>
              </a:rPr>
              <a:t>  selector:</a:t>
            </a:r>
          </a:p>
          <a:p>
            <a:pPr>
              <a:spcBef>
                <a:spcPts val="0"/>
              </a:spcBef>
              <a:spcAft>
                <a:spcPts val="0"/>
              </a:spcAft>
            </a:pPr>
            <a:r>
              <a:rPr lang="en-US" sz="1600" dirty="0">
                <a:solidFill>
                  <a:srgbClr val="1155CC"/>
                </a:solidFill>
                <a:latin typeface="Roboto Mono"/>
                <a:ea typeface="Roboto Mono"/>
                <a:cs typeface="Roboto Mono"/>
                <a:sym typeface="Roboto Mono"/>
              </a:rPr>
              <a:t>    app: </a:t>
            </a:r>
            <a:r>
              <a:rPr lang="en-US" sz="1600" dirty="0" err="1">
                <a:solidFill>
                  <a:srgbClr val="CC0000"/>
                </a:solidFill>
                <a:latin typeface="Roboto Mono"/>
                <a:ea typeface="Roboto Mono"/>
                <a:cs typeface="Roboto Mono"/>
                <a:sym typeface="Roboto Mono"/>
              </a:rPr>
              <a:t>nginx</a:t>
            </a:r>
            <a:endParaRPr lang="en-US" sz="1600" dirty="0">
              <a:solidFill>
                <a:srgbClr val="CC0000"/>
              </a:solidFill>
              <a:latin typeface="Roboto Mono"/>
              <a:ea typeface="Roboto Mono"/>
              <a:cs typeface="Roboto Mono"/>
              <a:sym typeface="Roboto Mono"/>
            </a:endParaRPr>
          </a:p>
          <a:p>
            <a:pPr>
              <a:spcBef>
                <a:spcPts val="0"/>
              </a:spcBef>
              <a:spcAft>
                <a:spcPts val="0"/>
              </a:spcAft>
            </a:pPr>
            <a:r>
              <a:rPr lang="en-US" sz="1600" dirty="0">
                <a:solidFill>
                  <a:srgbClr val="1155CC"/>
                </a:solidFill>
                <a:latin typeface="Roboto Mono"/>
                <a:ea typeface="Roboto Mono"/>
                <a:cs typeface="Roboto Mono"/>
                <a:sym typeface="Roboto Mono"/>
              </a:rPr>
              <a:t>    env: </a:t>
            </a:r>
            <a:r>
              <a:rPr lang="en-US" sz="1600" dirty="0">
                <a:solidFill>
                  <a:srgbClr val="CC0000"/>
                </a:solidFill>
                <a:latin typeface="Roboto Mono"/>
                <a:ea typeface="Roboto Mono"/>
                <a:cs typeface="Roboto Mono"/>
                <a:sym typeface="Roboto Mono"/>
              </a:rPr>
              <a:t>prod</a:t>
            </a:r>
          </a:p>
          <a:p>
            <a:pPr>
              <a:spcBef>
                <a:spcPts val="0"/>
              </a:spcBef>
              <a:spcAft>
                <a:spcPts val="0"/>
              </a:spcAft>
            </a:pPr>
            <a:r>
              <a:rPr lang="en-US" sz="1600" dirty="0">
                <a:solidFill>
                  <a:srgbClr val="1155CC"/>
                </a:solidFill>
                <a:latin typeface="Roboto Mono"/>
                <a:ea typeface="Roboto Mono"/>
                <a:cs typeface="Roboto Mono"/>
                <a:sym typeface="Roboto Mono"/>
              </a:rPr>
              <a:t>  ports:</a:t>
            </a:r>
            <a:endParaRPr lang="en-US" sz="1600" dirty="0">
              <a:solidFill>
                <a:srgbClr val="CC0000"/>
              </a:solidFill>
              <a:latin typeface="Roboto Mono"/>
              <a:ea typeface="Roboto Mono"/>
              <a:cs typeface="Roboto Mono"/>
              <a:sym typeface="Roboto Mono"/>
            </a:endParaRPr>
          </a:p>
          <a:p>
            <a:pPr>
              <a:spcBef>
                <a:spcPts val="0"/>
              </a:spcBef>
              <a:spcAft>
                <a:spcPts val="0"/>
              </a:spcAft>
            </a:pPr>
            <a:r>
              <a:rPr lang="en-US" sz="1600" dirty="0">
                <a:solidFill>
                  <a:srgbClr val="1155CC"/>
                </a:solidFill>
                <a:latin typeface="Roboto Mono"/>
                <a:ea typeface="Roboto Mono"/>
                <a:cs typeface="Roboto Mono"/>
                <a:sym typeface="Roboto Mono"/>
              </a:rPr>
              <a:t>    protocol: </a:t>
            </a:r>
            <a:r>
              <a:rPr lang="en-US" sz="1600" dirty="0">
                <a:solidFill>
                  <a:srgbClr val="CC0000"/>
                </a:solidFill>
                <a:latin typeface="Roboto Mono"/>
                <a:ea typeface="Roboto Mono"/>
                <a:cs typeface="Roboto Mono"/>
                <a:sym typeface="Roboto Mono"/>
              </a:rPr>
              <a:t>TCP</a:t>
            </a:r>
          </a:p>
          <a:p>
            <a:pPr>
              <a:spcBef>
                <a:spcPts val="0"/>
              </a:spcBef>
              <a:spcAft>
                <a:spcPts val="0"/>
              </a:spcAft>
            </a:pPr>
            <a:r>
              <a:rPr lang="en-US" sz="1600" dirty="0">
                <a:solidFill>
                  <a:srgbClr val="1155CC"/>
                </a:solidFill>
                <a:latin typeface="Roboto Mono"/>
                <a:ea typeface="Roboto Mono"/>
                <a:cs typeface="Roboto Mono"/>
                <a:sym typeface="Roboto Mono"/>
              </a:rPr>
              <a:t>    port: </a:t>
            </a:r>
            <a:r>
              <a:rPr lang="en-US" sz="1600" dirty="0">
                <a:solidFill>
                  <a:srgbClr val="CC0000"/>
                </a:solidFill>
                <a:latin typeface="Roboto Mono"/>
                <a:ea typeface="Roboto Mono"/>
                <a:cs typeface="Roboto Mono"/>
                <a:sym typeface="Roboto Mono"/>
              </a:rPr>
              <a:t>80</a:t>
            </a:r>
          </a:p>
          <a:p>
            <a:pPr>
              <a:spcBef>
                <a:spcPts val="0"/>
              </a:spcBef>
              <a:spcAft>
                <a:spcPts val="0"/>
              </a:spcAft>
            </a:pPr>
            <a:r>
              <a:rPr lang="en-US" sz="1600" dirty="0">
                <a:solidFill>
                  <a:srgbClr val="1155CC"/>
                </a:solidFill>
                <a:latin typeface="Roboto Mono"/>
                <a:ea typeface="Roboto Mono"/>
                <a:cs typeface="Roboto Mono"/>
                <a:sym typeface="Roboto Mono"/>
              </a:rPr>
              <a:t>    </a:t>
            </a:r>
            <a:r>
              <a:rPr lang="en-US" sz="1600" dirty="0" err="1">
                <a:solidFill>
                  <a:srgbClr val="1155CC"/>
                </a:solidFill>
                <a:latin typeface="Roboto Mono"/>
                <a:ea typeface="Roboto Mono"/>
                <a:cs typeface="Roboto Mono"/>
                <a:sym typeface="Roboto Mono"/>
              </a:rPr>
              <a:t>targetPort</a:t>
            </a:r>
            <a:r>
              <a:rPr lang="en-US" sz="1600" dirty="0">
                <a:solidFill>
                  <a:srgbClr val="1155CC"/>
                </a:solidFill>
                <a:latin typeface="Roboto Mono"/>
                <a:ea typeface="Roboto Mono"/>
                <a:cs typeface="Roboto Mono"/>
                <a:sym typeface="Roboto Mono"/>
              </a:rPr>
              <a:t>: </a:t>
            </a:r>
            <a:r>
              <a:rPr lang="en-US" sz="1600" dirty="0">
                <a:solidFill>
                  <a:srgbClr val="CC0000"/>
                </a:solidFill>
                <a:latin typeface="Roboto Mono"/>
                <a:ea typeface="Roboto Mono"/>
                <a:cs typeface="Roboto Mono"/>
                <a:sym typeface="Roboto Mono"/>
              </a:rPr>
              <a:t>80</a:t>
            </a:r>
            <a:r>
              <a:rPr lang="en-US" sz="1600" dirty="0">
                <a:solidFill>
                  <a:srgbClr val="1155CC"/>
                </a:solidFill>
                <a:latin typeface="Roboto Mono"/>
                <a:ea typeface="Roboto Mono"/>
                <a:cs typeface="Roboto Mono"/>
                <a:sym typeface="Roboto Mono"/>
              </a:rPr>
              <a:t>   </a:t>
            </a:r>
          </a:p>
        </p:txBody>
      </p:sp>
      <p:sp>
        <p:nvSpPr>
          <p:cNvPr id="7" name="Google Shape;654;p94">
            <a:extLst>
              <a:ext uri="{FF2B5EF4-FFF2-40B4-BE49-F238E27FC236}">
                <a16:creationId xmlns:a16="http://schemas.microsoft.com/office/drawing/2014/main" id="{54A82860-302B-40F5-BD62-9BEA13A9D518}"/>
              </a:ext>
            </a:extLst>
          </p:cNvPr>
          <p:cNvSpPr txBox="1">
            <a:spLocks/>
          </p:cNvSpPr>
          <p:nvPr/>
        </p:nvSpPr>
        <p:spPr>
          <a:xfrm>
            <a:off x="457200" y="947163"/>
            <a:ext cx="4627800" cy="3637800"/>
          </a:xfrm>
          <a:prstGeom prst="rect">
            <a:avLst/>
          </a:prstGeom>
          <a:ln>
            <a:noFill/>
          </a:ln>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1000"/>
              </a:spcBef>
              <a:spcAft>
                <a:spcPts val="600"/>
              </a:spcAft>
              <a:buFont typeface="Arial" panose="020B0604020202020204" pitchFamily="34" charset="0"/>
              <a:buNone/>
              <a:defRPr sz="10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1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81000" algn="just">
              <a:spcBef>
                <a:spcPts val="600"/>
              </a:spcBef>
              <a:spcAft>
                <a:spcPts val="0"/>
              </a:spcAft>
              <a:buSzPts val="2400"/>
              <a:buFont typeface="Arial" panose="020B0604020202020204" pitchFamily="34" charset="0"/>
              <a:buChar char="●"/>
            </a:pPr>
            <a:r>
              <a:rPr lang="en-US" sz="2000" b="1" dirty="0" err="1"/>
              <a:t>LoadBalancer</a:t>
            </a:r>
            <a:r>
              <a:rPr lang="en-US" sz="2000" b="1" dirty="0"/>
              <a:t> </a:t>
            </a:r>
            <a:r>
              <a:rPr lang="en-US" sz="2000" dirty="0"/>
              <a:t>services extend </a:t>
            </a:r>
            <a:r>
              <a:rPr lang="en-US" sz="2000" b="1" dirty="0" err="1"/>
              <a:t>NodePort</a:t>
            </a:r>
            <a:r>
              <a:rPr lang="en-US" sz="2000" b="1" dirty="0"/>
              <a:t>.</a:t>
            </a:r>
            <a:r>
              <a:rPr lang="en-US" sz="2000" dirty="0"/>
              <a:t> </a:t>
            </a:r>
          </a:p>
          <a:p>
            <a:pPr marL="457200" indent="-381000" algn="just">
              <a:spcAft>
                <a:spcPts val="1000"/>
              </a:spcAft>
              <a:buSzPts val="2400"/>
              <a:buFont typeface="Arial" panose="020B0604020202020204" pitchFamily="34" charset="0"/>
              <a:buChar char="●"/>
            </a:pPr>
            <a:r>
              <a:rPr lang="en-US" sz="2000" dirty="0"/>
              <a:t>Works in conjunction with an external system to map a cluster external IP to the exposed service.</a:t>
            </a:r>
            <a:endParaRPr lang="en-US" sz="1200" dirty="0">
              <a:solidFill>
                <a:srgbClr val="1155CC"/>
              </a:solidFill>
            </a:endParaRPr>
          </a:p>
        </p:txBody>
      </p:sp>
      <p:pic>
        <p:nvPicPr>
          <p:cNvPr id="2" name="Picture 1">
            <a:extLst>
              <a:ext uri="{FF2B5EF4-FFF2-40B4-BE49-F238E27FC236}">
                <a16:creationId xmlns:a16="http://schemas.microsoft.com/office/drawing/2014/main" id="{04165CCA-CE30-46E0-B195-4FA75A1606B8}"/>
              </a:ext>
            </a:extLst>
          </p:cNvPr>
          <p:cNvPicPr>
            <a:picLocks noChangeAspect="1"/>
          </p:cNvPicPr>
          <p:nvPr/>
        </p:nvPicPr>
        <p:blipFill>
          <a:blip r:embed="rId4"/>
          <a:stretch>
            <a:fillRect/>
          </a:stretch>
        </p:blipFill>
        <p:spPr>
          <a:xfrm>
            <a:off x="819454" y="3099661"/>
            <a:ext cx="7370647" cy="3202037"/>
          </a:xfrm>
          <a:prstGeom prst="rect">
            <a:avLst/>
          </a:prstGeom>
        </p:spPr>
      </p:pic>
    </p:spTree>
    <p:extLst>
      <p:ext uri="{BB962C8B-B14F-4D97-AF65-F5344CB8AC3E}">
        <p14:creationId xmlns:p14="http://schemas.microsoft.com/office/powerpoint/2010/main" val="80370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err="1">
                <a:latin typeface="Corbel Light" panose="020B0303020204020204" pitchFamily="34" charset="0"/>
              </a:rPr>
              <a:t>ExternalName</a:t>
            </a:r>
            <a:r>
              <a:rPr lang="en-US" sz="4400" dirty="0">
                <a:latin typeface="Corbel Light" panose="020B0303020204020204" pitchFamily="34" charset="0"/>
              </a:rPr>
              <a:t> Service</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6" name="Google Shape;667;p96">
            <a:extLst>
              <a:ext uri="{FF2B5EF4-FFF2-40B4-BE49-F238E27FC236}">
                <a16:creationId xmlns:a16="http://schemas.microsoft.com/office/drawing/2014/main" id="{DE7C2F19-F728-48A3-B0D9-5BED60534E0B}"/>
              </a:ext>
            </a:extLst>
          </p:cNvPr>
          <p:cNvSpPr txBox="1">
            <a:spLocks/>
          </p:cNvSpPr>
          <p:nvPr/>
        </p:nvSpPr>
        <p:spPr>
          <a:xfrm>
            <a:off x="5824961" y="1745325"/>
            <a:ext cx="3705900" cy="36378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defTabSz="914400">
              <a:spcBef>
                <a:spcPts val="0"/>
              </a:spcBef>
              <a:buFont typeface="Arial"/>
              <a:buNone/>
            </a:pPr>
            <a:r>
              <a:rPr lang="en-US" sz="1600" kern="0" dirty="0" err="1">
                <a:solidFill>
                  <a:srgbClr val="1155CC"/>
                </a:solidFill>
                <a:latin typeface="Roboto Mono"/>
                <a:ea typeface="Roboto Mono"/>
                <a:cs typeface="Roboto Mono"/>
                <a:sym typeface="Roboto Mono"/>
              </a:rPr>
              <a:t>apiVersion</a:t>
            </a:r>
            <a:r>
              <a:rPr lang="en-US" sz="1600" kern="0" dirty="0">
                <a:solidFill>
                  <a:srgbClr val="1155CC"/>
                </a:solidFill>
                <a:latin typeface="Roboto Mono"/>
                <a:ea typeface="Roboto Mono"/>
                <a:cs typeface="Roboto Mono"/>
                <a:sym typeface="Roboto Mono"/>
              </a:rPr>
              <a:t>: </a:t>
            </a:r>
            <a:r>
              <a:rPr lang="en-US" sz="1600" kern="0" dirty="0">
                <a:solidFill>
                  <a:srgbClr val="CC0000"/>
                </a:solidFill>
                <a:latin typeface="Roboto Mono"/>
                <a:ea typeface="Roboto Mono"/>
                <a:cs typeface="Roboto Mono"/>
                <a:sym typeface="Roboto Mono"/>
              </a:rPr>
              <a:t>v1</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kind: </a:t>
            </a:r>
            <a:r>
              <a:rPr lang="en-US" sz="1600" kern="0" dirty="0">
                <a:solidFill>
                  <a:srgbClr val="CC0000"/>
                </a:solidFill>
                <a:latin typeface="Roboto Mono"/>
                <a:ea typeface="Roboto Mono"/>
                <a:cs typeface="Roboto Mono"/>
                <a:sym typeface="Roboto Mono"/>
              </a:rPr>
              <a:t>Service</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metadata:</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name:</a:t>
            </a:r>
            <a:r>
              <a:rPr lang="en-US" sz="1600" kern="0" dirty="0">
                <a:latin typeface="Roboto Mono"/>
                <a:ea typeface="Roboto Mono"/>
                <a:cs typeface="Roboto Mono"/>
                <a:sym typeface="Roboto Mono"/>
              </a:rPr>
              <a:t> </a:t>
            </a:r>
            <a:r>
              <a:rPr lang="en-US" sz="1600" kern="0" dirty="0">
                <a:solidFill>
                  <a:srgbClr val="CC0000"/>
                </a:solidFill>
                <a:latin typeface="Roboto Mono"/>
                <a:ea typeface="Roboto Mono"/>
                <a:cs typeface="Roboto Mono"/>
                <a:sym typeface="Roboto Mono"/>
              </a:rPr>
              <a:t>example-prod</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spec:</a:t>
            </a: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  type: </a:t>
            </a:r>
            <a:r>
              <a:rPr lang="en-US" sz="1600" kern="0" dirty="0" err="1">
                <a:solidFill>
                  <a:srgbClr val="CC0000"/>
                </a:solidFill>
                <a:latin typeface="Roboto Mono"/>
                <a:ea typeface="Roboto Mono"/>
                <a:cs typeface="Roboto Mono"/>
                <a:sym typeface="Roboto Mono"/>
              </a:rPr>
              <a:t>ExternalName</a:t>
            </a:r>
            <a:endParaRPr lang="en-US" sz="1600" kern="0" dirty="0">
              <a:solidFill>
                <a:srgbClr val="1155CC"/>
              </a:solidFill>
              <a:latin typeface="Roboto Mono"/>
              <a:ea typeface="Roboto Mono"/>
              <a:cs typeface="Roboto Mono"/>
              <a:sym typeface="Roboto Mono"/>
            </a:endParaRPr>
          </a:p>
          <a:p>
            <a:pPr marL="0" indent="0" defTabSz="914400">
              <a:spcBef>
                <a:spcPts val="0"/>
              </a:spcBef>
              <a:buFont typeface="Arial"/>
              <a:buNone/>
            </a:pPr>
            <a:r>
              <a:rPr lang="en-US" sz="1600" kern="0" dirty="0">
                <a:solidFill>
                  <a:srgbClr val="1155CC"/>
                </a:solidFill>
                <a:latin typeface="Roboto Mono"/>
                <a:ea typeface="Roboto Mono"/>
                <a:cs typeface="Roboto Mono"/>
                <a:sym typeface="Roboto Mono"/>
              </a:rPr>
              <a:t>spec:</a:t>
            </a:r>
          </a:p>
          <a:p>
            <a:pPr marL="0" indent="0" defTabSz="914400">
              <a:spcBef>
                <a:spcPts val="0"/>
              </a:spcBef>
              <a:buSzPts val="1100"/>
              <a:buFont typeface="Arial"/>
              <a:buNone/>
            </a:pPr>
            <a:r>
              <a:rPr lang="en-US" sz="1600" kern="0" dirty="0">
                <a:solidFill>
                  <a:srgbClr val="1155CC"/>
                </a:solidFill>
                <a:latin typeface="Roboto Mono"/>
                <a:ea typeface="Roboto Mono"/>
                <a:cs typeface="Roboto Mono"/>
                <a:sym typeface="Roboto Mono"/>
              </a:rPr>
              <a:t>  </a:t>
            </a:r>
            <a:r>
              <a:rPr lang="en-US" sz="1600" kern="0" dirty="0" err="1">
                <a:solidFill>
                  <a:srgbClr val="1155CC"/>
                </a:solidFill>
                <a:latin typeface="Roboto Mono"/>
                <a:ea typeface="Roboto Mono"/>
                <a:cs typeface="Roboto Mono"/>
                <a:sym typeface="Roboto Mono"/>
              </a:rPr>
              <a:t>externalName</a:t>
            </a:r>
            <a:r>
              <a:rPr lang="en-US" sz="1600" kern="0" dirty="0">
                <a:solidFill>
                  <a:srgbClr val="1155CC"/>
                </a:solidFill>
                <a:latin typeface="Roboto Mono"/>
                <a:ea typeface="Roboto Mono"/>
                <a:cs typeface="Roboto Mono"/>
                <a:sym typeface="Roboto Mono"/>
              </a:rPr>
              <a:t>: </a:t>
            </a:r>
            <a:r>
              <a:rPr lang="en-US" sz="1600" kern="0" dirty="0">
                <a:solidFill>
                  <a:srgbClr val="CC0000"/>
                </a:solidFill>
                <a:latin typeface="Roboto Mono"/>
                <a:ea typeface="Roboto Mono"/>
                <a:cs typeface="Roboto Mono"/>
                <a:sym typeface="Roboto Mono"/>
              </a:rPr>
              <a:t>example.com</a:t>
            </a:r>
          </a:p>
          <a:p>
            <a:pPr marL="0" indent="0" defTabSz="914400">
              <a:spcBef>
                <a:spcPts val="0"/>
              </a:spcBef>
              <a:buFont typeface="Arial"/>
              <a:buNone/>
            </a:pPr>
            <a:endParaRPr lang="en-US" sz="1600" kern="0" dirty="0">
              <a:solidFill>
                <a:srgbClr val="1155CC"/>
              </a:solidFill>
              <a:latin typeface="Roboto Mono"/>
              <a:ea typeface="Roboto Mono"/>
              <a:cs typeface="Roboto Mono"/>
              <a:sym typeface="Roboto Mono"/>
            </a:endParaRPr>
          </a:p>
        </p:txBody>
      </p:sp>
      <p:sp>
        <p:nvSpPr>
          <p:cNvPr id="7" name="Google Shape;668;p96">
            <a:extLst>
              <a:ext uri="{FF2B5EF4-FFF2-40B4-BE49-F238E27FC236}">
                <a16:creationId xmlns:a16="http://schemas.microsoft.com/office/drawing/2014/main" id="{21A00DBF-87D7-440D-8532-63BD52AC95B6}"/>
              </a:ext>
            </a:extLst>
          </p:cNvPr>
          <p:cNvSpPr txBox="1">
            <a:spLocks/>
          </p:cNvSpPr>
          <p:nvPr/>
        </p:nvSpPr>
        <p:spPr>
          <a:xfrm>
            <a:off x="563189" y="1745325"/>
            <a:ext cx="4523600" cy="363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457200" marR="0" lvl="0" indent="-381000" algn="l" defTabSz="914400" rtl="0" eaLnBrk="1" fontAlgn="auto" latinLnBrk="0" hangingPunct="1">
              <a:lnSpc>
                <a:spcPct val="100000"/>
              </a:lnSpc>
              <a:spcBef>
                <a:spcPts val="600"/>
              </a:spcBef>
              <a:spcAft>
                <a:spcPts val="0"/>
              </a:spcAft>
              <a:buClr>
                <a:srgbClr val="000000"/>
              </a:buClr>
              <a:buSzPts val="2400"/>
              <a:buFont typeface="Arial"/>
              <a:buChar char="●"/>
              <a:tabLst/>
              <a:defRPr/>
            </a:pPr>
            <a:r>
              <a:rPr kumimoji="0" lang="en-US" sz="2400" b="1" i="0" u="none" strike="noStrike" kern="0" cap="none" spc="0" normalizeH="0" baseline="0" noProof="0" dirty="0" err="1">
                <a:ln>
                  <a:noFill/>
                </a:ln>
                <a:solidFill>
                  <a:srgbClr val="000000"/>
                </a:solidFill>
                <a:effectLst/>
                <a:uLnTx/>
                <a:uFillTx/>
                <a:latin typeface="Myriad Pro"/>
                <a:sym typeface="Arial"/>
              </a:rPr>
              <a:t>ExternalName</a:t>
            </a:r>
            <a:r>
              <a:rPr kumimoji="0" lang="en-US" sz="2400" b="0" i="0" u="none" strike="noStrike" kern="0" cap="none" spc="0" normalizeH="0" baseline="0" noProof="0" dirty="0">
                <a:ln>
                  <a:noFill/>
                </a:ln>
                <a:solidFill>
                  <a:srgbClr val="000000"/>
                </a:solidFill>
                <a:effectLst/>
                <a:uLnTx/>
                <a:uFillTx/>
                <a:latin typeface="Myriad Pro"/>
                <a:sym typeface="Arial"/>
              </a:rPr>
              <a:t> is used to reference endpoints </a:t>
            </a:r>
            <a:r>
              <a:rPr kumimoji="0" lang="en-US" sz="2400" b="1" i="0" u="none" strike="noStrike" kern="0" cap="none" spc="0" normalizeH="0" baseline="0" noProof="0" dirty="0">
                <a:ln>
                  <a:noFill/>
                </a:ln>
                <a:solidFill>
                  <a:srgbClr val="000000"/>
                </a:solidFill>
                <a:effectLst/>
                <a:uLnTx/>
                <a:uFillTx/>
                <a:latin typeface="Myriad Pro"/>
                <a:sym typeface="Arial"/>
              </a:rPr>
              <a:t>OUTSIDE</a:t>
            </a:r>
            <a:r>
              <a:rPr kumimoji="0" lang="en-US" sz="2400" b="0" i="0" u="none" strike="noStrike" kern="0" cap="none" spc="0" normalizeH="0" baseline="0" noProof="0" dirty="0">
                <a:ln>
                  <a:noFill/>
                </a:ln>
                <a:solidFill>
                  <a:srgbClr val="000000"/>
                </a:solidFill>
                <a:effectLst/>
                <a:uLnTx/>
                <a:uFillTx/>
                <a:latin typeface="Myriad Pro"/>
                <a:sym typeface="Arial"/>
              </a:rPr>
              <a:t> the cluster.</a:t>
            </a:r>
          </a:p>
          <a:p>
            <a:pPr marL="457200" marR="0" lvl="0" indent="-381000" algn="l" defTabSz="914400" rtl="0" eaLnBrk="1" fontAlgn="auto" latinLnBrk="0" hangingPunct="1">
              <a:lnSpc>
                <a:spcPct val="100000"/>
              </a:lnSpc>
              <a:spcBef>
                <a:spcPts val="1000"/>
              </a:spcBef>
              <a:spcAft>
                <a:spcPts val="1000"/>
              </a:spcAft>
              <a:buClr>
                <a:srgbClr val="000000"/>
              </a:buClr>
              <a:buSzPts val="2400"/>
              <a:buFont typeface="Arial"/>
              <a:buChar char="●"/>
              <a:tabLst/>
              <a:defRPr/>
            </a:pPr>
            <a:r>
              <a:rPr kumimoji="0" lang="en-US" sz="2400" b="0" i="0" u="none" strike="noStrike" kern="0" cap="none" spc="0" normalizeH="0" baseline="0" noProof="0" dirty="0">
                <a:ln>
                  <a:noFill/>
                </a:ln>
                <a:solidFill>
                  <a:srgbClr val="000000"/>
                </a:solidFill>
                <a:effectLst/>
                <a:uLnTx/>
                <a:uFillTx/>
                <a:latin typeface="Myriad Pro"/>
                <a:sym typeface="Arial"/>
              </a:rPr>
              <a:t>Creates an internal </a:t>
            </a:r>
            <a:r>
              <a:rPr kumimoji="0" lang="en-US" sz="2400" b="1" i="0" u="none" strike="noStrike" kern="0" cap="none" spc="0" normalizeH="0" baseline="0" noProof="0" dirty="0">
                <a:ln>
                  <a:noFill/>
                </a:ln>
                <a:solidFill>
                  <a:srgbClr val="000000"/>
                </a:solidFill>
                <a:effectLst/>
                <a:uLnTx/>
                <a:uFillTx/>
                <a:latin typeface="Myriad Pro"/>
                <a:sym typeface="Arial"/>
              </a:rPr>
              <a:t>CNAME </a:t>
            </a:r>
            <a:r>
              <a:rPr kumimoji="0" lang="en-US" sz="2400" b="0" i="0" u="none" strike="noStrike" kern="0" cap="none" spc="0" normalizeH="0" baseline="0" noProof="0" dirty="0">
                <a:ln>
                  <a:noFill/>
                </a:ln>
                <a:solidFill>
                  <a:srgbClr val="000000"/>
                </a:solidFill>
                <a:effectLst/>
                <a:uLnTx/>
                <a:uFillTx/>
                <a:latin typeface="Myriad Pro"/>
                <a:sym typeface="Arial"/>
              </a:rPr>
              <a:t>DNS entry that aliases another.</a:t>
            </a:r>
          </a:p>
        </p:txBody>
      </p:sp>
    </p:spTree>
    <p:extLst>
      <p:ext uri="{BB962C8B-B14F-4D97-AF65-F5344CB8AC3E}">
        <p14:creationId xmlns:p14="http://schemas.microsoft.com/office/powerpoint/2010/main" val="868488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6112578" cy="940079"/>
          </a:xfrm>
        </p:spPr>
        <p:txBody>
          <a:bodyPr anchor="t">
            <a:normAutofit/>
          </a:bodyPr>
          <a:lstStyle/>
          <a:p>
            <a:r>
              <a:rPr lang="en-US" sz="4400" b="0" dirty="0">
                <a:latin typeface="Myriad Pro"/>
              </a:rPr>
              <a:t>Today Docker Runs on </a:t>
            </a:r>
          </a:p>
        </p:txBody>
      </p:sp>
      <p:grpSp>
        <p:nvGrpSpPr>
          <p:cNvPr id="2" name="Group 1">
            <a:extLst>
              <a:ext uri="{FF2B5EF4-FFF2-40B4-BE49-F238E27FC236}">
                <a16:creationId xmlns:a16="http://schemas.microsoft.com/office/drawing/2014/main" id="{BEEB5F5E-AA07-4CFA-994C-5377978037A4}"/>
              </a:ext>
            </a:extLst>
          </p:cNvPr>
          <p:cNvGrpSpPr/>
          <p:nvPr/>
        </p:nvGrpSpPr>
        <p:grpSpPr>
          <a:xfrm>
            <a:off x="356233" y="886804"/>
            <a:ext cx="6112578" cy="3710799"/>
            <a:chOff x="1434360" y="1352520"/>
            <a:chExt cx="9323280" cy="4152959"/>
          </a:xfrm>
        </p:grpSpPr>
        <p:pic>
          <p:nvPicPr>
            <p:cNvPr id="4" name="Picture 3">
              <a:extLst>
                <a:ext uri="{FF2B5EF4-FFF2-40B4-BE49-F238E27FC236}">
                  <a16:creationId xmlns:a16="http://schemas.microsoft.com/office/drawing/2014/main" id="{54B222C4-203F-4260-B475-8C94C3D0B041}"/>
                </a:ext>
              </a:extLst>
            </p:cNvPr>
            <p:cNvPicPr>
              <a:picLocks noChangeAspect="1"/>
            </p:cNvPicPr>
            <p:nvPr/>
          </p:nvPicPr>
          <p:blipFill>
            <a:blip r:embed="rId2"/>
            <a:stretch>
              <a:fillRect/>
            </a:stretch>
          </p:blipFill>
          <p:spPr>
            <a:xfrm>
              <a:off x="1434360" y="1602185"/>
              <a:ext cx="2311247" cy="1384527"/>
            </a:xfrm>
            <a:prstGeom prst="rect">
              <a:avLst/>
            </a:prstGeom>
          </p:spPr>
        </p:pic>
        <p:pic>
          <p:nvPicPr>
            <p:cNvPr id="5" name="Picture 4">
              <a:extLst>
                <a:ext uri="{FF2B5EF4-FFF2-40B4-BE49-F238E27FC236}">
                  <a16:creationId xmlns:a16="http://schemas.microsoft.com/office/drawing/2014/main" id="{76E3E2D7-DC91-4230-AB4F-FC0CFD8CF1AC}"/>
                </a:ext>
              </a:extLst>
            </p:cNvPr>
            <p:cNvPicPr>
              <a:picLocks noChangeAspect="1"/>
            </p:cNvPicPr>
            <p:nvPr/>
          </p:nvPicPr>
          <p:blipFill>
            <a:blip r:embed="rId3"/>
            <a:stretch>
              <a:fillRect/>
            </a:stretch>
          </p:blipFill>
          <p:spPr>
            <a:xfrm>
              <a:off x="1518608" y="3887711"/>
              <a:ext cx="2336328" cy="1617768"/>
            </a:xfrm>
            <a:prstGeom prst="rect">
              <a:avLst/>
            </a:prstGeom>
          </p:spPr>
        </p:pic>
        <p:pic>
          <p:nvPicPr>
            <p:cNvPr id="7" name="Picture 6">
              <a:extLst>
                <a:ext uri="{FF2B5EF4-FFF2-40B4-BE49-F238E27FC236}">
                  <a16:creationId xmlns:a16="http://schemas.microsoft.com/office/drawing/2014/main" id="{DBB57DA6-D1E1-438F-A318-D2D9D737D23F}"/>
                </a:ext>
              </a:extLst>
            </p:cNvPr>
            <p:cNvPicPr>
              <a:picLocks noChangeAspect="1"/>
            </p:cNvPicPr>
            <p:nvPr/>
          </p:nvPicPr>
          <p:blipFill>
            <a:blip r:embed="rId4"/>
            <a:stretch>
              <a:fillRect/>
            </a:stretch>
          </p:blipFill>
          <p:spPr>
            <a:xfrm>
              <a:off x="1639425" y="2987497"/>
              <a:ext cx="1901117" cy="900214"/>
            </a:xfrm>
            <a:prstGeom prst="rect">
              <a:avLst/>
            </a:prstGeom>
          </p:spPr>
        </p:pic>
        <p:pic>
          <p:nvPicPr>
            <p:cNvPr id="8" name="Picture 7">
              <a:extLst>
                <a:ext uri="{FF2B5EF4-FFF2-40B4-BE49-F238E27FC236}">
                  <a16:creationId xmlns:a16="http://schemas.microsoft.com/office/drawing/2014/main" id="{637D8E5F-E219-40F1-9E62-CFCE087DB926}"/>
                </a:ext>
              </a:extLst>
            </p:cNvPr>
            <p:cNvPicPr>
              <a:picLocks noChangeAspect="1"/>
            </p:cNvPicPr>
            <p:nvPr/>
          </p:nvPicPr>
          <p:blipFill>
            <a:blip r:embed="rId5"/>
            <a:stretch>
              <a:fillRect/>
            </a:stretch>
          </p:blipFill>
          <p:spPr>
            <a:xfrm>
              <a:off x="6328254" y="4681160"/>
              <a:ext cx="2265447" cy="606222"/>
            </a:xfrm>
            <a:prstGeom prst="rect">
              <a:avLst/>
            </a:prstGeom>
          </p:spPr>
        </p:pic>
        <p:pic>
          <p:nvPicPr>
            <p:cNvPr id="9" name="Picture 8">
              <a:extLst>
                <a:ext uri="{FF2B5EF4-FFF2-40B4-BE49-F238E27FC236}">
                  <a16:creationId xmlns:a16="http://schemas.microsoft.com/office/drawing/2014/main" id="{BD560C5B-6CB4-49F0-9533-D330BD804B53}"/>
                </a:ext>
              </a:extLst>
            </p:cNvPr>
            <p:cNvPicPr>
              <a:picLocks noChangeAspect="1"/>
            </p:cNvPicPr>
            <p:nvPr/>
          </p:nvPicPr>
          <p:blipFill>
            <a:blip r:embed="rId6"/>
            <a:stretch>
              <a:fillRect/>
            </a:stretch>
          </p:blipFill>
          <p:spPr>
            <a:xfrm>
              <a:off x="7625019" y="4048059"/>
              <a:ext cx="2614130" cy="497223"/>
            </a:xfrm>
            <a:prstGeom prst="rect">
              <a:avLst/>
            </a:prstGeom>
          </p:spPr>
        </p:pic>
        <p:pic>
          <p:nvPicPr>
            <p:cNvPr id="10" name="Picture 9">
              <a:extLst>
                <a:ext uri="{FF2B5EF4-FFF2-40B4-BE49-F238E27FC236}">
                  <a16:creationId xmlns:a16="http://schemas.microsoft.com/office/drawing/2014/main" id="{8745A2F2-BB40-4FC6-BBBD-1CCBD2349CA9}"/>
                </a:ext>
              </a:extLst>
            </p:cNvPr>
            <p:cNvPicPr>
              <a:picLocks noChangeAspect="1"/>
            </p:cNvPicPr>
            <p:nvPr/>
          </p:nvPicPr>
          <p:blipFill>
            <a:blip r:embed="rId7"/>
            <a:stretch>
              <a:fillRect/>
            </a:stretch>
          </p:blipFill>
          <p:spPr>
            <a:xfrm>
              <a:off x="4168167" y="1791510"/>
              <a:ext cx="1317105" cy="1406049"/>
            </a:xfrm>
            <a:prstGeom prst="rect">
              <a:avLst/>
            </a:prstGeom>
          </p:spPr>
        </p:pic>
        <p:pic>
          <p:nvPicPr>
            <p:cNvPr id="11" name="Picture 10">
              <a:extLst>
                <a:ext uri="{FF2B5EF4-FFF2-40B4-BE49-F238E27FC236}">
                  <a16:creationId xmlns:a16="http://schemas.microsoft.com/office/drawing/2014/main" id="{04B49803-D2A8-4B12-9526-CC9887759B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4686" y="1791510"/>
              <a:ext cx="3249438" cy="1817558"/>
            </a:xfrm>
            <a:prstGeom prst="rect">
              <a:avLst/>
            </a:prstGeom>
          </p:spPr>
        </p:pic>
        <p:pic>
          <p:nvPicPr>
            <p:cNvPr id="13" name="Picture 12">
              <a:extLst>
                <a:ext uri="{FF2B5EF4-FFF2-40B4-BE49-F238E27FC236}">
                  <a16:creationId xmlns:a16="http://schemas.microsoft.com/office/drawing/2014/main" id="{0E4E5784-0CB0-48E4-B73F-AEE36E847E81}"/>
                </a:ext>
              </a:extLst>
            </p:cNvPr>
            <p:cNvPicPr>
              <a:picLocks noChangeAspect="1"/>
            </p:cNvPicPr>
            <p:nvPr/>
          </p:nvPicPr>
          <p:blipFill>
            <a:blip r:embed="rId9"/>
            <a:stretch>
              <a:fillRect/>
            </a:stretch>
          </p:blipFill>
          <p:spPr>
            <a:xfrm>
              <a:off x="3844184" y="3513159"/>
              <a:ext cx="1965069" cy="1942585"/>
            </a:xfrm>
            <a:prstGeom prst="rect">
              <a:avLst/>
            </a:prstGeom>
          </p:spPr>
        </p:pic>
        <p:pic>
          <p:nvPicPr>
            <p:cNvPr id="14" name="Picture 13">
              <a:extLst>
                <a:ext uri="{FF2B5EF4-FFF2-40B4-BE49-F238E27FC236}">
                  <a16:creationId xmlns:a16="http://schemas.microsoft.com/office/drawing/2014/main" id="{0D78EC0F-BF34-4043-BE10-33A0E9BFE9A6}"/>
                </a:ext>
              </a:extLst>
            </p:cNvPr>
            <p:cNvPicPr>
              <a:picLocks noChangeAspect="1"/>
            </p:cNvPicPr>
            <p:nvPr/>
          </p:nvPicPr>
          <p:blipFill>
            <a:blip r:embed="rId10"/>
            <a:stretch>
              <a:fillRect/>
            </a:stretch>
          </p:blipFill>
          <p:spPr>
            <a:xfrm>
              <a:off x="5866118" y="3770075"/>
              <a:ext cx="1265406" cy="714376"/>
            </a:xfrm>
            <a:prstGeom prst="rect">
              <a:avLst/>
            </a:prstGeom>
          </p:spPr>
        </p:pic>
        <p:pic>
          <p:nvPicPr>
            <p:cNvPr id="15" name="Picture 14">
              <a:extLst>
                <a:ext uri="{FF2B5EF4-FFF2-40B4-BE49-F238E27FC236}">
                  <a16:creationId xmlns:a16="http://schemas.microsoft.com/office/drawing/2014/main" id="{F8D65082-52E2-4E00-8284-C188548731A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24124" y="1352520"/>
              <a:ext cx="1333516" cy="1301661"/>
            </a:xfrm>
            <a:prstGeom prst="rect">
              <a:avLst/>
            </a:prstGeom>
          </p:spPr>
        </p:pic>
        <p:pic>
          <p:nvPicPr>
            <p:cNvPr id="16" name="Picture 15">
              <a:extLst>
                <a:ext uri="{FF2B5EF4-FFF2-40B4-BE49-F238E27FC236}">
                  <a16:creationId xmlns:a16="http://schemas.microsoft.com/office/drawing/2014/main" id="{AD13297F-F3A7-4F18-B575-826EA6B7450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86715" y="4550881"/>
              <a:ext cx="1803796" cy="649505"/>
            </a:xfrm>
            <a:prstGeom prst="rect">
              <a:avLst/>
            </a:prstGeom>
          </p:spPr>
        </p:pic>
      </p:grpSp>
      <p:pic>
        <p:nvPicPr>
          <p:cNvPr id="3" name="Picture 2">
            <a:extLst>
              <a:ext uri="{FF2B5EF4-FFF2-40B4-BE49-F238E27FC236}">
                <a16:creationId xmlns:a16="http://schemas.microsoft.com/office/drawing/2014/main" id="{06E8D735-30C3-4F1A-B6F6-91A86D2C2D8E}"/>
              </a:ext>
            </a:extLst>
          </p:cNvPr>
          <p:cNvPicPr>
            <a:picLocks noChangeAspect="1"/>
          </p:cNvPicPr>
          <p:nvPr/>
        </p:nvPicPr>
        <p:blipFill>
          <a:blip r:embed="rId13"/>
          <a:stretch>
            <a:fillRect/>
          </a:stretch>
        </p:blipFill>
        <p:spPr>
          <a:xfrm>
            <a:off x="6540147" y="2979018"/>
            <a:ext cx="5498569" cy="3066662"/>
          </a:xfrm>
          <a:prstGeom prst="rect">
            <a:avLst/>
          </a:prstGeom>
        </p:spPr>
      </p:pic>
      <p:sp>
        <p:nvSpPr>
          <p:cNvPr id="17" name="Rectangle 16">
            <a:extLst>
              <a:ext uri="{FF2B5EF4-FFF2-40B4-BE49-F238E27FC236}">
                <a16:creationId xmlns:a16="http://schemas.microsoft.com/office/drawing/2014/main" id="{40620807-2838-45D7-8FF0-DBC4E62519AC}"/>
              </a:ext>
            </a:extLst>
          </p:cNvPr>
          <p:cNvSpPr/>
          <p:nvPr/>
        </p:nvSpPr>
        <p:spPr>
          <a:xfrm>
            <a:off x="6336422" y="1947597"/>
            <a:ext cx="6074420" cy="400110"/>
          </a:xfrm>
          <a:prstGeom prst="rect">
            <a:avLst/>
          </a:prstGeom>
        </p:spPr>
        <p:txBody>
          <a:bodyPr wrap="none">
            <a:spAutoFit/>
          </a:bodyPr>
          <a:lstStyle/>
          <a:p>
            <a:pPr algn="ctr"/>
            <a:r>
              <a:rPr lang="en-US" sz="2000" dirty="0">
                <a:latin typeface="Myriad Pro"/>
              </a:rPr>
              <a:t>Install it from - </a:t>
            </a:r>
            <a:r>
              <a:rPr lang="en-US" sz="2000" dirty="0">
                <a:solidFill>
                  <a:srgbClr val="00AAE8"/>
                </a:solidFill>
                <a:latin typeface="Myriad Pro"/>
                <a:hlinkClick r:id="rId14">
                  <a:extLst>
                    <a:ext uri="{A12FA001-AC4F-418D-AE19-62706E023703}">
                      <ahyp:hlinkClr xmlns:ahyp="http://schemas.microsoft.com/office/drawing/2018/hyperlinkcolor" val="tx"/>
                    </a:ext>
                  </a:extLst>
                </a:hlinkClick>
              </a:rPr>
              <a:t>https://docs.docker.com/get-docker/</a:t>
            </a:r>
            <a:endParaRPr lang="en-US" sz="2000" dirty="0">
              <a:solidFill>
                <a:srgbClr val="00AAE8"/>
              </a:solidFill>
              <a:latin typeface="Myriad Pro"/>
            </a:endParaRPr>
          </a:p>
        </p:txBody>
      </p:sp>
      <p:sp>
        <p:nvSpPr>
          <p:cNvPr id="12" name="Rectangle 11">
            <a:extLst>
              <a:ext uri="{FF2B5EF4-FFF2-40B4-BE49-F238E27FC236}">
                <a16:creationId xmlns:a16="http://schemas.microsoft.com/office/drawing/2014/main" id="{2E787756-0CA1-4444-A7A0-141AB0233A12}"/>
              </a:ext>
            </a:extLst>
          </p:cNvPr>
          <p:cNvSpPr/>
          <p:nvPr/>
        </p:nvSpPr>
        <p:spPr>
          <a:xfrm>
            <a:off x="7556468" y="1316286"/>
            <a:ext cx="4015843" cy="400110"/>
          </a:xfrm>
          <a:prstGeom prst="rect">
            <a:avLst/>
          </a:prstGeom>
        </p:spPr>
        <p:txBody>
          <a:bodyPr wrap="none">
            <a:spAutoFit/>
          </a:bodyPr>
          <a:lstStyle/>
          <a:p>
            <a:r>
              <a:rPr lang="en-US" sz="2000" dirty="0">
                <a:latin typeface="Myriad Pro"/>
              </a:rPr>
              <a:t>Docker Installation – on Platforms</a:t>
            </a:r>
          </a:p>
        </p:txBody>
      </p:sp>
    </p:spTree>
    <p:extLst>
      <p:ext uri="{BB962C8B-B14F-4D97-AF65-F5344CB8AC3E}">
        <p14:creationId xmlns:p14="http://schemas.microsoft.com/office/powerpoint/2010/main" val="5767242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Kubernetes - Imperative Vs Declarative</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3" name="Rectangle 2">
            <a:extLst>
              <a:ext uri="{FF2B5EF4-FFF2-40B4-BE49-F238E27FC236}">
                <a16:creationId xmlns:a16="http://schemas.microsoft.com/office/drawing/2014/main" id="{C3B8CE11-4049-4E94-A5F2-032424033B37}"/>
              </a:ext>
            </a:extLst>
          </p:cNvPr>
          <p:cNvSpPr/>
          <p:nvPr/>
        </p:nvSpPr>
        <p:spPr>
          <a:xfrm>
            <a:off x="563188" y="1006771"/>
            <a:ext cx="9213858" cy="4508927"/>
          </a:xfrm>
          <a:prstGeom prst="rect">
            <a:avLst/>
          </a:prstGeom>
        </p:spPr>
        <p:txBody>
          <a:bodyPr wrap="square">
            <a:spAutoFit/>
          </a:bodyPr>
          <a:lstStyle/>
          <a:p>
            <a:pPr algn="just">
              <a:lnSpc>
                <a:spcPct val="150000"/>
              </a:lnSpc>
            </a:pPr>
            <a:r>
              <a:rPr lang="en-US" sz="2400" dirty="0">
                <a:solidFill>
                  <a:schemeClr val="accent2"/>
                </a:solidFill>
                <a:latin typeface="Myriad Pro"/>
              </a:rPr>
              <a:t>• Imperative: Focus on how a program operates </a:t>
            </a:r>
          </a:p>
          <a:p>
            <a:pPr algn="just">
              <a:lnSpc>
                <a:spcPct val="150000"/>
              </a:lnSpc>
            </a:pPr>
            <a:r>
              <a:rPr lang="en-US" sz="2400" dirty="0">
                <a:solidFill>
                  <a:schemeClr val="accent2"/>
                </a:solidFill>
                <a:latin typeface="Myriad Pro"/>
              </a:rPr>
              <a:t>• Declarative: Focus on what a program should accomplish </a:t>
            </a:r>
          </a:p>
          <a:p>
            <a:pPr algn="just">
              <a:lnSpc>
                <a:spcPct val="150000"/>
              </a:lnSpc>
              <a:spcAft>
                <a:spcPts val="600"/>
              </a:spcAft>
            </a:pPr>
            <a:r>
              <a:rPr lang="en-US" sz="2400" dirty="0">
                <a:solidFill>
                  <a:schemeClr val="accent2"/>
                </a:solidFill>
                <a:latin typeface="Myriad Pro"/>
              </a:rPr>
              <a:t>• Example: "I'd like a cup of coffee" </a:t>
            </a:r>
          </a:p>
          <a:p>
            <a:pPr algn="just">
              <a:spcBef>
                <a:spcPts val="1200"/>
              </a:spcBef>
            </a:pPr>
            <a:r>
              <a:rPr lang="en-US" sz="2400" dirty="0">
                <a:solidFill>
                  <a:schemeClr val="accent2"/>
                </a:solidFill>
                <a:latin typeface="Myriad Pro"/>
              </a:rPr>
              <a:t>• Imperative: I boil water, scoop out 42 grams of medium-fine</a:t>
            </a:r>
          </a:p>
          <a:p>
            <a:pPr algn="just">
              <a:spcAft>
                <a:spcPts val="1200"/>
              </a:spcAft>
            </a:pPr>
            <a:r>
              <a:rPr lang="en-US" sz="2400" dirty="0">
                <a:solidFill>
                  <a:schemeClr val="accent2"/>
                </a:solidFill>
                <a:latin typeface="Myriad Pro"/>
              </a:rPr>
              <a:t>  grounds, poor over 700 grams of water, etc. </a:t>
            </a:r>
          </a:p>
          <a:p>
            <a:pPr algn="just">
              <a:spcBef>
                <a:spcPts val="1200"/>
              </a:spcBef>
            </a:pPr>
            <a:r>
              <a:rPr lang="en-US" sz="2400" dirty="0">
                <a:solidFill>
                  <a:schemeClr val="accent2"/>
                </a:solidFill>
                <a:latin typeface="Myriad Pro"/>
              </a:rPr>
              <a:t>• Declarative: "Barista, I'd like a </a:t>
            </a:r>
            <a:r>
              <a:rPr lang="en-US" sz="2400" dirty="0" err="1">
                <a:solidFill>
                  <a:schemeClr val="accent2"/>
                </a:solidFill>
                <a:latin typeface="Myriad Pro"/>
              </a:rPr>
              <a:t>a</a:t>
            </a:r>
            <a:r>
              <a:rPr lang="en-US" sz="2400" dirty="0">
                <a:solidFill>
                  <a:schemeClr val="accent2"/>
                </a:solidFill>
                <a:latin typeface="Myriad Pro"/>
              </a:rPr>
              <a:t> cup of coffee". </a:t>
            </a:r>
          </a:p>
          <a:p>
            <a:pPr algn="just"/>
            <a:r>
              <a:rPr lang="en-US" sz="2400" dirty="0">
                <a:solidFill>
                  <a:schemeClr val="accent2"/>
                </a:solidFill>
                <a:latin typeface="Myriad Pro"/>
              </a:rPr>
              <a:t>  (Barista is the engine that works through the </a:t>
            </a:r>
          </a:p>
          <a:p>
            <a:pPr algn="just"/>
            <a:r>
              <a:rPr lang="en-US" sz="2400" dirty="0">
                <a:solidFill>
                  <a:schemeClr val="accent2"/>
                </a:solidFill>
                <a:latin typeface="Myriad Pro"/>
              </a:rPr>
              <a:t>   steps, including retrying to make a cup, and is </a:t>
            </a:r>
          </a:p>
          <a:p>
            <a:pPr algn="just"/>
            <a:r>
              <a:rPr lang="en-US" sz="2400" dirty="0">
                <a:solidFill>
                  <a:schemeClr val="accent2"/>
                </a:solidFill>
                <a:latin typeface="Myriad Pro"/>
              </a:rPr>
              <a:t>  only finished when I have a cup)</a:t>
            </a:r>
          </a:p>
        </p:txBody>
      </p:sp>
    </p:spTree>
    <p:extLst>
      <p:ext uri="{BB962C8B-B14F-4D97-AF65-F5344CB8AC3E}">
        <p14:creationId xmlns:p14="http://schemas.microsoft.com/office/powerpoint/2010/main" val="825086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Kubernetes Imperative</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2" name="Rectangle 1">
            <a:extLst>
              <a:ext uri="{FF2B5EF4-FFF2-40B4-BE49-F238E27FC236}">
                <a16:creationId xmlns:a16="http://schemas.microsoft.com/office/drawing/2014/main" id="{C195E03F-B213-4893-84EC-DA8E3E63C523}"/>
              </a:ext>
            </a:extLst>
          </p:cNvPr>
          <p:cNvSpPr/>
          <p:nvPr/>
        </p:nvSpPr>
        <p:spPr>
          <a:xfrm>
            <a:off x="563188" y="918950"/>
            <a:ext cx="10071978" cy="4416594"/>
          </a:xfrm>
          <a:prstGeom prst="rect">
            <a:avLst/>
          </a:prstGeom>
        </p:spPr>
        <p:txBody>
          <a:bodyPr wrap="square">
            <a:spAutoFit/>
          </a:bodyPr>
          <a:lstStyle/>
          <a:p>
            <a:pPr marL="285750" indent="-285750" algn="just">
              <a:spcBef>
                <a:spcPts val="600"/>
              </a:spcBef>
              <a:spcAft>
                <a:spcPts val="600"/>
              </a:spcAft>
              <a:buFont typeface="Arial" panose="020B0604020202020204" pitchFamily="34" charset="0"/>
              <a:buChar char="•"/>
            </a:pPr>
            <a:r>
              <a:rPr lang="en-US" sz="2400" dirty="0">
                <a:solidFill>
                  <a:schemeClr val="accent2"/>
                </a:solidFill>
                <a:latin typeface="Myriad Pro"/>
              </a:rPr>
              <a:t>Examples: </a:t>
            </a:r>
            <a:r>
              <a:rPr lang="en-US" sz="2400" dirty="0" err="1">
                <a:solidFill>
                  <a:srgbClr val="C00000"/>
                </a:solidFill>
                <a:latin typeface="Myriad Pro"/>
              </a:rPr>
              <a:t>kubectl</a:t>
            </a:r>
            <a:r>
              <a:rPr lang="en-US" sz="2400" dirty="0">
                <a:solidFill>
                  <a:srgbClr val="C00000"/>
                </a:solidFill>
                <a:latin typeface="Myriad Pro"/>
              </a:rPr>
              <a:t> run, </a:t>
            </a:r>
            <a:r>
              <a:rPr lang="en-US" sz="2400" dirty="0" err="1">
                <a:solidFill>
                  <a:srgbClr val="C00000"/>
                </a:solidFill>
                <a:latin typeface="Myriad Pro"/>
              </a:rPr>
              <a:t>kubectl</a:t>
            </a:r>
            <a:r>
              <a:rPr lang="en-US" sz="2400" dirty="0">
                <a:solidFill>
                  <a:srgbClr val="C00000"/>
                </a:solidFill>
                <a:latin typeface="Myriad Pro"/>
              </a:rPr>
              <a:t> create deployment, </a:t>
            </a:r>
            <a:r>
              <a:rPr lang="en-US" sz="2400" dirty="0" err="1">
                <a:solidFill>
                  <a:srgbClr val="C00000"/>
                </a:solidFill>
                <a:latin typeface="Myriad Pro"/>
              </a:rPr>
              <a:t>kubectl</a:t>
            </a:r>
            <a:r>
              <a:rPr lang="en-US" sz="2400" dirty="0">
                <a:solidFill>
                  <a:srgbClr val="C00000"/>
                </a:solidFill>
                <a:latin typeface="Myriad Pro"/>
              </a:rPr>
              <a:t> update</a:t>
            </a:r>
          </a:p>
          <a:p>
            <a:pPr algn="just"/>
            <a:r>
              <a:rPr lang="en-US" sz="2400" dirty="0">
                <a:latin typeface="Myriad Pro"/>
              </a:rPr>
              <a:t>    • We start with a state we know (no deployment exists) </a:t>
            </a:r>
          </a:p>
          <a:p>
            <a:pPr algn="just"/>
            <a:r>
              <a:rPr lang="en-US" sz="2400" dirty="0">
                <a:latin typeface="Myriad Pro"/>
              </a:rPr>
              <a:t>    • We ask </a:t>
            </a:r>
            <a:r>
              <a:rPr lang="en-US" sz="2400" dirty="0" err="1">
                <a:latin typeface="Myriad Pro"/>
              </a:rPr>
              <a:t>kubectl</a:t>
            </a:r>
            <a:r>
              <a:rPr lang="en-US" sz="2400" dirty="0">
                <a:latin typeface="Myriad Pro"/>
              </a:rPr>
              <a:t> run to create a deployment </a:t>
            </a:r>
          </a:p>
          <a:p>
            <a:pPr marL="285750" indent="-285750" algn="just">
              <a:spcBef>
                <a:spcPts val="1200"/>
              </a:spcBef>
              <a:spcAft>
                <a:spcPts val="600"/>
              </a:spcAft>
              <a:buFont typeface="Arial" panose="020B0604020202020204" pitchFamily="34" charset="0"/>
              <a:buChar char="•"/>
            </a:pPr>
            <a:r>
              <a:rPr lang="en-US" sz="2400" dirty="0">
                <a:solidFill>
                  <a:schemeClr val="accent2"/>
                </a:solidFill>
                <a:latin typeface="Myriad Pro"/>
              </a:rPr>
              <a:t>Different commands are required to change that deployment </a:t>
            </a:r>
          </a:p>
          <a:p>
            <a:pPr marL="285750" indent="-285750" algn="just">
              <a:spcBef>
                <a:spcPts val="600"/>
              </a:spcBef>
              <a:spcAft>
                <a:spcPts val="600"/>
              </a:spcAft>
              <a:buFont typeface="Arial" panose="020B0604020202020204" pitchFamily="34" charset="0"/>
              <a:buChar char="•"/>
            </a:pPr>
            <a:r>
              <a:rPr lang="en-US" sz="2400" dirty="0">
                <a:solidFill>
                  <a:schemeClr val="accent2"/>
                </a:solidFill>
                <a:latin typeface="Myriad Pro"/>
              </a:rPr>
              <a:t>Different commands are required per object </a:t>
            </a:r>
          </a:p>
          <a:p>
            <a:pPr marL="285750" indent="-285750" algn="just">
              <a:spcBef>
                <a:spcPts val="600"/>
              </a:spcBef>
              <a:spcAft>
                <a:spcPts val="600"/>
              </a:spcAft>
              <a:buFont typeface="Arial" panose="020B0604020202020204" pitchFamily="34" charset="0"/>
              <a:buChar char="•"/>
            </a:pPr>
            <a:r>
              <a:rPr lang="en-US" sz="2400" dirty="0">
                <a:solidFill>
                  <a:schemeClr val="accent2"/>
                </a:solidFill>
                <a:latin typeface="Myriad Pro"/>
              </a:rPr>
              <a:t>Imperative is easier when you know the state </a:t>
            </a:r>
          </a:p>
          <a:p>
            <a:pPr marL="285750" indent="-285750" algn="just">
              <a:spcBef>
                <a:spcPts val="600"/>
              </a:spcBef>
              <a:spcAft>
                <a:spcPts val="600"/>
              </a:spcAft>
              <a:buFont typeface="Arial" panose="020B0604020202020204" pitchFamily="34" charset="0"/>
              <a:buChar char="•"/>
            </a:pPr>
            <a:r>
              <a:rPr lang="en-US" sz="2400" dirty="0">
                <a:solidFill>
                  <a:schemeClr val="accent2"/>
                </a:solidFill>
                <a:latin typeface="Myriad Pro"/>
              </a:rPr>
              <a:t>Imperative is easier to get started </a:t>
            </a:r>
          </a:p>
          <a:p>
            <a:pPr marL="285750" indent="-285750" algn="just">
              <a:spcBef>
                <a:spcPts val="600"/>
              </a:spcBef>
              <a:spcAft>
                <a:spcPts val="600"/>
              </a:spcAft>
              <a:buFont typeface="Arial" panose="020B0604020202020204" pitchFamily="34" charset="0"/>
              <a:buChar char="•"/>
            </a:pPr>
            <a:r>
              <a:rPr lang="en-US" sz="2400" dirty="0">
                <a:solidFill>
                  <a:schemeClr val="accent2"/>
                </a:solidFill>
                <a:latin typeface="Myriad Pro"/>
              </a:rPr>
              <a:t>Imperative is easier for humans at the CLI </a:t>
            </a:r>
          </a:p>
          <a:p>
            <a:pPr marL="285750" indent="-285750" algn="just">
              <a:spcBef>
                <a:spcPts val="600"/>
              </a:spcBef>
              <a:spcAft>
                <a:spcPts val="600"/>
              </a:spcAft>
              <a:buFont typeface="Arial" panose="020B0604020202020204" pitchFamily="34" charset="0"/>
              <a:buChar char="•"/>
            </a:pPr>
            <a:r>
              <a:rPr lang="en-US" sz="2400" dirty="0">
                <a:solidFill>
                  <a:schemeClr val="accent2"/>
                </a:solidFill>
                <a:latin typeface="Myriad Pro"/>
              </a:rPr>
              <a:t>Imperative is NOT easy to automate</a:t>
            </a:r>
          </a:p>
        </p:txBody>
      </p:sp>
    </p:spTree>
    <p:extLst>
      <p:ext uri="{BB962C8B-B14F-4D97-AF65-F5344CB8AC3E}">
        <p14:creationId xmlns:p14="http://schemas.microsoft.com/office/powerpoint/2010/main" val="28594723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Kubernetes Declarative</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2" name="Rectangle 1">
            <a:extLst>
              <a:ext uri="{FF2B5EF4-FFF2-40B4-BE49-F238E27FC236}">
                <a16:creationId xmlns:a16="http://schemas.microsoft.com/office/drawing/2014/main" id="{C195E03F-B213-4893-84EC-DA8E3E63C523}"/>
              </a:ext>
            </a:extLst>
          </p:cNvPr>
          <p:cNvSpPr/>
          <p:nvPr/>
        </p:nvSpPr>
        <p:spPr>
          <a:xfrm>
            <a:off x="563188" y="918950"/>
            <a:ext cx="10071978" cy="4447371"/>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chemeClr val="accent2"/>
                </a:solidFill>
                <a:latin typeface="Myriad Pro"/>
              </a:rPr>
              <a:t>Example: </a:t>
            </a:r>
            <a:r>
              <a:rPr lang="en-US" sz="2400" dirty="0" err="1">
                <a:solidFill>
                  <a:srgbClr val="C00000"/>
                </a:solidFill>
                <a:latin typeface="Myriad Pro"/>
              </a:rPr>
              <a:t>kubectl</a:t>
            </a:r>
            <a:r>
              <a:rPr lang="en-US" sz="2400" dirty="0">
                <a:solidFill>
                  <a:srgbClr val="C00000"/>
                </a:solidFill>
                <a:latin typeface="Myriad Pro"/>
              </a:rPr>
              <a:t> apply -f my-</a:t>
            </a:r>
            <a:r>
              <a:rPr lang="en-US" sz="2400" dirty="0" err="1">
                <a:solidFill>
                  <a:srgbClr val="C00000"/>
                </a:solidFill>
                <a:latin typeface="Myriad Pro"/>
              </a:rPr>
              <a:t>resources.yaml</a:t>
            </a:r>
            <a:endParaRPr lang="en-US" sz="2400" dirty="0">
              <a:solidFill>
                <a:srgbClr val="C00000"/>
              </a:solidFill>
              <a:latin typeface="Myriad Pro"/>
            </a:endParaRPr>
          </a:p>
          <a:p>
            <a:pPr algn="just"/>
            <a:r>
              <a:rPr lang="en-US" sz="2400" dirty="0">
                <a:solidFill>
                  <a:schemeClr val="accent2"/>
                </a:solidFill>
                <a:latin typeface="Myriad Pro"/>
              </a:rPr>
              <a:t>    • We don't know the current state </a:t>
            </a:r>
          </a:p>
          <a:p>
            <a:pPr algn="just"/>
            <a:r>
              <a:rPr lang="en-US" sz="2400" dirty="0">
                <a:solidFill>
                  <a:schemeClr val="accent2"/>
                </a:solidFill>
                <a:latin typeface="Myriad Pro"/>
              </a:rPr>
              <a:t>    • We only know what we want the end result to be (</a:t>
            </a:r>
            <a:r>
              <a:rPr lang="en-US" sz="2400" dirty="0" err="1">
                <a:solidFill>
                  <a:schemeClr val="accent2"/>
                </a:solidFill>
                <a:latin typeface="Myriad Pro"/>
              </a:rPr>
              <a:t>yaml</a:t>
            </a:r>
            <a:r>
              <a:rPr lang="en-US" sz="2400" dirty="0">
                <a:solidFill>
                  <a:schemeClr val="accent2"/>
                </a:solidFill>
                <a:latin typeface="Myriad Pro"/>
              </a:rPr>
              <a:t> contents) </a:t>
            </a:r>
          </a:p>
          <a:p>
            <a:pPr marL="342900" indent="-342900" algn="just">
              <a:lnSpc>
                <a:spcPct val="150000"/>
              </a:lnSpc>
              <a:spcBef>
                <a:spcPts val="600"/>
              </a:spcBef>
              <a:spcAft>
                <a:spcPts val="600"/>
              </a:spcAft>
              <a:buFont typeface="Arial" panose="020B0604020202020204" pitchFamily="34" charset="0"/>
              <a:buChar char="•"/>
            </a:pPr>
            <a:r>
              <a:rPr lang="en-US" sz="2400" dirty="0">
                <a:solidFill>
                  <a:schemeClr val="accent2"/>
                </a:solidFill>
                <a:latin typeface="Myriad Pro"/>
              </a:rPr>
              <a:t>Same command each time (tiny exception for delete) </a:t>
            </a:r>
          </a:p>
          <a:p>
            <a:pPr marL="342900" indent="-342900" algn="just">
              <a:spcBef>
                <a:spcPts val="600"/>
              </a:spcBef>
              <a:spcAft>
                <a:spcPts val="600"/>
              </a:spcAft>
              <a:buFont typeface="Arial" panose="020B0604020202020204" pitchFamily="34" charset="0"/>
              <a:buChar char="•"/>
            </a:pPr>
            <a:r>
              <a:rPr lang="en-US" sz="2400" dirty="0">
                <a:solidFill>
                  <a:schemeClr val="accent2"/>
                </a:solidFill>
                <a:latin typeface="Myriad Pro"/>
              </a:rPr>
              <a:t>Resources can be all in a file, or many files (apply a whole </a:t>
            </a:r>
            <a:r>
              <a:rPr lang="en-US" sz="2400" dirty="0" err="1">
                <a:solidFill>
                  <a:schemeClr val="accent2"/>
                </a:solidFill>
                <a:latin typeface="Myriad Pro"/>
              </a:rPr>
              <a:t>dir</a:t>
            </a:r>
            <a:r>
              <a:rPr lang="en-US" sz="2400" dirty="0">
                <a:solidFill>
                  <a:schemeClr val="accent2"/>
                </a:solidFill>
                <a:latin typeface="Myriad Pro"/>
              </a:rPr>
              <a:t>) </a:t>
            </a:r>
          </a:p>
          <a:p>
            <a:pPr marL="342900" indent="-342900" algn="just">
              <a:spcBef>
                <a:spcPts val="600"/>
              </a:spcBef>
              <a:spcAft>
                <a:spcPts val="600"/>
              </a:spcAft>
              <a:buFont typeface="Arial" panose="020B0604020202020204" pitchFamily="34" charset="0"/>
              <a:buChar char="•"/>
            </a:pPr>
            <a:r>
              <a:rPr lang="en-US" sz="2400" dirty="0">
                <a:solidFill>
                  <a:schemeClr val="accent2"/>
                </a:solidFill>
                <a:latin typeface="Myriad Pro"/>
              </a:rPr>
              <a:t>Requires understanding the YAML keys and values </a:t>
            </a:r>
          </a:p>
          <a:p>
            <a:pPr marL="342900" indent="-342900" algn="just">
              <a:spcBef>
                <a:spcPts val="600"/>
              </a:spcBef>
              <a:spcAft>
                <a:spcPts val="600"/>
              </a:spcAft>
              <a:buFont typeface="Arial" panose="020B0604020202020204" pitchFamily="34" charset="0"/>
              <a:buChar char="•"/>
            </a:pPr>
            <a:r>
              <a:rPr lang="en-US" sz="2400" dirty="0">
                <a:solidFill>
                  <a:schemeClr val="accent2"/>
                </a:solidFill>
                <a:latin typeface="Myriad Pro"/>
              </a:rPr>
              <a:t>More work than </a:t>
            </a:r>
            <a:r>
              <a:rPr lang="en-US" sz="2400" dirty="0" err="1">
                <a:solidFill>
                  <a:srgbClr val="C00000"/>
                </a:solidFill>
                <a:latin typeface="Myriad Pro"/>
              </a:rPr>
              <a:t>kubectl</a:t>
            </a:r>
            <a:r>
              <a:rPr lang="en-US" sz="2400" dirty="0">
                <a:solidFill>
                  <a:srgbClr val="C00000"/>
                </a:solidFill>
                <a:latin typeface="Myriad Pro"/>
              </a:rPr>
              <a:t> run </a:t>
            </a:r>
            <a:r>
              <a:rPr lang="en-US" sz="2400" dirty="0">
                <a:solidFill>
                  <a:schemeClr val="accent2"/>
                </a:solidFill>
                <a:latin typeface="Myriad Pro"/>
              </a:rPr>
              <a:t>for just starting a pod </a:t>
            </a:r>
          </a:p>
          <a:p>
            <a:pPr marL="342900" indent="-342900" algn="just">
              <a:spcBef>
                <a:spcPts val="600"/>
              </a:spcBef>
              <a:spcAft>
                <a:spcPts val="600"/>
              </a:spcAft>
              <a:buFont typeface="Arial" panose="020B0604020202020204" pitchFamily="34" charset="0"/>
              <a:buChar char="•"/>
            </a:pPr>
            <a:r>
              <a:rPr lang="en-US" sz="2400" dirty="0">
                <a:solidFill>
                  <a:schemeClr val="accent2"/>
                </a:solidFill>
                <a:latin typeface="Myriad Pro"/>
              </a:rPr>
              <a:t>The easiest way to automate </a:t>
            </a:r>
          </a:p>
          <a:p>
            <a:pPr marL="342900" indent="-342900" algn="just">
              <a:spcBef>
                <a:spcPts val="600"/>
              </a:spcBef>
              <a:spcAft>
                <a:spcPts val="600"/>
              </a:spcAft>
              <a:buFont typeface="Arial" panose="020B0604020202020204" pitchFamily="34" charset="0"/>
              <a:buChar char="•"/>
            </a:pPr>
            <a:r>
              <a:rPr lang="en-US" sz="2400" dirty="0">
                <a:solidFill>
                  <a:schemeClr val="accent2"/>
                </a:solidFill>
                <a:latin typeface="Myriad Pro"/>
              </a:rPr>
              <a:t>The eventual path to </a:t>
            </a:r>
            <a:r>
              <a:rPr lang="en-US" sz="2400" dirty="0" err="1">
                <a:solidFill>
                  <a:schemeClr val="accent2"/>
                </a:solidFill>
                <a:latin typeface="Myriad Pro"/>
              </a:rPr>
              <a:t>GitOps</a:t>
            </a:r>
            <a:r>
              <a:rPr lang="en-US" sz="2400" dirty="0">
                <a:solidFill>
                  <a:schemeClr val="accent2"/>
                </a:solidFill>
                <a:latin typeface="Myriad Pro"/>
              </a:rPr>
              <a:t> happiness</a:t>
            </a:r>
          </a:p>
        </p:txBody>
      </p:sp>
    </p:spTree>
    <p:extLst>
      <p:ext uri="{BB962C8B-B14F-4D97-AF65-F5344CB8AC3E}">
        <p14:creationId xmlns:p14="http://schemas.microsoft.com/office/powerpoint/2010/main" val="34044060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Three Management Approaches</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2" name="Rectangle 1">
            <a:extLst>
              <a:ext uri="{FF2B5EF4-FFF2-40B4-BE49-F238E27FC236}">
                <a16:creationId xmlns:a16="http://schemas.microsoft.com/office/drawing/2014/main" id="{C195E03F-B213-4893-84EC-DA8E3E63C523}"/>
              </a:ext>
            </a:extLst>
          </p:cNvPr>
          <p:cNvSpPr/>
          <p:nvPr/>
        </p:nvSpPr>
        <p:spPr>
          <a:xfrm>
            <a:off x="563188" y="918950"/>
            <a:ext cx="10537948" cy="4785926"/>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006AA5"/>
                </a:solidFill>
              </a:rPr>
              <a:t>Imperative commands: </a:t>
            </a:r>
            <a:r>
              <a:rPr lang="en-US" sz="2400" dirty="0">
                <a:solidFill>
                  <a:srgbClr val="C00000"/>
                </a:solidFill>
              </a:rPr>
              <a:t>run, expose, scale, edit, create deployment</a:t>
            </a:r>
          </a:p>
          <a:p>
            <a:pPr algn="just"/>
            <a:r>
              <a:rPr lang="en-US" sz="2400" dirty="0">
                <a:solidFill>
                  <a:srgbClr val="006AA5"/>
                </a:solidFill>
              </a:rPr>
              <a:t>    • Best for dev/learning/personal projects </a:t>
            </a:r>
          </a:p>
          <a:p>
            <a:pPr algn="just"/>
            <a:r>
              <a:rPr lang="en-US" sz="2400" dirty="0">
                <a:solidFill>
                  <a:srgbClr val="006AA5"/>
                </a:solidFill>
              </a:rPr>
              <a:t>    • Easy to learn, hardest to manage over time </a:t>
            </a:r>
          </a:p>
          <a:p>
            <a:pPr indent="-342900" algn="just">
              <a:spcBef>
                <a:spcPts val="600"/>
              </a:spcBef>
              <a:spcAft>
                <a:spcPts val="600"/>
              </a:spcAft>
              <a:buFont typeface="Arial" panose="020B0604020202020204" pitchFamily="34" charset="0"/>
              <a:buChar char="•"/>
            </a:pPr>
            <a:r>
              <a:rPr lang="en-US" sz="2400" dirty="0">
                <a:solidFill>
                  <a:srgbClr val="006AA5"/>
                </a:solidFill>
              </a:rPr>
              <a:t>Imperative objects: </a:t>
            </a:r>
            <a:r>
              <a:rPr lang="en-US" sz="2400" dirty="0">
                <a:solidFill>
                  <a:srgbClr val="C00000"/>
                </a:solidFill>
              </a:rPr>
              <a:t>create -f </a:t>
            </a:r>
            <a:r>
              <a:rPr lang="en-US" sz="2400" dirty="0" err="1">
                <a:solidFill>
                  <a:srgbClr val="C00000"/>
                </a:solidFill>
              </a:rPr>
              <a:t>file.yml</a:t>
            </a:r>
            <a:r>
              <a:rPr lang="en-US" sz="2400" dirty="0">
                <a:solidFill>
                  <a:srgbClr val="C00000"/>
                </a:solidFill>
              </a:rPr>
              <a:t>, replace -f </a:t>
            </a:r>
            <a:r>
              <a:rPr lang="en-US" sz="2400" dirty="0" err="1">
                <a:solidFill>
                  <a:srgbClr val="C00000"/>
                </a:solidFill>
              </a:rPr>
              <a:t>file.yml</a:t>
            </a:r>
            <a:r>
              <a:rPr lang="en-US" sz="2400" dirty="0">
                <a:solidFill>
                  <a:srgbClr val="C00000"/>
                </a:solidFill>
              </a:rPr>
              <a:t>, delete... </a:t>
            </a:r>
          </a:p>
          <a:p>
            <a:pPr indent="-342900" algn="just">
              <a:spcBef>
                <a:spcPts val="600"/>
              </a:spcBef>
              <a:spcAft>
                <a:spcPts val="600"/>
              </a:spcAft>
              <a:buFont typeface="Arial" panose="020B0604020202020204" pitchFamily="34" charset="0"/>
              <a:buChar char="•"/>
            </a:pPr>
            <a:r>
              <a:rPr lang="en-US" sz="2400" dirty="0">
                <a:solidFill>
                  <a:srgbClr val="006AA5"/>
                </a:solidFill>
              </a:rPr>
              <a:t>Good for prod of small environments, single file per command </a:t>
            </a:r>
          </a:p>
          <a:p>
            <a:pPr indent="-342900" algn="just">
              <a:spcBef>
                <a:spcPts val="600"/>
              </a:spcBef>
              <a:spcAft>
                <a:spcPts val="600"/>
              </a:spcAft>
              <a:buFont typeface="Arial" panose="020B0604020202020204" pitchFamily="34" charset="0"/>
              <a:buChar char="•"/>
            </a:pPr>
            <a:r>
              <a:rPr lang="en-US" sz="2400" dirty="0">
                <a:solidFill>
                  <a:srgbClr val="006AA5"/>
                </a:solidFill>
              </a:rPr>
              <a:t>Store your changes in git-based </a:t>
            </a:r>
            <a:r>
              <a:rPr lang="en-US" sz="2400" dirty="0" err="1">
                <a:solidFill>
                  <a:srgbClr val="006AA5"/>
                </a:solidFill>
              </a:rPr>
              <a:t>yaml</a:t>
            </a:r>
            <a:r>
              <a:rPr lang="en-US" sz="2400" dirty="0">
                <a:solidFill>
                  <a:srgbClr val="006AA5"/>
                </a:solidFill>
              </a:rPr>
              <a:t> files </a:t>
            </a:r>
          </a:p>
          <a:p>
            <a:pPr indent="-342900" algn="just">
              <a:spcBef>
                <a:spcPts val="600"/>
              </a:spcBef>
              <a:spcAft>
                <a:spcPts val="600"/>
              </a:spcAft>
              <a:buFont typeface="Arial" panose="020B0604020202020204" pitchFamily="34" charset="0"/>
              <a:buChar char="•"/>
            </a:pPr>
            <a:r>
              <a:rPr lang="en-US" sz="2400" dirty="0">
                <a:solidFill>
                  <a:srgbClr val="006AA5"/>
                </a:solidFill>
              </a:rPr>
              <a:t>Hard to automate </a:t>
            </a:r>
          </a:p>
          <a:p>
            <a:pPr indent="-342900" algn="just">
              <a:spcBef>
                <a:spcPts val="600"/>
              </a:spcBef>
              <a:spcAft>
                <a:spcPts val="600"/>
              </a:spcAft>
              <a:buFont typeface="Arial" panose="020B0604020202020204" pitchFamily="34" charset="0"/>
              <a:buChar char="•"/>
            </a:pPr>
            <a:r>
              <a:rPr lang="en-US" sz="2400" dirty="0">
                <a:solidFill>
                  <a:srgbClr val="006AA5"/>
                </a:solidFill>
              </a:rPr>
              <a:t>Declarative objects: </a:t>
            </a:r>
            <a:r>
              <a:rPr lang="en-US" sz="2400" dirty="0">
                <a:solidFill>
                  <a:srgbClr val="C00000"/>
                </a:solidFill>
              </a:rPr>
              <a:t>apply -f </a:t>
            </a:r>
            <a:r>
              <a:rPr lang="en-US" sz="2400" dirty="0" err="1">
                <a:solidFill>
                  <a:srgbClr val="C00000"/>
                </a:solidFill>
              </a:rPr>
              <a:t>file.yml</a:t>
            </a:r>
            <a:r>
              <a:rPr lang="en-US" sz="2400" dirty="0">
                <a:solidFill>
                  <a:srgbClr val="C00000"/>
                </a:solidFill>
              </a:rPr>
              <a:t> or </a:t>
            </a:r>
            <a:r>
              <a:rPr lang="en-US" sz="2400" dirty="0" err="1">
                <a:solidFill>
                  <a:srgbClr val="C00000"/>
                </a:solidFill>
              </a:rPr>
              <a:t>dir</a:t>
            </a:r>
            <a:r>
              <a:rPr lang="en-US" sz="2400" dirty="0">
                <a:solidFill>
                  <a:srgbClr val="C00000"/>
                </a:solidFill>
              </a:rPr>
              <a:t>\, diff</a:t>
            </a:r>
          </a:p>
          <a:p>
            <a:pPr indent="-342900" algn="just">
              <a:spcBef>
                <a:spcPts val="600"/>
              </a:spcBef>
              <a:spcAft>
                <a:spcPts val="600"/>
              </a:spcAft>
              <a:buFont typeface="Arial" panose="020B0604020202020204" pitchFamily="34" charset="0"/>
              <a:buChar char="•"/>
            </a:pPr>
            <a:r>
              <a:rPr lang="en-US" sz="2400" dirty="0">
                <a:solidFill>
                  <a:srgbClr val="006AA5"/>
                </a:solidFill>
              </a:rPr>
              <a:t>Best for prod, easier to automate </a:t>
            </a:r>
          </a:p>
          <a:p>
            <a:pPr indent="-342900" algn="just">
              <a:spcBef>
                <a:spcPts val="600"/>
              </a:spcBef>
              <a:spcAft>
                <a:spcPts val="600"/>
              </a:spcAft>
              <a:buFont typeface="Arial" panose="020B0604020202020204" pitchFamily="34" charset="0"/>
              <a:buChar char="•"/>
            </a:pPr>
            <a:r>
              <a:rPr lang="en-US" sz="2400" dirty="0">
                <a:solidFill>
                  <a:srgbClr val="006AA5"/>
                </a:solidFill>
              </a:rPr>
              <a:t>Harder to understand and predict changes</a:t>
            </a:r>
            <a:endParaRPr lang="en-US" sz="2400" dirty="0">
              <a:solidFill>
                <a:srgbClr val="006AA5"/>
              </a:solidFill>
              <a:latin typeface="Myriad Pro"/>
            </a:endParaRPr>
          </a:p>
        </p:txBody>
      </p:sp>
    </p:spTree>
    <p:extLst>
      <p:ext uri="{BB962C8B-B14F-4D97-AF65-F5344CB8AC3E}">
        <p14:creationId xmlns:p14="http://schemas.microsoft.com/office/powerpoint/2010/main" val="1259308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dirty="0">
                <a:latin typeface="Corbel Light" panose="020B0303020204020204" pitchFamily="34" charset="0"/>
              </a:rPr>
              <a:t>Three Management Approaches</a:t>
            </a:r>
          </a:p>
        </p:txBody>
      </p:sp>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2" name="Rectangle 1">
            <a:extLst>
              <a:ext uri="{FF2B5EF4-FFF2-40B4-BE49-F238E27FC236}">
                <a16:creationId xmlns:a16="http://schemas.microsoft.com/office/drawing/2014/main" id="{C195E03F-B213-4893-84EC-DA8E3E63C523}"/>
              </a:ext>
            </a:extLst>
          </p:cNvPr>
          <p:cNvSpPr/>
          <p:nvPr/>
        </p:nvSpPr>
        <p:spPr>
          <a:xfrm>
            <a:off x="563188" y="918949"/>
            <a:ext cx="10919566" cy="3532442"/>
          </a:xfrm>
          <a:prstGeom prst="rect">
            <a:avLst/>
          </a:prstGeom>
        </p:spPr>
        <p:txBody>
          <a:bodyPr wrap="square">
            <a:spAutoFit/>
          </a:bodyPr>
          <a:lstStyle/>
          <a:p>
            <a:pPr marL="342900" indent="-342900" algn="just">
              <a:buFont typeface="Arial" panose="020B0604020202020204" pitchFamily="34" charset="0"/>
              <a:buChar char="•"/>
            </a:pPr>
            <a:r>
              <a:rPr lang="en-US" sz="2400" dirty="0">
                <a:solidFill>
                  <a:srgbClr val="006AA5"/>
                </a:solidFill>
              </a:rPr>
              <a:t>Most Important Rule: </a:t>
            </a:r>
          </a:p>
          <a:p>
            <a:pPr algn="just"/>
            <a:r>
              <a:rPr lang="en-US" sz="2400" dirty="0">
                <a:solidFill>
                  <a:srgbClr val="006AA5"/>
                </a:solidFill>
              </a:rPr>
              <a:t>    • Don't mix the three approaches </a:t>
            </a:r>
          </a:p>
          <a:p>
            <a:pPr marL="342900" indent="-342900" algn="just">
              <a:lnSpc>
                <a:spcPct val="150000"/>
              </a:lnSpc>
              <a:buFont typeface="Arial" panose="020B0604020202020204" pitchFamily="34" charset="0"/>
              <a:buChar char="•"/>
            </a:pPr>
            <a:r>
              <a:rPr lang="en-US" sz="2400" dirty="0">
                <a:solidFill>
                  <a:srgbClr val="006AA5"/>
                </a:solidFill>
              </a:rPr>
              <a:t>Bret's recommendations: </a:t>
            </a:r>
          </a:p>
          <a:p>
            <a:pPr algn="just"/>
            <a:r>
              <a:rPr lang="en-US" sz="2400" dirty="0">
                <a:solidFill>
                  <a:srgbClr val="006AA5"/>
                </a:solidFill>
              </a:rPr>
              <a:t>    • Learn the Imperative CLI for easy control of local and test setups </a:t>
            </a:r>
          </a:p>
          <a:p>
            <a:pPr algn="just"/>
            <a:r>
              <a:rPr lang="en-US" sz="2400" dirty="0">
                <a:solidFill>
                  <a:srgbClr val="006AA5"/>
                </a:solidFill>
              </a:rPr>
              <a:t>    • Move to </a:t>
            </a:r>
            <a:r>
              <a:rPr lang="en-US" sz="2400" dirty="0">
                <a:solidFill>
                  <a:srgbClr val="C00000"/>
                </a:solidFill>
              </a:rPr>
              <a:t>apply -f </a:t>
            </a:r>
            <a:r>
              <a:rPr lang="en-US" sz="2400" dirty="0" err="1">
                <a:solidFill>
                  <a:srgbClr val="C00000"/>
                </a:solidFill>
              </a:rPr>
              <a:t>file.yml</a:t>
            </a:r>
            <a:r>
              <a:rPr lang="en-US" sz="2400" dirty="0">
                <a:solidFill>
                  <a:srgbClr val="C00000"/>
                </a:solidFill>
              </a:rPr>
              <a:t> </a:t>
            </a:r>
            <a:r>
              <a:rPr lang="en-US" sz="2400" dirty="0">
                <a:solidFill>
                  <a:srgbClr val="006AA5"/>
                </a:solidFill>
              </a:rPr>
              <a:t>and </a:t>
            </a:r>
            <a:r>
              <a:rPr lang="en-US" sz="2400" dirty="0">
                <a:solidFill>
                  <a:srgbClr val="C00000"/>
                </a:solidFill>
              </a:rPr>
              <a:t>apply -f directory\</a:t>
            </a:r>
            <a:r>
              <a:rPr lang="en-US" sz="2400" dirty="0">
                <a:solidFill>
                  <a:srgbClr val="006AA5"/>
                </a:solidFill>
              </a:rPr>
              <a:t> for prod </a:t>
            </a:r>
          </a:p>
          <a:p>
            <a:pPr algn="just"/>
            <a:r>
              <a:rPr lang="en-US" sz="2400" dirty="0">
                <a:solidFill>
                  <a:srgbClr val="006AA5"/>
                </a:solidFill>
              </a:rPr>
              <a:t>    • Store </a:t>
            </a:r>
            <a:r>
              <a:rPr lang="en-US" sz="2400" dirty="0" err="1">
                <a:solidFill>
                  <a:srgbClr val="006AA5"/>
                </a:solidFill>
              </a:rPr>
              <a:t>yaml</a:t>
            </a:r>
            <a:r>
              <a:rPr lang="en-US" sz="2400" dirty="0">
                <a:solidFill>
                  <a:srgbClr val="006AA5"/>
                </a:solidFill>
              </a:rPr>
              <a:t> in git, git commit each change before you apply </a:t>
            </a:r>
          </a:p>
          <a:p>
            <a:pPr marL="342900" indent="-342900" algn="just">
              <a:lnSpc>
                <a:spcPct val="150000"/>
              </a:lnSpc>
              <a:buFont typeface="Arial" panose="020B0604020202020204" pitchFamily="34" charset="0"/>
              <a:buChar char="•"/>
            </a:pPr>
            <a:r>
              <a:rPr lang="en-US" sz="2400" dirty="0">
                <a:solidFill>
                  <a:srgbClr val="006AA5"/>
                </a:solidFill>
              </a:rPr>
              <a:t>This trains you for later doing </a:t>
            </a:r>
            <a:r>
              <a:rPr lang="en-US" sz="2400" dirty="0" err="1">
                <a:solidFill>
                  <a:srgbClr val="006AA5"/>
                </a:solidFill>
              </a:rPr>
              <a:t>GitOps</a:t>
            </a:r>
            <a:r>
              <a:rPr lang="en-US" sz="2400" dirty="0">
                <a:solidFill>
                  <a:srgbClr val="006AA5"/>
                </a:solidFill>
              </a:rPr>
              <a:t> (where git commits are automatically applied to clusters)</a:t>
            </a:r>
            <a:endParaRPr lang="en-US" sz="2400" dirty="0">
              <a:solidFill>
                <a:srgbClr val="006AA5"/>
              </a:solidFill>
              <a:latin typeface="Myriad Pro"/>
            </a:endParaRPr>
          </a:p>
        </p:txBody>
      </p:sp>
    </p:spTree>
    <p:extLst>
      <p:ext uri="{BB962C8B-B14F-4D97-AF65-F5344CB8AC3E}">
        <p14:creationId xmlns:p14="http://schemas.microsoft.com/office/powerpoint/2010/main" val="10363999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12;p17">
            <a:extLst>
              <a:ext uri="{FF2B5EF4-FFF2-40B4-BE49-F238E27FC236}">
                <a16:creationId xmlns:a16="http://schemas.microsoft.com/office/drawing/2014/main" id="{28FCB296-426A-401A-A5FC-95C7839B49AE}"/>
              </a:ext>
            </a:extLst>
          </p:cNvPr>
          <p:cNvPicPr preferRelativeResize="0"/>
          <p:nvPr/>
        </p:nvPicPr>
        <p:blipFill>
          <a:blip r:embed="rId3">
            <a:alphaModFix/>
          </a:blip>
          <a:stretch>
            <a:fillRect/>
          </a:stretch>
        </p:blipFill>
        <p:spPr>
          <a:xfrm>
            <a:off x="9530861" y="71366"/>
            <a:ext cx="1104305" cy="1093769"/>
          </a:xfrm>
          <a:prstGeom prst="rect">
            <a:avLst/>
          </a:prstGeom>
          <a:noFill/>
          <a:ln>
            <a:noFill/>
          </a:ln>
        </p:spPr>
      </p:pic>
      <p:sp>
        <p:nvSpPr>
          <p:cNvPr id="103" name="object 10">
            <a:extLst>
              <a:ext uri="{FF2B5EF4-FFF2-40B4-BE49-F238E27FC236}">
                <a16:creationId xmlns:a16="http://schemas.microsoft.com/office/drawing/2014/main" id="{D5502035-0EDC-42B9-963E-AED4CA366E75}"/>
              </a:ext>
            </a:extLst>
          </p:cNvPr>
          <p:cNvSpPr txBox="1"/>
          <p:nvPr/>
        </p:nvSpPr>
        <p:spPr>
          <a:xfrm>
            <a:off x="2382774" y="1602587"/>
            <a:ext cx="2071370" cy="452755"/>
          </a:xfrm>
          <a:prstGeom prst="rect">
            <a:avLst/>
          </a:prstGeom>
        </p:spPr>
        <p:txBody>
          <a:bodyPr vert="horz" wrap="square" lIns="0" tIns="13335" rIns="0" bIns="0" rtlCol="0">
            <a:spAutoFit/>
          </a:bodyPr>
          <a:lstStyle/>
          <a:p>
            <a:pPr marL="212090" marR="5080" indent="-200025" defTabSz="914400">
              <a:spcBef>
                <a:spcPts val="105"/>
              </a:spcBef>
            </a:pPr>
            <a:r>
              <a:rPr sz="1400" dirty="0">
                <a:solidFill>
                  <a:srgbClr val="404040"/>
                </a:solidFill>
                <a:cs typeface="Arial"/>
              </a:rPr>
              <a:t>Apply Security Updates</a:t>
            </a:r>
            <a:r>
              <a:rPr sz="1400" spc="-150" dirty="0">
                <a:solidFill>
                  <a:srgbClr val="404040"/>
                </a:solidFill>
                <a:cs typeface="Arial"/>
              </a:rPr>
              <a:t> </a:t>
            </a:r>
            <a:r>
              <a:rPr sz="1400" dirty="0">
                <a:solidFill>
                  <a:srgbClr val="404040"/>
                </a:solidFill>
                <a:cs typeface="Arial"/>
              </a:rPr>
              <a:t>to  </a:t>
            </a:r>
            <a:r>
              <a:rPr sz="1400" spc="-5" dirty="0">
                <a:solidFill>
                  <a:srgbClr val="404040"/>
                </a:solidFill>
                <a:cs typeface="Arial"/>
              </a:rPr>
              <a:t>Environment</a:t>
            </a:r>
            <a:r>
              <a:rPr sz="1400" spc="315" dirty="0">
                <a:solidFill>
                  <a:srgbClr val="404040"/>
                </a:solidFill>
                <a:cs typeface="Arial"/>
              </a:rPr>
              <a:t> </a:t>
            </a:r>
            <a:r>
              <a:rPr sz="1400" dirty="0">
                <a:solidFill>
                  <a:srgbClr val="404040"/>
                </a:solidFill>
                <a:cs typeface="Arial"/>
              </a:rPr>
              <a:t>Regularly</a:t>
            </a:r>
            <a:endParaRPr sz="1400">
              <a:solidFill>
                <a:prstClr val="black"/>
              </a:solidFill>
              <a:cs typeface="Arial"/>
            </a:endParaRPr>
          </a:p>
        </p:txBody>
      </p:sp>
      <p:sp>
        <p:nvSpPr>
          <p:cNvPr id="104" name="object 11">
            <a:extLst>
              <a:ext uri="{FF2B5EF4-FFF2-40B4-BE49-F238E27FC236}">
                <a16:creationId xmlns:a16="http://schemas.microsoft.com/office/drawing/2014/main" id="{7A53FCFC-30B4-47FC-84AD-D919CCD41723}"/>
              </a:ext>
            </a:extLst>
          </p:cNvPr>
          <p:cNvSpPr txBox="1"/>
          <p:nvPr/>
        </p:nvSpPr>
        <p:spPr>
          <a:xfrm>
            <a:off x="7382636" y="1738858"/>
            <a:ext cx="1351915" cy="239395"/>
          </a:xfrm>
          <a:prstGeom prst="rect">
            <a:avLst/>
          </a:prstGeom>
        </p:spPr>
        <p:txBody>
          <a:bodyPr vert="horz" wrap="square" lIns="0" tIns="13335" rIns="0" bIns="0" rtlCol="0">
            <a:spAutoFit/>
          </a:bodyPr>
          <a:lstStyle/>
          <a:p>
            <a:pPr marL="12700" defTabSz="914400">
              <a:spcBef>
                <a:spcPts val="105"/>
              </a:spcBef>
            </a:pPr>
            <a:r>
              <a:rPr sz="1400" dirty="0">
                <a:solidFill>
                  <a:srgbClr val="404040"/>
                </a:solidFill>
                <a:cs typeface="Arial"/>
              </a:rPr>
              <a:t>Enables</a:t>
            </a:r>
            <a:r>
              <a:rPr sz="1400" spc="-155" dirty="0">
                <a:solidFill>
                  <a:srgbClr val="404040"/>
                </a:solidFill>
                <a:cs typeface="Arial"/>
              </a:rPr>
              <a:t> </a:t>
            </a:r>
            <a:r>
              <a:rPr sz="1400" dirty="0">
                <a:solidFill>
                  <a:srgbClr val="404040"/>
                </a:solidFill>
                <a:cs typeface="Arial"/>
              </a:rPr>
              <a:t>Auditing</a:t>
            </a:r>
            <a:endParaRPr sz="1400" dirty="0">
              <a:solidFill>
                <a:prstClr val="black"/>
              </a:solidFill>
              <a:cs typeface="Arial"/>
            </a:endParaRPr>
          </a:p>
        </p:txBody>
      </p:sp>
      <p:sp>
        <p:nvSpPr>
          <p:cNvPr id="105" name="object 12">
            <a:extLst>
              <a:ext uri="{FF2B5EF4-FFF2-40B4-BE49-F238E27FC236}">
                <a16:creationId xmlns:a16="http://schemas.microsoft.com/office/drawing/2014/main" id="{0B1485E8-20E1-417B-BFF7-4BFCCBEB9FF7}"/>
              </a:ext>
            </a:extLst>
          </p:cNvPr>
          <p:cNvSpPr txBox="1"/>
          <p:nvPr/>
        </p:nvSpPr>
        <p:spPr>
          <a:xfrm>
            <a:off x="8018144" y="2614522"/>
            <a:ext cx="2470785" cy="452755"/>
          </a:xfrm>
          <a:prstGeom prst="rect">
            <a:avLst/>
          </a:prstGeom>
        </p:spPr>
        <p:txBody>
          <a:bodyPr vert="horz" wrap="square" lIns="0" tIns="13335" rIns="0" bIns="0" rtlCol="0">
            <a:spAutoFit/>
          </a:bodyPr>
          <a:lstStyle/>
          <a:p>
            <a:pPr marL="12700" marR="5080" defTabSz="914400">
              <a:spcBef>
                <a:spcPts val="105"/>
              </a:spcBef>
            </a:pPr>
            <a:r>
              <a:rPr sz="1400" spc="-5" dirty="0">
                <a:solidFill>
                  <a:srgbClr val="404040"/>
                </a:solidFill>
                <a:cs typeface="Arial"/>
              </a:rPr>
              <a:t>Provide </a:t>
            </a:r>
            <a:r>
              <a:rPr sz="1400" dirty="0">
                <a:solidFill>
                  <a:srgbClr val="404040"/>
                </a:solidFill>
                <a:cs typeface="Arial"/>
              </a:rPr>
              <a:t>limited direct access</a:t>
            </a:r>
            <a:r>
              <a:rPr sz="1400" spc="-150" dirty="0">
                <a:solidFill>
                  <a:srgbClr val="404040"/>
                </a:solidFill>
                <a:cs typeface="Arial"/>
              </a:rPr>
              <a:t> </a:t>
            </a:r>
            <a:r>
              <a:rPr sz="1400" dirty="0">
                <a:solidFill>
                  <a:srgbClr val="404040"/>
                </a:solidFill>
                <a:cs typeface="Arial"/>
              </a:rPr>
              <a:t>to  </a:t>
            </a:r>
            <a:r>
              <a:rPr sz="1400" spc="-5" dirty="0">
                <a:solidFill>
                  <a:srgbClr val="404040"/>
                </a:solidFill>
                <a:cs typeface="Arial"/>
              </a:rPr>
              <a:t>Kubernetes</a:t>
            </a:r>
            <a:r>
              <a:rPr sz="1400" spc="-45" dirty="0">
                <a:solidFill>
                  <a:srgbClr val="404040"/>
                </a:solidFill>
                <a:cs typeface="Arial"/>
              </a:rPr>
              <a:t> </a:t>
            </a:r>
            <a:r>
              <a:rPr sz="1400" spc="-5" dirty="0">
                <a:solidFill>
                  <a:srgbClr val="404040"/>
                </a:solidFill>
                <a:cs typeface="Arial"/>
              </a:rPr>
              <a:t>Nodes</a:t>
            </a:r>
            <a:endParaRPr sz="1400">
              <a:solidFill>
                <a:prstClr val="black"/>
              </a:solidFill>
              <a:cs typeface="Arial"/>
            </a:endParaRPr>
          </a:p>
        </p:txBody>
      </p:sp>
      <p:sp>
        <p:nvSpPr>
          <p:cNvPr id="106" name="object 13">
            <a:extLst>
              <a:ext uri="{FF2B5EF4-FFF2-40B4-BE49-F238E27FC236}">
                <a16:creationId xmlns:a16="http://schemas.microsoft.com/office/drawing/2014/main" id="{88C53073-2AF4-42A9-B8CA-20385197CA1D}"/>
              </a:ext>
            </a:extLst>
          </p:cNvPr>
          <p:cNvSpPr txBox="1"/>
          <p:nvPr/>
        </p:nvSpPr>
        <p:spPr>
          <a:xfrm>
            <a:off x="7949945" y="3892650"/>
            <a:ext cx="2059305" cy="239395"/>
          </a:xfrm>
          <a:prstGeom prst="rect">
            <a:avLst/>
          </a:prstGeom>
        </p:spPr>
        <p:txBody>
          <a:bodyPr vert="horz" wrap="square" lIns="0" tIns="12700" rIns="0" bIns="0" rtlCol="0">
            <a:spAutoFit/>
          </a:bodyPr>
          <a:lstStyle/>
          <a:p>
            <a:pPr marL="12700" defTabSz="914400">
              <a:spcBef>
                <a:spcPts val="100"/>
              </a:spcBef>
            </a:pPr>
            <a:r>
              <a:rPr sz="1400" dirty="0">
                <a:solidFill>
                  <a:srgbClr val="404040"/>
                </a:solidFill>
                <a:cs typeface="Arial"/>
              </a:rPr>
              <a:t>Defines Resources</a:t>
            </a:r>
            <a:r>
              <a:rPr sz="1400" spc="-140" dirty="0">
                <a:solidFill>
                  <a:srgbClr val="404040"/>
                </a:solidFill>
                <a:cs typeface="Arial"/>
              </a:rPr>
              <a:t> </a:t>
            </a:r>
            <a:r>
              <a:rPr sz="1400" dirty="0">
                <a:solidFill>
                  <a:srgbClr val="404040"/>
                </a:solidFill>
                <a:cs typeface="Arial"/>
              </a:rPr>
              <a:t>Quota</a:t>
            </a:r>
            <a:endParaRPr sz="1400">
              <a:solidFill>
                <a:prstClr val="black"/>
              </a:solidFill>
              <a:cs typeface="Arial"/>
            </a:endParaRPr>
          </a:p>
        </p:txBody>
      </p:sp>
      <p:sp>
        <p:nvSpPr>
          <p:cNvPr id="107" name="object 14">
            <a:extLst>
              <a:ext uri="{FF2B5EF4-FFF2-40B4-BE49-F238E27FC236}">
                <a16:creationId xmlns:a16="http://schemas.microsoft.com/office/drawing/2014/main" id="{F2A2633F-BBFB-4431-BCC1-2C6634337D6A}"/>
              </a:ext>
            </a:extLst>
          </p:cNvPr>
          <p:cNvSpPr txBox="1"/>
          <p:nvPr/>
        </p:nvSpPr>
        <p:spPr>
          <a:xfrm>
            <a:off x="7401559" y="4770983"/>
            <a:ext cx="2266950" cy="453390"/>
          </a:xfrm>
          <a:prstGeom prst="rect">
            <a:avLst/>
          </a:prstGeom>
        </p:spPr>
        <p:txBody>
          <a:bodyPr vert="horz" wrap="square" lIns="0" tIns="12700" rIns="0" bIns="0" rtlCol="0">
            <a:spAutoFit/>
          </a:bodyPr>
          <a:lstStyle/>
          <a:p>
            <a:pPr marL="12700" marR="5080" defTabSz="914400">
              <a:spcBef>
                <a:spcPts val="100"/>
              </a:spcBef>
            </a:pPr>
            <a:r>
              <a:rPr sz="1400" spc="-5" dirty="0">
                <a:solidFill>
                  <a:srgbClr val="404040"/>
                </a:solidFill>
                <a:cs typeface="Arial"/>
              </a:rPr>
              <a:t>Use </a:t>
            </a:r>
            <a:r>
              <a:rPr sz="1400" dirty="0">
                <a:solidFill>
                  <a:srgbClr val="404040"/>
                </a:solidFill>
                <a:cs typeface="Arial"/>
              </a:rPr>
              <a:t>Images from</a:t>
            </a:r>
            <a:r>
              <a:rPr sz="1400" spc="-215" dirty="0">
                <a:solidFill>
                  <a:srgbClr val="404040"/>
                </a:solidFill>
                <a:cs typeface="Arial"/>
              </a:rPr>
              <a:t> </a:t>
            </a:r>
            <a:r>
              <a:rPr sz="1400" dirty="0">
                <a:solidFill>
                  <a:srgbClr val="404040"/>
                </a:solidFill>
                <a:cs typeface="Arial"/>
              </a:rPr>
              <a:t>Authorized  Repository</a:t>
            </a:r>
            <a:r>
              <a:rPr sz="1400" spc="-45" dirty="0">
                <a:solidFill>
                  <a:srgbClr val="404040"/>
                </a:solidFill>
                <a:cs typeface="Arial"/>
              </a:rPr>
              <a:t> </a:t>
            </a:r>
            <a:r>
              <a:rPr sz="1400" dirty="0">
                <a:solidFill>
                  <a:srgbClr val="404040"/>
                </a:solidFill>
                <a:cs typeface="Arial"/>
              </a:rPr>
              <a:t>only</a:t>
            </a:r>
            <a:endParaRPr sz="1400">
              <a:solidFill>
                <a:prstClr val="black"/>
              </a:solidFill>
              <a:cs typeface="Arial"/>
            </a:endParaRPr>
          </a:p>
        </p:txBody>
      </p:sp>
      <p:sp>
        <p:nvSpPr>
          <p:cNvPr id="109" name="object 16">
            <a:extLst>
              <a:ext uri="{FF2B5EF4-FFF2-40B4-BE49-F238E27FC236}">
                <a16:creationId xmlns:a16="http://schemas.microsoft.com/office/drawing/2014/main" id="{651CD3CF-3B30-47BA-B2DF-4B1A1D1F8EB7}"/>
              </a:ext>
            </a:extLst>
          </p:cNvPr>
          <p:cNvSpPr txBox="1"/>
          <p:nvPr/>
        </p:nvSpPr>
        <p:spPr>
          <a:xfrm>
            <a:off x="4900676" y="5548883"/>
            <a:ext cx="2148205" cy="452755"/>
          </a:xfrm>
          <a:prstGeom prst="rect">
            <a:avLst/>
          </a:prstGeom>
        </p:spPr>
        <p:txBody>
          <a:bodyPr vert="horz" wrap="square" lIns="0" tIns="12700" rIns="0" bIns="0" rtlCol="0">
            <a:spAutoFit/>
          </a:bodyPr>
          <a:lstStyle/>
          <a:p>
            <a:pPr marL="521334" marR="5080" indent="-509270" defTabSz="914400">
              <a:spcBef>
                <a:spcPts val="100"/>
              </a:spcBef>
            </a:pPr>
            <a:r>
              <a:rPr sz="1400" dirty="0">
                <a:solidFill>
                  <a:srgbClr val="404040"/>
                </a:solidFill>
                <a:cs typeface="Arial"/>
              </a:rPr>
              <a:t>Decides Strict</a:t>
            </a:r>
            <a:r>
              <a:rPr sz="1400" spc="-90" dirty="0">
                <a:solidFill>
                  <a:srgbClr val="404040"/>
                </a:solidFill>
                <a:cs typeface="Arial"/>
              </a:rPr>
              <a:t> </a:t>
            </a:r>
            <a:r>
              <a:rPr sz="1400" spc="-5" dirty="0">
                <a:solidFill>
                  <a:srgbClr val="404040"/>
                </a:solidFill>
                <a:cs typeface="Arial"/>
              </a:rPr>
              <a:t>Policy/Rules  </a:t>
            </a:r>
            <a:r>
              <a:rPr sz="1400" dirty="0">
                <a:solidFill>
                  <a:srgbClr val="404040"/>
                </a:solidFill>
                <a:cs typeface="Arial"/>
              </a:rPr>
              <a:t>for</a:t>
            </a:r>
            <a:r>
              <a:rPr sz="1400" spc="-30" dirty="0">
                <a:solidFill>
                  <a:srgbClr val="404040"/>
                </a:solidFill>
                <a:cs typeface="Arial"/>
              </a:rPr>
              <a:t> </a:t>
            </a:r>
            <a:r>
              <a:rPr sz="1400" dirty="0">
                <a:solidFill>
                  <a:srgbClr val="404040"/>
                </a:solidFill>
                <a:cs typeface="Arial"/>
              </a:rPr>
              <a:t>Resources</a:t>
            </a:r>
            <a:endParaRPr sz="1400">
              <a:solidFill>
                <a:prstClr val="black"/>
              </a:solidFill>
              <a:cs typeface="Arial"/>
            </a:endParaRPr>
          </a:p>
        </p:txBody>
      </p:sp>
      <p:sp>
        <p:nvSpPr>
          <p:cNvPr id="110" name="object 17">
            <a:extLst>
              <a:ext uri="{FF2B5EF4-FFF2-40B4-BE49-F238E27FC236}">
                <a16:creationId xmlns:a16="http://schemas.microsoft.com/office/drawing/2014/main" id="{E5C43407-3426-481F-B3DC-E8F8728A12A1}"/>
              </a:ext>
            </a:extLst>
          </p:cNvPr>
          <p:cNvSpPr txBox="1"/>
          <p:nvPr/>
        </p:nvSpPr>
        <p:spPr>
          <a:xfrm>
            <a:off x="2649093" y="4730850"/>
            <a:ext cx="1824989" cy="452755"/>
          </a:xfrm>
          <a:prstGeom prst="rect">
            <a:avLst/>
          </a:prstGeom>
        </p:spPr>
        <p:txBody>
          <a:bodyPr vert="horz" wrap="square" lIns="0" tIns="12700" rIns="0" bIns="0" rtlCol="0">
            <a:spAutoFit/>
          </a:bodyPr>
          <a:lstStyle/>
          <a:p>
            <a:pPr marL="12700" marR="5080" indent="965835" defTabSz="914400">
              <a:spcBef>
                <a:spcPts val="100"/>
              </a:spcBef>
            </a:pPr>
            <a:r>
              <a:rPr sz="1400" dirty="0">
                <a:solidFill>
                  <a:srgbClr val="404040"/>
                </a:solidFill>
                <a:cs typeface="Arial"/>
              </a:rPr>
              <a:t>I</a:t>
            </a:r>
            <a:r>
              <a:rPr sz="1400" spc="-10" dirty="0">
                <a:solidFill>
                  <a:srgbClr val="404040"/>
                </a:solidFill>
                <a:cs typeface="Arial"/>
              </a:rPr>
              <a:t>m</a:t>
            </a:r>
            <a:r>
              <a:rPr sz="1400" dirty="0">
                <a:solidFill>
                  <a:srgbClr val="404040"/>
                </a:solidFill>
                <a:cs typeface="Arial"/>
              </a:rPr>
              <a:t>ple</a:t>
            </a:r>
            <a:r>
              <a:rPr sz="1400" spc="-10" dirty="0">
                <a:solidFill>
                  <a:srgbClr val="404040"/>
                </a:solidFill>
                <a:cs typeface="Arial"/>
              </a:rPr>
              <a:t>m</a:t>
            </a:r>
            <a:r>
              <a:rPr sz="1400" dirty="0">
                <a:solidFill>
                  <a:srgbClr val="404040"/>
                </a:solidFill>
                <a:cs typeface="Arial"/>
              </a:rPr>
              <a:t>ent  </a:t>
            </a:r>
            <a:r>
              <a:rPr sz="1400" spc="-5" dirty="0">
                <a:solidFill>
                  <a:srgbClr val="404040"/>
                </a:solidFill>
                <a:cs typeface="Arial"/>
              </a:rPr>
              <a:t>Network</a:t>
            </a:r>
            <a:r>
              <a:rPr sz="1400" spc="-80" dirty="0">
                <a:solidFill>
                  <a:srgbClr val="404040"/>
                </a:solidFill>
                <a:cs typeface="Arial"/>
              </a:rPr>
              <a:t> </a:t>
            </a:r>
            <a:r>
              <a:rPr sz="1400" dirty="0">
                <a:solidFill>
                  <a:srgbClr val="404040"/>
                </a:solidFill>
                <a:cs typeface="Arial"/>
              </a:rPr>
              <a:t>Segmentation</a:t>
            </a:r>
            <a:endParaRPr sz="1400">
              <a:solidFill>
                <a:prstClr val="black"/>
              </a:solidFill>
              <a:cs typeface="Arial"/>
            </a:endParaRPr>
          </a:p>
        </p:txBody>
      </p:sp>
      <p:sp>
        <p:nvSpPr>
          <p:cNvPr id="111" name="object 18">
            <a:extLst>
              <a:ext uri="{FF2B5EF4-FFF2-40B4-BE49-F238E27FC236}">
                <a16:creationId xmlns:a16="http://schemas.microsoft.com/office/drawing/2014/main" id="{FF3E5AD6-60C7-4418-BAD4-168DCEE49005}"/>
              </a:ext>
            </a:extLst>
          </p:cNvPr>
          <p:cNvSpPr txBox="1"/>
          <p:nvPr/>
        </p:nvSpPr>
        <p:spPr>
          <a:xfrm>
            <a:off x="1878330" y="3732885"/>
            <a:ext cx="1921510" cy="452755"/>
          </a:xfrm>
          <a:prstGeom prst="rect">
            <a:avLst/>
          </a:prstGeom>
        </p:spPr>
        <p:txBody>
          <a:bodyPr vert="horz" wrap="square" lIns="0" tIns="12700" rIns="0" bIns="0" rtlCol="0">
            <a:spAutoFit/>
          </a:bodyPr>
          <a:lstStyle/>
          <a:p>
            <a:pPr marL="12700" marR="5080" indent="190500" defTabSz="914400">
              <a:spcBef>
                <a:spcPts val="100"/>
              </a:spcBef>
            </a:pPr>
            <a:r>
              <a:rPr sz="1400" dirty="0">
                <a:solidFill>
                  <a:srgbClr val="404040"/>
                </a:solidFill>
                <a:cs typeface="Arial"/>
              </a:rPr>
              <a:t>Log </a:t>
            </a:r>
            <a:r>
              <a:rPr sz="1400" spc="-5" dirty="0">
                <a:solidFill>
                  <a:srgbClr val="404040"/>
                </a:solidFill>
                <a:cs typeface="Arial"/>
              </a:rPr>
              <a:t>everything </a:t>
            </a:r>
            <a:r>
              <a:rPr sz="1400" dirty="0">
                <a:solidFill>
                  <a:srgbClr val="404040"/>
                </a:solidFill>
                <a:cs typeface="Arial"/>
              </a:rPr>
              <a:t>on</a:t>
            </a:r>
            <a:r>
              <a:rPr sz="1400" spc="-105" dirty="0">
                <a:solidFill>
                  <a:srgbClr val="404040"/>
                </a:solidFill>
                <a:cs typeface="Arial"/>
              </a:rPr>
              <a:t> </a:t>
            </a:r>
            <a:r>
              <a:rPr sz="1400" dirty="0">
                <a:solidFill>
                  <a:srgbClr val="404040"/>
                </a:solidFill>
                <a:cs typeface="Arial"/>
              </a:rPr>
              <a:t>the  Production</a:t>
            </a:r>
            <a:r>
              <a:rPr sz="1400" spc="-75" dirty="0">
                <a:solidFill>
                  <a:srgbClr val="404040"/>
                </a:solidFill>
                <a:cs typeface="Arial"/>
              </a:rPr>
              <a:t> </a:t>
            </a:r>
            <a:r>
              <a:rPr sz="1400" spc="-5" dirty="0">
                <a:solidFill>
                  <a:srgbClr val="404040"/>
                </a:solidFill>
                <a:cs typeface="Arial"/>
              </a:rPr>
              <a:t>Environment</a:t>
            </a:r>
            <a:endParaRPr sz="1400">
              <a:solidFill>
                <a:prstClr val="black"/>
              </a:solidFill>
              <a:cs typeface="Arial"/>
            </a:endParaRPr>
          </a:p>
        </p:txBody>
      </p:sp>
      <p:sp>
        <p:nvSpPr>
          <p:cNvPr id="112" name="object 19">
            <a:extLst>
              <a:ext uri="{FF2B5EF4-FFF2-40B4-BE49-F238E27FC236}">
                <a16:creationId xmlns:a16="http://schemas.microsoft.com/office/drawing/2014/main" id="{770E3666-D822-4347-9789-F0B8CBD05CF3}"/>
              </a:ext>
            </a:extLst>
          </p:cNvPr>
          <p:cNvSpPr txBox="1"/>
          <p:nvPr/>
        </p:nvSpPr>
        <p:spPr>
          <a:xfrm>
            <a:off x="1933193" y="2740126"/>
            <a:ext cx="1968500" cy="239395"/>
          </a:xfrm>
          <a:prstGeom prst="rect">
            <a:avLst/>
          </a:prstGeom>
        </p:spPr>
        <p:txBody>
          <a:bodyPr vert="horz" wrap="square" lIns="0" tIns="13335" rIns="0" bIns="0" rtlCol="0">
            <a:spAutoFit/>
          </a:bodyPr>
          <a:lstStyle/>
          <a:p>
            <a:pPr marL="12700" defTabSz="914400">
              <a:spcBef>
                <a:spcPts val="105"/>
              </a:spcBef>
            </a:pPr>
            <a:r>
              <a:rPr sz="1400" dirty="0">
                <a:solidFill>
                  <a:srgbClr val="404040"/>
                </a:solidFill>
                <a:cs typeface="Arial"/>
              </a:rPr>
              <a:t>Restrict Access to</a:t>
            </a:r>
            <a:r>
              <a:rPr sz="1400" spc="-229" dirty="0">
                <a:solidFill>
                  <a:srgbClr val="404040"/>
                </a:solidFill>
                <a:cs typeface="Arial"/>
              </a:rPr>
              <a:t> </a:t>
            </a:r>
            <a:r>
              <a:rPr sz="1400" spc="-5" dirty="0">
                <a:solidFill>
                  <a:srgbClr val="404040"/>
                </a:solidFill>
                <a:cs typeface="Arial"/>
              </a:rPr>
              <a:t>ETCD</a:t>
            </a:r>
            <a:endParaRPr sz="1400">
              <a:solidFill>
                <a:prstClr val="black"/>
              </a:solidFill>
              <a:cs typeface="Arial"/>
            </a:endParaRPr>
          </a:p>
        </p:txBody>
      </p:sp>
      <p:grpSp>
        <p:nvGrpSpPr>
          <p:cNvPr id="113" name="object 20">
            <a:extLst>
              <a:ext uri="{FF2B5EF4-FFF2-40B4-BE49-F238E27FC236}">
                <a16:creationId xmlns:a16="http://schemas.microsoft.com/office/drawing/2014/main" id="{C2151DA6-1593-4301-ABAD-6A26A145A8E1}"/>
              </a:ext>
            </a:extLst>
          </p:cNvPr>
          <p:cNvGrpSpPr/>
          <p:nvPr/>
        </p:nvGrpSpPr>
        <p:grpSpPr>
          <a:xfrm>
            <a:off x="5609843" y="1383384"/>
            <a:ext cx="664845" cy="664845"/>
            <a:chOff x="5763767" y="1882139"/>
            <a:chExt cx="664845" cy="664845"/>
          </a:xfrm>
        </p:grpSpPr>
        <p:sp>
          <p:nvSpPr>
            <p:cNvPr id="114" name="object 21">
              <a:extLst>
                <a:ext uri="{FF2B5EF4-FFF2-40B4-BE49-F238E27FC236}">
                  <a16:creationId xmlns:a16="http://schemas.microsoft.com/office/drawing/2014/main" id="{5EEA13E8-F8E6-4F5F-B652-E5A702B91825}"/>
                </a:ext>
              </a:extLst>
            </p:cNvPr>
            <p:cNvSpPr/>
            <p:nvPr/>
          </p:nvSpPr>
          <p:spPr>
            <a:xfrm>
              <a:off x="5763767" y="1882139"/>
              <a:ext cx="664845" cy="664845"/>
            </a:xfrm>
            <a:custGeom>
              <a:avLst/>
              <a:gdLst/>
              <a:ahLst/>
              <a:cxnLst/>
              <a:rect l="l" t="t" r="r" b="b"/>
              <a:pathLst>
                <a:path w="664845" h="664844">
                  <a:moveTo>
                    <a:pt x="332232" y="0"/>
                  </a:moveTo>
                  <a:lnTo>
                    <a:pt x="283130" y="3601"/>
                  </a:lnTo>
                  <a:lnTo>
                    <a:pt x="236268" y="14064"/>
                  </a:lnTo>
                  <a:lnTo>
                    <a:pt x="192159" y="30873"/>
                  </a:lnTo>
                  <a:lnTo>
                    <a:pt x="151315" y="53517"/>
                  </a:lnTo>
                  <a:lnTo>
                    <a:pt x="114251" y="81481"/>
                  </a:lnTo>
                  <a:lnTo>
                    <a:pt x="81481" y="114251"/>
                  </a:lnTo>
                  <a:lnTo>
                    <a:pt x="53517" y="151315"/>
                  </a:lnTo>
                  <a:lnTo>
                    <a:pt x="30873" y="192159"/>
                  </a:lnTo>
                  <a:lnTo>
                    <a:pt x="14064" y="236268"/>
                  </a:lnTo>
                  <a:lnTo>
                    <a:pt x="3601" y="283130"/>
                  </a:lnTo>
                  <a:lnTo>
                    <a:pt x="0" y="332232"/>
                  </a:lnTo>
                  <a:lnTo>
                    <a:pt x="3601" y="381333"/>
                  </a:lnTo>
                  <a:lnTo>
                    <a:pt x="14064" y="428195"/>
                  </a:lnTo>
                  <a:lnTo>
                    <a:pt x="30873" y="472304"/>
                  </a:lnTo>
                  <a:lnTo>
                    <a:pt x="53517" y="513148"/>
                  </a:lnTo>
                  <a:lnTo>
                    <a:pt x="81481" y="550212"/>
                  </a:lnTo>
                  <a:lnTo>
                    <a:pt x="114251" y="582982"/>
                  </a:lnTo>
                  <a:lnTo>
                    <a:pt x="151315" y="610946"/>
                  </a:lnTo>
                  <a:lnTo>
                    <a:pt x="192159" y="633590"/>
                  </a:lnTo>
                  <a:lnTo>
                    <a:pt x="236268" y="650399"/>
                  </a:lnTo>
                  <a:lnTo>
                    <a:pt x="283130" y="660862"/>
                  </a:lnTo>
                  <a:lnTo>
                    <a:pt x="332232" y="664463"/>
                  </a:lnTo>
                  <a:lnTo>
                    <a:pt x="381333" y="660862"/>
                  </a:lnTo>
                  <a:lnTo>
                    <a:pt x="428195" y="650399"/>
                  </a:lnTo>
                  <a:lnTo>
                    <a:pt x="472304" y="633590"/>
                  </a:lnTo>
                  <a:lnTo>
                    <a:pt x="513148" y="610946"/>
                  </a:lnTo>
                  <a:lnTo>
                    <a:pt x="550212" y="582982"/>
                  </a:lnTo>
                  <a:lnTo>
                    <a:pt x="582982" y="550212"/>
                  </a:lnTo>
                  <a:lnTo>
                    <a:pt x="610946" y="513148"/>
                  </a:lnTo>
                  <a:lnTo>
                    <a:pt x="633590" y="472304"/>
                  </a:lnTo>
                  <a:lnTo>
                    <a:pt x="650399" y="428195"/>
                  </a:lnTo>
                  <a:lnTo>
                    <a:pt x="660862" y="381333"/>
                  </a:lnTo>
                  <a:lnTo>
                    <a:pt x="664464" y="332232"/>
                  </a:lnTo>
                  <a:lnTo>
                    <a:pt x="660862" y="283130"/>
                  </a:lnTo>
                  <a:lnTo>
                    <a:pt x="650399" y="236268"/>
                  </a:lnTo>
                  <a:lnTo>
                    <a:pt x="633590" y="192159"/>
                  </a:lnTo>
                  <a:lnTo>
                    <a:pt x="610946" y="151315"/>
                  </a:lnTo>
                  <a:lnTo>
                    <a:pt x="582982" y="114251"/>
                  </a:lnTo>
                  <a:lnTo>
                    <a:pt x="550212" y="81481"/>
                  </a:lnTo>
                  <a:lnTo>
                    <a:pt x="513148" y="53517"/>
                  </a:lnTo>
                  <a:lnTo>
                    <a:pt x="472304" y="30873"/>
                  </a:lnTo>
                  <a:lnTo>
                    <a:pt x="428195" y="14064"/>
                  </a:lnTo>
                  <a:lnTo>
                    <a:pt x="381333" y="3601"/>
                  </a:lnTo>
                  <a:lnTo>
                    <a:pt x="332232"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15" name="object 22">
              <a:extLst>
                <a:ext uri="{FF2B5EF4-FFF2-40B4-BE49-F238E27FC236}">
                  <a16:creationId xmlns:a16="http://schemas.microsoft.com/office/drawing/2014/main" id="{3B0DB5FE-21A6-4F67-9A4B-1BA04CD0C1ED}"/>
                </a:ext>
              </a:extLst>
            </p:cNvPr>
            <p:cNvSpPr/>
            <p:nvPr/>
          </p:nvSpPr>
          <p:spPr>
            <a:xfrm>
              <a:off x="6006083" y="2237231"/>
              <a:ext cx="181355" cy="156971"/>
            </a:xfrm>
            <a:prstGeom prst="rect">
              <a:avLst/>
            </a:prstGeom>
            <a:blipFill>
              <a:blip r:embed="rId4" cstate="print"/>
              <a:stretch>
                <a:fillRect/>
              </a:stretch>
            </a:blipFill>
          </p:spPr>
          <p:txBody>
            <a:bodyPr wrap="square" lIns="0" tIns="0" rIns="0" bIns="0" rtlCol="0"/>
            <a:lstStyle/>
            <a:p>
              <a:pPr defTabSz="914400"/>
              <a:endParaRPr>
                <a:solidFill>
                  <a:prstClr val="black"/>
                </a:solidFill>
                <a:latin typeface="Calibri"/>
              </a:endParaRPr>
            </a:p>
          </p:txBody>
        </p:sp>
      </p:grpSp>
      <p:grpSp>
        <p:nvGrpSpPr>
          <p:cNvPr id="116" name="object 23">
            <a:extLst>
              <a:ext uri="{FF2B5EF4-FFF2-40B4-BE49-F238E27FC236}">
                <a16:creationId xmlns:a16="http://schemas.microsoft.com/office/drawing/2014/main" id="{1E6CF311-7F63-4948-9FF5-F849F8504440}"/>
              </a:ext>
            </a:extLst>
          </p:cNvPr>
          <p:cNvGrpSpPr/>
          <p:nvPr/>
        </p:nvGrpSpPr>
        <p:grpSpPr>
          <a:xfrm>
            <a:off x="6626352" y="1714093"/>
            <a:ext cx="666115" cy="664845"/>
            <a:chOff x="6780276" y="2212848"/>
            <a:chExt cx="666115" cy="664845"/>
          </a:xfrm>
        </p:grpSpPr>
        <p:sp>
          <p:nvSpPr>
            <p:cNvPr id="117" name="object 24">
              <a:extLst>
                <a:ext uri="{FF2B5EF4-FFF2-40B4-BE49-F238E27FC236}">
                  <a16:creationId xmlns:a16="http://schemas.microsoft.com/office/drawing/2014/main" id="{17141F1F-E9CD-4208-AB57-07F842CE6DE3}"/>
                </a:ext>
              </a:extLst>
            </p:cNvPr>
            <p:cNvSpPr/>
            <p:nvPr/>
          </p:nvSpPr>
          <p:spPr>
            <a:xfrm>
              <a:off x="6780276" y="2212847"/>
              <a:ext cx="666115" cy="664845"/>
            </a:xfrm>
            <a:custGeom>
              <a:avLst/>
              <a:gdLst/>
              <a:ahLst/>
              <a:cxnLst/>
              <a:rect l="l" t="t" r="r" b="b"/>
              <a:pathLst>
                <a:path w="666115" h="664844">
                  <a:moveTo>
                    <a:pt x="665988" y="332232"/>
                  </a:moveTo>
                  <a:lnTo>
                    <a:pt x="662368" y="283133"/>
                  </a:lnTo>
                  <a:lnTo>
                    <a:pt x="651878" y="236270"/>
                  </a:lnTo>
                  <a:lnTo>
                    <a:pt x="635025" y="192163"/>
                  </a:lnTo>
                  <a:lnTo>
                    <a:pt x="612330" y="151320"/>
                  </a:lnTo>
                  <a:lnTo>
                    <a:pt x="584301" y="114261"/>
                  </a:lnTo>
                  <a:lnTo>
                    <a:pt x="551446" y="81483"/>
                  </a:lnTo>
                  <a:lnTo>
                    <a:pt x="514299" y="53517"/>
                  </a:lnTo>
                  <a:lnTo>
                    <a:pt x="473367" y="30886"/>
                  </a:lnTo>
                  <a:lnTo>
                    <a:pt x="429158" y="14071"/>
                  </a:lnTo>
                  <a:lnTo>
                    <a:pt x="382193" y="3606"/>
                  </a:lnTo>
                  <a:lnTo>
                    <a:pt x="332994" y="0"/>
                  </a:lnTo>
                  <a:lnTo>
                    <a:pt x="283781" y="3606"/>
                  </a:lnTo>
                  <a:lnTo>
                    <a:pt x="236816" y="14071"/>
                  </a:lnTo>
                  <a:lnTo>
                    <a:pt x="192608" y="30886"/>
                  </a:lnTo>
                  <a:lnTo>
                    <a:pt x="151676" y="53517"/>
                  </a:lnTo>
                  <a:lnTo>
                    <a:pt x="114528" y="81483"/>
                  </a:lnTo>
                  <a:lnTo>
                    <a:pt x="81673" y="114261"/>
                  </a:lnTo>
                  <a:lnTo>
                    <a:pt x="53644" y="151320"/>
                  </a:lnTo>
                  <a:lnTo>
                    <a:pt x="30949" y="192163"/>
                  </a:lnTo>
                  <a:lnTo>
                    <a:pt x="14097" y="236270"/>
                  </a:lnTo>
                  <a:lnTo>
                    <a:pt x="3606" y="283133"/>
                  </a:lnTo>
                  <a:lnTo>
                    <a:pt x="0" y="332232"/>
                  </a:lnTo>
                  <a:lnTo>
                    <a:pt x="3606" y="381342"/>
                  </a:lnTo>
                  <a:lnTo>
                    <a:pt x="14097" y="428205"/>
                  </a:lnTo>
                  <a:lnTo>
                    <a:pt x="30949" y="472313"/>
                  </a:lnTo>
                  <a:lnTo>
                    <a:pt x="53644" y="513156"/>
                  </a:lnTo>
                  <a:lnTo>
                    <a:pt x="81673" y="550214"/>
                  </a:lnTo>
                  <a:lnTo>
                    <a:pt x="114528" y="582993"/>
                  </a:lnTo>
                  <a:lnTo>
                    <a:pt x="151676" y="610958"/>
                  </a:lnTo>
                  <a:lnTo>
                    <a:pt x="192608" y="633590"/>
                  </a:lnTo>
                  <a:lnTo>
                    <a:pt x="236816" y="650405"/>
                  </a:lnTo>
                  <a:lnTo>
                    <a:pt x="283781" y="660869"/>
                  </a:lnTo>
                  <a:lnTo>
                    <a:pt x="332994" y="664464"/>
                  </a:lnTo>
                  <a:lnTo>
                    <a:pt x="382193" y="660869"/>
                  </a:lnTo>
                  <a:lnTo>
                    <a:pt x="429158" y="650405"/>
                  </a:lnTo>
                  <a:lnTo>
                    <a:pt x="473367" y="633590"/>
                  </a:lnTo>
                  <a:lnTo>
                    <a:pt x="514299" y="610958"/>
                  </a:lnTo>
                  <a:lnTo>
                    <a:pt x="551446" y="582993"/>
                  </a:lnTo>
                  <a:lnTo>
                    <a:pt x="584301" y="550214"/>
                  </a:lnTo>
                  <a:lnTo>
                    <a:pt x="612330" y="513156"/>
                  </a:lnTo>
                  <a:lnTo>
                    <a:pt x="635025" y="472313"/>
                  </a:lnTo>
                  <a:lnTo>
                    <a:pt x="651878" y="428205"/>
                  </a:lnTo>
                  <a:lnTo>
                    <a:pt x="662368" y="381342"/>
                  </a:lnTo>
                  <a:lnTo>
                    <a:pt x="665988" y="332232"/>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18" name="object 25">
              <a:extLst>
                <a:ext uri="{FF2B5EF4-FFF2-40B4-BE49-F238E27FC236}">
                  <a16:creationId xmlns:a16="http://schemas.microsoft.com/office/drawing/2014/main" id="{FC4901FF-9B1D-498C-BA55-69AE7237CF1B}"/>
                </a:ext>
              </a:extLst>
            </p:cNvPr>
            <p:cNvSpPr/>
            <p:nvPr/>
          </p:nvSpPr>
          <p:spPr>
            <a:xfrm>
              <a:off x="6958584" y="2389632"/>
              <a:ext cx="312039" cy="316991"/>
            </a:xfrm>
            <a:prstGeom prst="rect">
              <a:avLst/>
            </a:prstGeom>
            <a:blipFill>
              <a:blip r:embed="rId5" cstate="print"/>
              <a:stretch>
                <a:fillRect/>
              </a:stretch>
            </a:blipFill>
          </p:spPr>
          <p:txBody>
            <a:bodyPr wrap="square" lIns="0" tIns="0" rIns="0" bIns="0" rtlCol="0"/>
            <a:lstStyle/>
            <a:p>
              <a:pPr defTabSz="914400"/>
              <a:endParaRPr>
                <a:solidFill>
                  <a:prstClr val="black"/>
                </a:solidFill>
                <a:latin typeface="Calibri"/>
              </a:endParaRPr>
            </a:p>
          </p:txBody>
        </p:sp>
        <p:sp>
          <p:nvSpPr>
            <p:cNvPr id="119" name="object 26">
              <a:extLst>
                <a:ext uri="{FF2B5EF4-FFF2-40B4-BE49-F238E27FC236}">
                  <a16:creationId xmlns:a16="http://schemas.microsoft.com/office/drawing/2014/main" id="{26162A46-B1B3-4A4C-81EA-26DB216F92A0}"/>
                </a:ext>
              </a:extLst>
            </p:cNvPr>
            <p:cNvSpPr/>
            <p:nvPr/>
          </p:nvSpPr>
          <p:spPr>
            <a:xfrm>
              <a:off x="6952488" y="2427732"/>
              <a:ext cx="112775" cy="225551"/>
            </a:xfrm>
            <a:prstGeom prst="rect">
              <a:avLst/>
            </a:prstGeom>
            <a:blipFill>
              <a:blip r:embed="rId6" cstate="print"/>
              <a:stretch>
                <a:fillRect/>
              </a:stretch>
            </a:blipFill>
          </p:spPr>
          <p:txBody>
            <a:bodyPr wrap="square" lIns="0" tIns="0" rIns="0" bIns="0" rtlCol="0"/>
            <a:lstStyle/>
            <a:p>
              <a:pPr defTabSz="914400"/>
              <a:endParaRPr>
                <a:solidFill>
                  <a:prstClr val="black"/>
                </a:solidFill>
                <a:latin typeface="Calibri"/>
              </a:endParaRPr>
            </a:p>
          </p:txBody>
        </p:sp>
      </p:grpSp>
      <p:grpSp>
        <p:nvGrpSpPr>
          <p:cNvPr id="120" name="object 27">
            <a:extLst>
              <a:ext uri="{FF2B5EF4-FFF2-40B4-BE49-F238E27FC236}">
                <a16:creationId xmlns:a16="http://schemas.microsoft.com/office/drawing/2014/main" id="{409D8113-04EA-411A-8B7B-F609383E9445}"/>
              </a:ext>
            </a:extLst>
          </p:cNvPr>
          <p:cNvGrpSpPr/>
          <p:nvPr/>
        </p:nvGrpSpPr>
        <p:grpSpPr>
          <a:xfrm>
            <a:off x="7255764" y="2578200"/>
            <a:ext cx="666115" cy="664845"/>
            <a:chOff x="7409688" y="3076955"/>
            <a:chExt cx="666115" cy="664845"/>
          </a:xfrm>
        </p:grpSpPr>
        <p:sp>
          <p:nvSpPr>
            <p:cNvPr id="121" name="object 28">
              <a:extLst>
                <a:ext uri="{FF2B5EF4-FFF2-40B4-BE49-F238E27FC236}">
                  <a16:creationId xmlns:a16="http://schemas.microsoft.com/office/drawing/2014/main" id="{E66F36B9-A54A-434D-BC4A-D905356B9112}"/>
                </a:ext>
              </a:extLst>
            </p:cNvPr>
            <p:cNvSpPr/>
            <p:nvPr/>
          </p:nvSpPr>
          <p:spPr>
            <a:xfrm>
              <a:off x="7409688" y="3076955"/>
              <a:ext cx="666115" cy="664845"/>
            </a:xfrm>
            <a:custGeom>
              <a:avLst/>
              <a:gdLst/>
              <a:ahLst/>
              <a:cxnLst/>
              <a:rect l="l" t="t" r="r" b="b"/>
              <a:pathLst>
                <a:path w="666115" h="664845">
                  <a:moveTo>
                    <a:pt x="332993" y="0"/>
                  </a:moveTo>
                  <a:lnTo>
                    <a:pt x="283789" y="3601"/>
                  </a:lnTo>
                  <a:lnTo>
                    <a:pt x="236825" y="14064"/>
                  </a:lnTo>
                  <a:lnTo>
                    <a:pt x="192617" y="30873"/>
                  </a:lnTo>
                  <a:lnTo>
                    <a:pt x="151680" y="53517"/>
                  </a:lnTo>
                  <a:lnTo>
                    <a:pt x="114530" y="81481"/>
                  </a:lnTo>
                  <a:lnTo>
                    <a:pt x="81681" y="114251"/>
                  </a:lnTo>
                  <a:lnTo>
                    <a:pt x="53650" y="151315"/>
                  </a:lnTo>
                  <a:lnTo>
                    <a:pt x="30951" y="192159"/>
                  </a:lnTo>
                  <a:lnTo>
                    <a:pt x="14099" y="236268"/>
                  </a:lnTo>
                  <a:lnTo>
                    <a:pt x="3610" y="283130"/>
                  </a:lnTo>
                  <a:lnTo>
                    <a:pt x="0" y="332232"/>
                  </a:lnTo>
                  <a:lnTo>
                    <a:pt x="3610" y="381333"/>
                  </a:lnTo>
                  <a:lnTo>
                    <a:pt x="14099" y="428195"/>
                  </a:lnTo>
                  <a:lnTo>
                    <a:pt x="30951" y="472304"/>
                  </a:lnTo>
                  <a:lnTo>
                    <a:pt x="53650" y="513148"/>
                  </a:lnTo>
                  <a:lnTo>
                    <a:pt x="81681" y="550212"/>
                  </a:lnTo>
                  <a:lnTo>
                    <a:pt x="114530" y="582982"/>
                  </a:lnTo>
                  <a:lnTo>
                    <a:pt x="151680" y="610946"/>
                  </a:lnTo>
                  <a:lnTo>
                    <a:pt x="192617" y="633590"/>
                  </a:lnTo>
                  <a:lnTo>
                    <a:pt x="236825" y="650399"/>
                  </a:lnTo>
                  <a:lnTo>
                    <a:pt x="283789" y="660862"/>
                  </a:lnTo>
                  <a:lnTo>
                    <a:pt x="332993" y="664464"/>
                  </a:lnTo>
                  <a:lnTo>
                    <a:pt x="382198" y="660862"/>
                  </a:lnTo>
                  <a:lnTo>
                    <a:pt x="429162" y="650399"/>
                  </a:lnTo>
                  <a:lnTo>
                    <a:pt x="473370" y="633590"/>
                  </a:lnTo>
                  <a:lnTo>
                    <a:pt x="514307" y="610946"/>
                  </a:lnTo>
                  <a:lnTo>
                    <a:pt x="551457" y="582982"/>
                  </a:lnTo>
                  <a:lnTo>
                    <a:pt x="584306" y="550212"/>
                  </a:lnTo>
                  <a:lnTo>
                    <a:pt x="612337" y="513148"/>
                  </a:lnTo>
                  <a:lnTo>
                    <a:pt x="635036" y="472304"/>
                  </a:lnTo>
                  <a:lnTo>
                    <a:pt x="651888" y="428195"/>
                  </a:lnTo>
                  <a:lnTo>
                    <a:pt x="662377" y="381333"/>
                  </a:lnTo>
                  <a:lnTo>
                    <a:pt x="665987" y="332232"/>
                  </a:lnTo>
                  <a:lnTo>
                    <a:pt x="662377" y="283130"/>
                  </a:lnTo>
                  <a:lnTo>
                    <a:pt x="651888" y="236268"/>
                  </a:lnTo>
                  <a:lnTo>
                    <a:pt x="635036" y="192159"/>
                  </a:lnTo>
                  <a:lnTo>
                    <a:pt x="612337" y="151315"/>
                  </a:lnTo>
                  <a:lnTo>
                    <a:pt x="584306" y="114251"/>
                  </a:lnTo>
                  <a:lnTo>
                    <a:pt x="551457" y="81481"/>
                  </a:lnTo>
                  <a:lnTo>
                    <a:pt x="514307" y="53517"/>
                  </a:lnTo>
                  <a:lnTo>
                    <a:pt x="473370" y="30873"/>
                  </a:lnTo>
                  <a:lnTo>
                    <a:pt x="429162" y="14064"/>
                  </a:lnTo>
                  <a:lnTo>
                    <a:pt x="382198" y="3601"/>
                  </a:lnTo>
                  <a:lnTo>
                    <a:pt x="332993"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22" name="object 29">
              <a:extLst>
                <a:ext uri="{FF2B5EF4-FFF2-40B4-BE49-F238E27FC236}">
                  <a16:creationId xmlns:a16="http://schemas.microsoft.com/office/drawing/2014/main" id="{6DB02100-B743-457C-9B0E-147CA313F334}"/>
                </a:ext>
              </a:extLst>
            </p:cNvPr>
            <p:cNvSpPr/>
            <p:nvPr/>
          </p:nvSpPr>
          <p:spPr>
            <a:xfrm>
              <a:off x="7638288" y="3282695"/>
              <a:ext cx="207263" cy="137159"/>
            </a:xfrm>
            <a:prstGeom prst="rect">
              <a:avLst/>
            </a:prstGeom>
            <a:blipFill>
              <a:blip r:embed="rId7" cstate="print"/>
              <a:stretch>
                <a:fillRect/>
              </a:stretch>
            </a:blipFill>
          </p:spPr>
          <p:txBody>
            <a:bodyPr wrap="square" lIns="0" tIns="0" rIns="0" bIns="0" rtlCol="0"/>
            <a:lstStyle/>
            <a:p>
              <a:pPr defTabSz="914400"/>
              <a:endParaRPr>
                <a:solidFill>
                  <a:prstClr val="black"/>
                </a:solidFill>
                <a:latin typeface="Calibri"/>
              </a:endParaRPr>
            </a:p>
          </p:txBody>
        </p:sp>
        <p:sp>
          <p:nvSpPr>
            <p:cNvPr id="123" name="object 30">
              <a:extLst>
                <a:ext uri="{FF2B5EF4-FFF2-40B4-BE49-F238E27FC236}">
                  <a16:creationId xmlns:a16="http://schemas.microsoft.com/office/drawing/2014/main" id="{2FA523FD-D783-4C5F-B96A-E96E891C0213}"/>
                </a:ext>
              </a:extLst>
            </p:cNvPr>
            <p:cNvSpPr/>
            <p:nvPr/>
          </p:nvSpPr>
          <p:spPr>
            <a:xfrm>
              <a:off x="7633716" y="3276599"/>
              <a:ext cx="217931" cy="149351"/>
            </a:xfrm>
            <a:prstGeom prst="rect">
              <a:avLst/>
            </a:prstGeom>
            <a:blipFill>
              <a:blip r:embed="rId8" cstate="print"/>
              <a:stretch>
                <a:fillRect/>
              </a:stretch>
            </a:blipFill>
          </p:spPr>
          <p:txBody>
            <a:bodyPr wrap="square" lIns="0" tIns="0" rIns="0" bIns="0" rtlCol="0"/>
            <a:lstStyle/>
            <a:p>
              <a:pPr defTabSz="914400"/>
              <a:endParaRPr>
                <a:solidFill>
                  <a:prstClr val="black"/>
                </a:solidFill>
                <a:latin typeface="Calibri"/>
              </a:endParaRPr>
            </a:p>
          </p:txBody>
        </p:sp>
      </p:grpSp>
      <p:grpSp>
        <p:nvGrpSpPr>
          <p:cNvPr id="124" name="object 31">
            <a:extLst>
              <a:ext uri="{FF2B5EF4-FFF2-40B4-BE49-F238E27FC236}">
                <a16:creationId xmlns:a16="http://schemas.microsoft.com/office/drawing/2014/main" id="{F62B11B0-88A4-41E6-B607-F73D7EDA6A32}"/>
              </a:ext>
            </a:extLst>
          </p:cNvPr>
          <p:cNvGrpSpPr/>
          <p:nvPr/>
        </p:nvGrpSpPr>
        <p:grpSpPr>
          <a:xfrm>
            <a:off x="7255764" y="3649573"/>
            <a:ext cx="666115" cy="664845"/>
            <a:chOff x="7409688" y="4148328"/>
            <a:chExt cx="666115" cy="664845"/>
          </a:xfrm>
        </p:grpSpPr>
        <p:sp>
          <p:nvSpPr>
            <p:cNvPr id="125" name="object 32">
              <a:extLst>
                <a:ext uri="{FF2B5EF4-FFF2-40B4-BE49-F238E27FC236}">
                  <a16:creationId xmlns:a16="http://schemas.microsoft.com/office/drawing/2014/main" id="{48924C6A-40B2-43D3-B814-873B7B27044B}"/>
                </a:ext>
              </a:extLst>
            </p:cNvPr>
            <p:cNvSpPr/>
            <p:nvPr/>
          </p:nvSpPr>
          <p:spPr>
            <a:xfrm>
              <a:off x="7409688" y="4148328"/>
              <a:ext cx="666115" cy="664845"/>
            </a:xfrm>
            <a:custGeom>
              <a:avLst/>
              <a:gdLst/>
              <a:ahLst/>
              <a:cxnLst/>
              <a:rect l="l" t="t" r="r" b="b"/>
              <a:pathLst>
                <a:path w="666115" h="664845">
                  <a:moveTo>
                    <a:pt x="332993" y="0"/>
                  </a:moveTo>
                  <a:lnTo>
                    <a:pt x="283789" y="3601"/>
                  </a:lnTo>
                  <a:lnTo>
                    <a:pt x="236825" y="14064"/>
                  </a:lnTo>
                  <a:lnTo>
                    <a:pt x="192617" y="30873"/>
                  </a:lnTo>
                  <a:lnTo>
                    <a:pt x="151680" y="53517"/>
                  </a:lnTo>
                  <a:lnTo>
                    <a:pt x="114530" y="81481"/>
                  </a:lnTo>
                  <a:lnTo>
                    <a:pt x="81681" y="114251"/>
                  </a:lnTo>
                  <a:lnTo>
                    <a:pt x="53650" y="151315"/>
                  </a:lnTo>
                  <a:lnTo>
                    <a:pt x="30951" y="192159"/>
                  </a:lnTo>
                  <a:lnTo>
                    <a:pt x="14099" y="236268"/>
                  </a:lnTo>
                  <a:lnTo>
                    <a:pt x="3610" y="283130"/>
                  </a:lnTo>
                  <a:lnTo>
                    <a:pt x="0" y="332232"/>
                  </a:lnTo>
                  <a:lnTo>
                    <a:pt x="3610" y="381333"/>
                  </a:lnTo>
                  <a:lnTo>
                    <a:pt x="14099" y="428195"/>
                  </a:lnTo>
                  <a:lnTo>
                    <a:pt x="30951" y="472304"/>
                  </a:lnTo>
                  <a:lnTo>
                    <a:pt x="53650" y="513148"/>
                  </a:lnTo>
                  <a:lnTo>
                    <a:pt x="81681" y="550212"/>
                  </a:lnTo>
                  <a:lnTo>
                    <a:pt x="114530" y="582982"/>
                  </a:lnTo>
                  <a:lnTo>
                    <a:pt x="151680" y="610946"/>
                  </a:lnTo>
                  <a:lnTo>
                    <a:pt x="192617" y="633590"/>
                  </a:lnTo>
                  <a:lnTo>
                    <a:pt x="236825" y="650399"/>
                  </a:lnTo>
                  <a:lnTo>
                    <a:pt x="283789" y="660862"/>
                  </a:lnTo>
                  <a:lnTo>
                    <a:pt x="332993" y="664464"/>
                  </a:lnTo>
                  <a:lnTo>
                    <a:pt x="382198" y="660862"/>
                  </a:lnTo>
                  <a:lnTo>
                    <a:pt x="429162" y="650399"/>
                  </a:lnTo>
                  <a:lnTo>
                    <a:pt x="473370" y="633590"/>
                  </a:lnTo>
                  <a:lnTo>
                    <a:pt x="514307" y="610946"/>
                  </a:lnTo>
                  <a:lnTo>
                    <a:pt x="551457" y="582982"/>
                  </a:lnTo>
                  <a:lnTo>
                    <a:pt x="584306" y="550212"/>
                  </a:lnTo>
                  <a:lnTo>
                    <a:pt x="612337" y="513148"/>
                  </a:lnTo>
                  <a:lnTo>
                    <a:pt x="635036" y="472304"/>
                  </a:lnTo>
                  <a:lnTo>
                    <a:pt x="651888" y="428195"/>
                  </a:lnTo>
                  <a:lnTo>
                    <a:pt x="662377" y="381333"/>
                  </a:lnTo>
                  <a:lnTo>
                    <a:pt x="665987" y="332232"/>
                  </a:lnTo>
                  <a:lnTo>
                    <a:pt x="662377" y="283130"/>
                  </a:lnTo>
                  <a:lnTo>
                    <a:pt x="651888" y="236268"/>
                  </a:lnTo>
                  <a:lnTo>
                    <a:pt x="635036" y="192159"/>
                  </a:lnTo>
                  <a:lnTo>
                    <a:pt x="612337" y="151315"/>
                  </a:lnTo>
                  <a:lnTo>
                    <a:pt x="584306" y="114251"/>
                  </a:lnTo>
                  <a:lnTo>
                    <a:pt x="551457" y="81481"/>
                  </a:lnTo>
                  <a:lnTo>
                    <a:pt x="514307" y="53517"/>
                  </a:lnTo>
                  <a:lnTo>
                    <a:pt x="473370" y="30873"/>
                  </a:lnTo>
                  <a:lnTo>
                    <a:pt x="429162" y="14064"/>
                  </a:lnTo>
                  <a:lnTo>
                    <a:pt x="382198" y="3601"/>
                  </a:lnTo>
                  <a:lnTo>
                    <a:pt x="332993"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26" name="object 33">
              <a:extLst>
                <a:ext uri="{FF2B5EF4-FFF2-40B4-BE49-F238E27FC236}">
                  <a16:creationId xmlns:a16="http://schemas.microsoft.com/office/drawing/2014/main" id="{5AD5C0FD-E5B3-495F-B29C-597D056F62CC}"/>
                </a:ext>
              </a:extLst>
            </p:cNvPr>
            <p:cNvSpPr/>
            <p:nvPr/>
          </p:nvSpPr>
          <p:spPr>
            <a:xfrm>
              <a:off x="7575804" y="4287012"/>
              <a:ext cx="333755" cy="387095"/>
            </a:xfrm>
            <a:prstGeom prst="rect">
              <a:avLst/>
            </a:prstGeom>
            <a:blipFill>
              <a:blip r:embed="rId9" cstate="print"/>
              <a:stretch>
                <a:fillRect/>
              </a:stretch>
            </a:blipFill>
          </p:spPr>
          <p:txBody>
            <a:bodyPr wrap="square" lIns="0" tIns="0" rIns="0" bIns="0" rtlCol="0"/>
            <a:lstStyle/>
            <a:p>
              <a:pPr defTabSz="914400"/>
              <a:endParaRPr>
                <a:solidFill>
                  <a:prstClr val="black"/>
                </a:solidFill>
                <a:latin typeface="Calibri"/>
              </a:endParaRPr>
            </a:p>
          </p:txBody>
        </p:sp>
      </p:grpSp>
      <p:grpSp>
        <p:nvGrpSpPr>
          <p:cNvPr id="127" name="object 34">
            <a:extLst>
              <a:ext uri="{FF2B5EF4-FFF2-40B4-BE49-F238E27FC236}">
                <a16:creationId xmlns:a16="http://schemas.microsoft.com/office/drawing/2014/main" id="{6E47CE2D-C42F-4B28-8D63-AB9F1E42D0C4}"/>
              </a:ext>
            </a:extLst>
          </p:cNvPr>
          <p:cNvGrpSpPr/>
          <p:nvPr/>
        </p:nvGrpSpPr>
        <p:grpSpPr>
          <a:xfrm>
            <a:off x="6626352" y="4515204"/>
            <a:ext cx="666115" cy="664845"/>
            <a:chOff x="6780276" y="5013959"/>
            <a:chExt cx="666115" cy="664845"/>
          </a:xfrm>
        </p:grpSpPr>
        <p:sp>
          <p:nvSpPr>
            <p:cNvPr id="128" name="object 35">
              <a:extLst>
                <a:ext uri="{FF2B5EF4-FFF2-40B4-BE49-F238E27FC236}">
                  <a16:creationId xmlns:a16="http://schemas.microsoft.com/office/drawing/2014/main" id="{23F67700-1AD8-4B46-A9A1-41D11E6E60F9}"/>
                </a:ext>
              </a:extLst>
            </p:cNvPr>
            <p:cNvSpPr/>
            <p:nvPr/>
          </p:nvSpPr>
          <p:spPr>
            <a:xfrm>
              <a:off x="6780276" y="5013959"/>
              <a:ext cx="666115" cy="664845"/>
            </a:xfrm>
            <a:custGeom>
              <a:avLst/>
              <a:gdLst/>
              <a:ahLst/>
              <a:cxnLst/>
              <a:rect l="l" t="t" r="r" b="b"/>
              <a:pathLst>
                <a:path w="666115" h="664845">
                  <a:moveTo>
                    <a:pt x="332994" y="0"/>
                  </a:moveTo>
                  <a:lnTo>
                    <a:pt x="283789" y="3601"/>
                  </a:lnTo>
                  <a:lnTo>
                    <a:pt x="236825" y="14064"/>
                  </a:lnTo>
                  <a:lnTo>
                    <a:pt x="192617" y="30873"/>
                  </a:lnTo>
                  <a:lnTo>
                    <a:pt x="151680" y="53517"/>
                  </a:lnTo>
                  <a:lnTo>
                    <a:pt x="114530" y="81481"/>
                  </a:lnTo>
                  <a:lnTo>
                    <a:pt x="81681" y="114251"/>
                  </a:lnTo>
                  <a:lnTo>
                    <a:pt x="53650" y="151315"/>
                  </a:lnTo>
                  <a:lnTo>
                    <a:pt x="30951" y="192159"/>
                  </a:lnTo>
                  <a:lnTo>
                    <a:pt x="14099" y="236268"/>
                  </a:lnTo>
                  <a:lnTo>
                    <a:pt x="3610" y="283130"/>
                  </a:lnTo>
                  <a:lnTo>
                    <a:pt x="0" y="332231"/>
                  </a:lnTo>
                  <a:lnTo>
                    <a:pt x="3610" y="381333"/>
                  </a:lnTo>
                  <a:lnTo>
                    <a:pt x="14099" y="428195"/>
                  </a:lnTo>
                  <a:lnTo>
                    <a:pt x="30951" y="472304"/>
                  </a:lnTo>
                  <a:lnTo>
                    <a:pt x="53650" y="513148"/>
                  </a:lnTo>
                  <a:lnTo>
                    <a:pt x="81681" y="550212"/>
                  </a:lnTo>
                  <a:lnTo>
                    <a:pt x="114530" y="582982"/>
                  </a:lnTo>
                  <a:lnTo>
                    <a:pt x="151680" y="610946"/>
                  </a:lnTo>
                  <a:lnTo>
                    <a:pt x="192617" y="633590"/>
                  </a:lnTo>
                  <a:lnTo>
                    <a:pt x="236825" y="650399"/>
                  </a:lnTo>
                  <a:lnTo>
                    <a:pt x="283789" y="660862"/>
                  </a:lnTo>
                  <a:lnTo>
                    <a:pt x="332994" y="664463"/>
                  </a:lnTo>
                  <a:lnTo>
                    <a:pt x="382198" y="660862"/>
                  </a:lnTo>
                  <a:lnTo>
                    <a:pt x="429162" y="650399"/>
                  </a:lnTo>
                  <a:lnTo>
                    <a:pt x="473370" y="633590"/>
                  </a:lnTo>
                  <a:lnTo>
                    <a:pt x="514307" y="610946"/>
                  </a:lnTo>
                  <a:lnTo>
                    <a:pt x="551457" y="582982"/>
                  </a:lnTo>
                  <a:lnTo>
                    <a:pt x="584306" y="550212"/>
                  </a:lnTo>
                  <a:lnTo>
                    <a:pt x="612337" y="513148"/>
                  </a:lnTo>
                  <a:lnTo>
                    <a:pt x="635036" y="472304"/>
                  </a:lnTo>
                  <a:lnTo>
                    <a:pt x="651888" y="428195"/>
                  </a:lnTo>
                  <a:lnTo>
                    <a:pt x="662377" y="381333"/>
                  </a:lnTo>
                  <a:lnTo>
                    <a:pt x="665988" y="332231"/>
                  </a:lnTo>
                  <a:lnTo>
                    <a:pt x="662377" y="283130"/>
                  </a:lnTo>
                  <a:lnTo>
                    <a:pt x="651888" y="236268"/>
                  </a:lnTo>
                  <a:lnTo>
                    <a:pt x="635036" y="192159"/>
                  </a:lnTo>
                  <a:lnTo>
                    <a:pt x="612337" y="151315"/>
                  </a:lnTo>
                  <a:lnTo>
                    <a:pt x="584306" y="114251"/>
                  </a:lnTo>
                  <a:lnTo>
                    <a:pt x="551457" y="81481"/>
                  </a:lnTo>
                  <a:lnTo>
                    <a:pt x="514307" y="53517"/>
                  </a:lnTo>
                  <a:lnTo>
                    <a:pt x="473370" y="30873"/>
                  </a:lnTo>
                  <a:lnTo>
                    <a:pt x="429162" y="14064"/>
                  </a:lnTo>
                  <a:lnTo>
                    <a:pt x="382198" y="3601"/>
                  </a:lnTo>
                  <a:lnTo>
                    <a:pt x="332994"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29" name="object 36">
              <a:extLst>
                <a:ext uri="{FF2B5EF4-FFF2-40B4-BE49-F238E27FC236}">
                  <a16:creationId xmlns:a16="http://schemas.microsoft.com/office/drawing/2014/main" id="{049B440A-B733-42C1-ADB3-52E821D8F990}"/>
                </a:ext>
              </a:extLst>
            </p:cNvPr>
            <p:cNvSpPr/>
            <p:nvPr/>
          </p:nvSpPr>
          <p:spPr>
            <a:xfrm>
              <a:off x="6990588" y="5263895"/>
              <a:ext cx="210311" cy="195072"/>
            </a:xfrm>
            <a:prstGeom prst="rect">
              <a:avLst/>
            </a:prstGeom>
            <a:blipFill>
              <a:blip r:embed="rId10" cstate="print"/>
              <a:stretch>
                <a:fillRect/>
              </a:stretch>
            </a:blipFill>
          </p:spPr>
          <p:txBody>
            <a:bodyPr wrap="square" lIns="0" tIns="0" rIns="0" bIns="0" rtlCol="0"/>
            <a:lstStyle/>
            <a:p>
              <a:pPr defTabSz="914400"/>
              <a:endParaRPr>
                <a:solidFill>
                  <a:prstClr val="black"/>
                </a:solidFill>
                <a:latin typeface="Calibri"/>
              </a:endParaRPr>
            </a:p>
          </p:txBody>
        </p:sp>
        <p:sp>
          <p:nvSpPr>
            <p:cNvPr id="130" name="object 37">
              <a:extLst>
                <a:ext uri="{FF2B5EF4-FFF2-40B4-BE49-F238E27FC236}">
                  <a16:creationId xmlns:a16="http://schemas.microsoft.com/office/drawing/2014/main" id="{6B8E2865-6527-4876-83EE-7465C63D8A41}"/>
                </a:ext>
              </a:extLst>
            </p:cNvPr>
            <p:cNvSpPr/>
            <p:nvPr/>
          </p:nvSpPr>
          <p:spPr>
            <a:xfrm>
              <a:off x="7059168" y="5298947"/>
              <a:ext cx="209930" cy="195072"/>
            </a:xfrm>
            <a:prstGeom prst="rect">
              <a:avLst/>
            </a:prstGeom>
            <a:blipFill>
              <a:blip r:embed="rId11" cstate="print"/>
              <a:stretch>
                <a:fillRect/>
              </a:stretch>
            </a:blipFill>
          </p:spPr>
          <p:txBody>
            <a:bodyPr wrap="square" lIns="0" tIns="0" rIns="0" bIns="0" rtlCol="0"/>
            <a:lstStyle/>
            <a:p>
              <a:pPr defTabSz="914400"/>
              <a:endParaRPr>
                <a:solidFill>
                  <a:prstClr val="black"/>
                </a:solidFill>
                <a:latin typeface="Calibri"/>
              </a:endParaRPr>
            </a:p>
          </p:txBody>
        </p:sp>
      </p:grpSp>
      <p:sp>
        <p:nvSpPr>
          <p:cNvPr id="131" name="object 38">
            <a:extLst>
              <a:ext uri="{FF2B5EF4-FFF2-40B4-BE49-F238E27FC236}">
                <a16:creationId xmlns:a16="http://schemas.microsoft.com/office/drawing/2014/main" id="{ADA5452C-C9C2-4AC5-8076-D98007DFAC30}"/>
              </a:ext>
            </a:extLst>
          </p:cNvPr>
          <p:cNvSpPr/>
          <p:nvPr/>
        </p:nvSpPr>
        <p:spPr>
          <a:xfrm>
            <a:off x="5609844" y="4845912"/>
            <a:ext cx="664845" cy="664845"/>
          </a:xfrm>
          <a:custGeom>
            <a:avLst/>
            <a:gdLst/>
            <a:ahLst/>
            <a:cxnLst/>
            <a:rect l="l" t="t" r="r" b="b"/>
            <a:pathLst>
              <a:path w="664845" h="664845">
                <a:moveTo>
                  <a:pt x="664464" y="332232"/>
                </a:moveTo>
                <a:lnTo>
                  <a:pt x="660857" y="283133"/>
                </a:lnTo>
                <a:lnTo>
                  <a:pt x="650392" y="236270"/>
                </a:lnTo>
                <a:lnTo>
                  <a:pt x="633577" y="192163"/>
                </a:lnTo>
                <a:lnTo>
                  <a:pt x="610946" y="151320"/>
                </a:lnTo>
                <a:lnTo>
                  <a:pt x="582980" y="114261"/>
                </a:lnTo>
                <a:lnTo>
                  <a:pt x="550202" y="81483"/>
                </a:lnTo>
                <a:lnTo>
                  <a:pt x="513143" y="53517"/>
                </a:lnTo>
                <a:lnTo>
                  <a:pt x="472300" y="30886"/>
                </a:lnTo>
                <a:lnTo>
                  <a:pt x="428193" y="14071"/>
                </a:lnTo>
                <a:lnTo>
                  <a:pt x="381330" y="3606"/>
                </a:lnTo>
                <a:lnTo>
                  <a:pt x="332232" y="0"/>
                </a:lnTo>
                <a:lnTo>
                  <a:pt x="283121" y="3606"/>
                </a:lnTo>
                <a:lnTo>
                  <a:pt x="236258" y="14071"/>
                </a:lnTo>
                <a:lnTo>
                  <a:pt x="192151" y="30886"/>
                </a:lnTo>
                <a:lnTo>
                  <a:pt x="151307" y="53517"/>
                </a:lnTo>
                <a:lnTo>
                  <a:pt x="114249" y="81483"/>
                </a:lnTo>
                <a:lnTo>
                  <a:pt x="81470" y="114261"/>
                </a:lnTo>
                <a:lnTo>
                  <a:pt x="53505" y="151320"/>
                </a:lnTo>
                <a:lnTo>
                  <a:pt x="30873" y="192163"/>
                </a:lnTo>
                <a:lnTo>
                  <a:pt x="14058" y="236270"/>
                </a:lnTo>
                <a:lnTo>
                  <a:pt x="3594" y="283133"/>
                </a:lnTo>
                <a:lnTo>
                  <a:pt x="0" y="332232"/>
                </a:lnTo>
                <a:lnTo>
                  <a:pt x="3594" y="381330"/>
                </a:lnTo>
                <a:lnTo>
                  <a:pt x="14058" y="428193"/>
                </a:lnTo>
                <a:lnTo>
                  <a:pt x="30873" y="472300"/>
                </a:lnTo>
                <a:lnTo>
                  <a:pt x="53505" y="513143"/>
                </a:lnTo>
                <a:lnTo>
                  <a:pt x="81470" y="550202"/>
                </a:lnTo>
                <a:lnTo>
                  <a:pt x="114249" y="582980"/>
                </a:lnTo>
                <a:lnTo>
                  <a:pt x="151307" y="610946"/>
                </a:lnTo>
                <a:lnTo>
                  <a:pt x="192151" y="633590"/>
                </a:lnTo>
                <a:lnTo>
                  <a:pt x="236258" y="650405"/>
                </a:lnTo>
                <a:lnTo>
                  <a:pt x="283121" y="660869"/>
                </a:lnTo>
                <a:lnTo>
                  <a:pt x="332232" y="664464"/>
                </a:lnTo>
                <a:lnTo>
                  <a:pt x="381330" y="660869"/>
                </a:lnTo>
                <a:lnTo>
                  <a:pt x="428193" y="650405"/>
                </a:lnTo>
                <a:lnTo>
                  <a:pt x="472300" y="633590"/>
                </a:lnTo>
                <a:lnTo>
                  <a:pt x="513143" y="610946"/>
                </a:lnTo>
                <a:lnTo>
                  <a:pt x="550202" y="582980"/>
                </a:lnTo>
                <a:lnTo>
                  <a:pt x="582980" y="550202"/>
                </a:lnTo>
                <a:lnTo>
                  <a:pt x="610946" y="513143"/>
                </a:lnTo>
                <a:lnTo>
                  <a:pt x="633577" y="472300"/>
                </a:lnTo>
                <a:lnTo>
                  <a:pt x="650392" y="428193"/>
                </a:lnTo>
                <a:lnTo>
                  <a:pt x="660857" y="381330"/>
                </a:lnTo>
                <a:lnTo>
                  <a:pt x="664464" y="332232"/>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grpSp>
        <p:nvGrpSpPr>
          <p:cNvPr id="132" name="object 39">
            <a:extLst>
              <a:ext uri="{FF2B5EF4-FFF2-40B4-BE49-F238E27FC236}">
                <a16:creationId xmlns:a16="http://schemas.microsoft.com/office/drawing/2014/main" id="{86C72ED1-1252-4084-8D21-05B435446EEC}"/>
              </a:ext>
            </a:extLst>
          </p:cNvPr>
          <p:cNvGrpSpPr/>
          <p:nvPr/>
        </p:nvGrpSpPr>
        <p:grpSpPr>
          <a:xfrm>
            <a:off x="4591811" y="4515204"/>
            <a:ext cx="666115" cy="664845"/>
            <a:chOff x="4745735" y="5013959"/>
            <a:chExt cx="666115" cy="664845"/>
          </a:xfrm>
        </p:grpSpPr>
        <p:sp>
          <p:nvSpPr>
            <p:cNvPr id="133" name="object 40">
              <a:extLst>
                <a:ext uri="{FF2B5EF4-FFF2-40B4-BE49-F238E27FC236}">
                  <a16:creationId xmlns:a16="http://schemas.microsoft.com/office/drawing/2014/main" id="{DACEA746-D581-475A-B700-843EA8BBC3D0}"/>
                </a:ext>
              </a:extLst>
            </p:cNvPr>
            <p:cNvSpPr/>
            <p:nvPr/>
          </p:nvSpPr>
          <p:spPr>
            <a:xfrm>
              <a:off x="4745735" y="5013959"/>
              <a:ext cx="666115" cy="664845"/>
            </a:xfrm>
            <a:custGeom>
              <a:avLst/>
              <a:gdLst/>
              <a:ahLst/>
              <a:cxnLst/>
              <a:rect l="l" t="t" r="r" b="b"/>
              <a:pathLst>
                <a:path w="666114" h="664845">
                  <a:moveTo>
                    <a:pt x="332993" y="0"/>
                  </a:moveTo>
                  <a:lnTo>
                    <a:pt x="283789" y="3601"/>
                  </a:lnTo>
                  <a:lnTo>
                    <a:pt x="236825" y="14064"/>
                  </a:lnTo>
                  <a:lnTo>
                    <a:pt x="192617" y="30873"/>
                  </a:lnTo>
                  <a:lnTo>
                    <a:pt x="151680" y="53517"/>
                  </a:lnTo>
                  <a:lnTo>
                    <a:pt x="114530" y="81481"/>
                  </a:lnTo>
                  <a:lnTo>
                    <a:pt x="81681" y="114251"/>
                  </a:lnTo>
                  <a:lnTo>
                    <a:pt x="53650" y="151315"/>
                  </a:lnTo>
                  <a:lnTo>
                    <a:pt x="30951" y="192159"/>
                  </a:lnTo>
                  <a:lnTo>
                    <a:pt x="14099" y="236268"/>
                  </a:lnTo>
                  <a:lnTo>
                    <a:pt x="3610" y="283130"/>
                  </a:lnTo>
                  <a:lnTo>
                    <a:pt x="0" y="332231"/>
                  </a:lnTo>
                  <a:lnTo>
                    <a:pt x="3610" y="381333"/>
                  </a:lnTo>
                  <a:lnTo>
                    <a:pt x="14099" y="428195"/>
                  </a:lnTo>
                  <a:lnTo>
                    <a:pt x="30951" y="472304"/>
                  </a:lnTo>
                  <a:lnTo>
                    <a:pt x="53650" y="513148"/>
                  </a:lnTo>
                  <a:lnTo>
                    <a:pt x="81681" y="550212"/>
                  </a:lnTo>
                  <a:lnTo>
                    <a:pt x="114530" y="582982"/>
                  </a:lnTo>
                  <a:lnTo>
                    <a:pt x="151680" y="610946"/>
                  </a:lnTo>
                  <a:lnTo>
                    <a:pt x="192617" y="633590"/>
                  </a:lnTo>
                  <a:lnTo>
                    <a:pt x="236825" y="650399"/>
                  </a:lnTo>
                  <a:lnTo>
                    <a:pt x="283789" y="660862"/>
                  </a:lnTo>
                  <a:lnTo>
                    <a:pt x="332993" y="664463"/>
                  </a:lnTo>
                  <a:lnTo>
                    <a:pt x="382198" y="660862"/>
                  </a:lnTo>
                  <a:lnTo>
                    <a:pt x="429162" y="650399"/>
                  </a:lnTo>
                  <a:lnTo>
                    <a:pt x="473370" y="633590"/>
                  </a:lnTo>
                  <a:lnTo>
                    <a:pt x="514307" y="610946"/>
                  </a:lnTo>
                  <a:lnTo>
                    <a:pt x="551457" y="582982"/>
                  </a:lnTo>
                  <a:lnTo>
                    <a:pt x="584306" y="550212"/>
                  </a:lnTo>
                  <a:lnTo>
                    <a:pt x="612337" y="513148"/>
                  </a:lnTo>
                  <a:lnTo>
                    <a:pt x="635036" y="472304"/>
                  </a:lnTo>
                  <a:lnTo>
                    <a:pt x="651888" y="428195"/>
                  </a:lnTo>
                  <a:lnTo>
                    <a:pt x="662377" y="381333"/>
                  </a:lnTo>
                  <a:lnTo>
                    <a:pt x="665988" y="332231"/>
                  </a:lnTo>
                  <a:lnTo>
                    <a:pt x="662377" y="283130"/>
                  </a:lnTo>
                  <a:lnTo>
                    <a:pt x="651888" y="236268"/>
                  </a:lnTo>
                  <a:lnTo>
                    <a:pt x="635036" y="192159"/>
                  </a:lnTo>
                  <a:lnTo>
                    <a:pt x="612337" y="151315"/>
                  </a:lnTo>
                  <a:lnTo>
                    <a:pt x="584306" y="114251"/>
                  </a:lnTo>
                  <a:lnTo>
                    <a:pt x="551457" y="81481"/>
                  </a:lnTo>
                  <a:lnTo>
                    <a:pt x="514307" y="53517"/>
                  </a:lnTo>
                  <a:lnTo>
                    <a:pt x="473370" y="30873"/>
                  </a:lnTo>
                  <a:lnTo>
                    <a:pt x="429162" y="14064"/>
                  </a:lnTo>
                  <a:lnTo>
                    <a:pt x="382198" y="3601"/>
                  </a:lnTo>
                  <a:lnTo>
                    <a:pt x="332993"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34" name="object 41">
              <a:extLst>
                <a:ext uri="{FF2B5EF4-FFF2-40B4-BE49-F238E27FC236}">
                  <a16:creationId xmlns:a16="http://schemas.microsoft.com/office/drawing/2014/main" id="{8E072ACE-DA65-4731-A312-E2696711D03A}"/>
                </a:ext>
              </a:extLst>
            </p:cNvPr>
            <p:cNvSpPr/>
            <p:nvPr/>
          </p:nvSpPr>
          <p:spPr>
            <a:xfrm>
              <a:off x="4866131" y="5132831"/>
              <a:ext cx="425195" cy="426720"/>
            </a:xfrm>
            <a:prstGeom prst="rect">
              <a:avLst/>
            </a:prstGeom>
            <a:blipFill>
              <a:blip r:embed="rId12" cstate="print"/>
              <a:stretch>
                <a:fillRect/>
              </a:stretch>
            </a:blipFill>
          </p:spPr>
          <p:txBody>
            <a:bodyPr wrap="square" lIns="0" tIns="0" rIns="0" bIns="0" rtlCol="0"/>
            <a:lstStyle/>
            <a:p>
              <a:pPr defTabSz="914400"/>
              <a:endParaRPr>
                <a:solidFill>
                  <a:prstClr val="black"/>
                </a:solidFill>
                <a:latin typeface="Calibri"/>
              </a:endParaRPr>
            </a:p>
          </p:txBody>
        </p:sp>
      </p:grpSp>
      <p:grpSp>
        <p:nvGrpSpPr>
          <p:cNvPr id="135" name="object 42">
            <a:extLst>
              <a:ext uri="{FF2B5EF4-FFF2-40B4-BE49-F238E27FC236}">
                <a16:creationId xmlns:a16="http://schemas.microsoft.com/office/drawing/2014/main" id="{31EEB1C2-B88B-41AA-82A9-436B164B9E56}"/>
              </a:ext>
            </a:extLst>
          </p:cNvPr>
          <p:cNvGrpSpPr/>
          <p:nvPr/>
        </p:nvGrpSpPr>
        <p:grpSpPr>
          <a:xfrm>
            <a:off x="3962399" y="3649573"/>
            <a:ext cx="666115" cy="664845"/>
            <a:chOff x="4116323" y="4148328"/>
            <a:chExt cx="666115" cy="664845"/>
          </a:xfrm>
        </p:grpSpPr>
        <p:sp>
          <p:nvSpPr>
            <p:cNvPr id="136" name="object 43">
              <a:extLst>
                <a:ext uri="{FF2B5EF4-FFF2-40B4-BE49-F238E27FC236}">
                  <a16:creationId xmlns:a16="http://schemas.microsoft.com/office/drawing/2014/main" id="{2F77E427-3AC5-4860-9B8B-65EE78CD075C}"/>
                </a:ext>
              </a:extLst>
            </p:cNvPr>
            <p:cNvSpPr/>
            <p:nvPr/>
          </p:nvSpPr>
          <p:spPr>
            <a:xfrm>
              <a:off x="4116323" y="4148328"/>
              <a:ext cx="666115" cy="664845"/>
            </a:xfrm>
            <a:custGeom>
              <a:avLst/>
              <a:gdLst/>
              <a:ahLst/>
              <a:cxnLst/>
              <a:rect l="l" t="t" r="r" b="b"/>
              <a:pathLst>
                <a:path w="666114" h="664845">
                  <a:moveTo>
                    <a:pt x="332993" y="0"/>
                  </a:moveTo>
                  <a:lnTo>
                    <a:pt x="283789" y="3601"/>
                  </a:lnTo>
                  <a:lnTo>
                    <a:pt x="236825" y="14064"/>
                  </a:lnTo>
                  <a:lnTo>
                    <a:pt x="192617" y="30873"/>
                  </a:lnTo>
                  <a:lnTo>
                    <a:pt x="151680" y="53517"/>
                  </a:lnTo>
                  <a:lnTo>
                    <a:pt x="114530" y="81481"/>
                  </a:lnTo>
                  <a:lnTo>
                    <a:pt x="81681" y="114251"/>
                  </a:lnTo>
                  <a:lnTo>
                    <a:pt x="53650" y="151315"/>
                  </a:lnTo>
                  <a:lnTo>
                    <a:pt x="30951" y="192159"/>
                  </a:lnTo>
                  <a:lnTo>
                    <a:pt x="14099" y="236268"/>
                  </a:lnTo>
                  <a:lnTo>
                    <a:pt x="3610" y="283130"/>
                  </a:lnTo>
                  <a:lnTo>
                    <a:pt x="0" y="332232"/>
                  </a:lnTo>
                  <a:lnTo>
                    <a:pt x="3610" y="381333"/>
                  </a:lnTo>
                  <a:lnTo>
                    <a:pt x="14099" y="428195"/>
                  </a:lnTo>
                  <a:lnTo>
                    <a:pt x="30951" y="472304"/>
                  </a:lnTo>
                  <a:lnTo>
                    <a:pt x="53650" y="513148"/>
                  </a:lnTo>
                  <a:lnTo>
                    <a:pt x="81681" y="550212"/>
                  </a:lnTo>
                  <a:lnTo>
                    <a:pt x="114530" y="582982"/>
                  </a:lnTo>
                  <a:lnTo>
                    <a:pt x="151680" y="610946"/>
                  </a:lnTo>
                  <a:lnTo>
                    <a:pt x="192617" y="633590"/>
                  </a:lnTo>
                  <a:lnTo>
                    <a:pt x="236825" y="650399"/>
                  </a:lnTo>
                  <a:lnTo>
                    <a:pt x="283789" y="660862"/>
                  </a:lnTo>
                  <a:lnTo>
                    <a:pt x="332993" y="664464"/>
                  </a:lnTo>
                  <a:lnTo>
                    <a:pt x="382198" y="660862"/>
                  </a:lnTo>
                  <a:lnTo>
                    <a:pt x="429162" y="650399"/>
                  </a:lnTo>
                  <a:lnTo>
                    <a:pt x="473370" y="633590"/>
                  </a:lnTo>
                  <a:lnTo>
                    <a:pt x="514307" y="610946"/>
                  </a:lnTo>
                  <a:lnTo>
                    <a:pt x="551457" y="582982"/>
                  </a:lnTo>
                  <a:lnTo>
                    <a:pt x="584306" y="550212"/>
                  </a:lnTo>
                  <a:lnTo>
                    <a:pt x="612337" y="513148"/>
                  </a:lnTo>
                  <a:lnTo>
                    <a:pt x="635036" y="472304"/>
                  </a:lnTo>
                  <a:lnTo>
                    <a:pt x="651888" y="428195"/>
                  </a:lnTo>
                  <a:lnTo>
                    <a:pt x="662377" y="381333"/>
                  </a:lnTo>
                  <a:lnTo>
                    <a:pt x="665988" y="332232"/>
                  </a:lnTo>
                  <a:lnTo>
                    <a:pt x="662377" y="283130"/>
                  </a:lnTo>
                  <a:lnTo>
                    <a:pt x="651888" y="236268"/>
                  </a:lnTo>
                  <a:lnTo>
                    <a:pt x="635036" y="192159"/>
                  </a:lnTo>
                  <a:lnTo>
                    <a:pt x="612337" y="151315"/>
                  </a:lnTo>
                  <a:lnTo>
                    <a:pt x="584306" y="114251"/>
                  </a:lnTo>
                  <a:lnTo>
                    <a:pt x="551457" y="81481"/>
                  </a:lnTo>
                  <a:lnTo>
                    <a:pt x="514307" y="53517"/>
                  </a:lnTo>
                  <a:lnTo>
                    <a:pt x="473370" y="30873"/>
                  </a:lnTo>
                  <a:lnTo>
                    <a:pt x="429162" y="14064"/>
                  </a:lnTo>
                  <a:lnTo>
                    <a:pt x="382198" y="3601"/>
                  </a:lnTo>
                  <a:lnTo>
                    <a:pt x="332993"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37" name="object 44">
              <a:extLst>
                <a:ext uri="{FF2B5EF4-FFF2-40B4-BE49-F238E27FC236}">
                  <a16:creationId xmlns:a16="http://schemas.microsoft.com/office/drawing/2014/main" id="{1297FFF4-1CA0-4725-A772-AC69CC7BBFD1}"/>
                </a:ext>
              </a:extLst>
            </p:cNvPr>
            <p:cNvSpPr/>
            <p:nvPr/>
          </p:nvSpPr>
          <p:spPr>
            <a:xfrm>
              <a:off x="4273295" y="4303776"/>
              <a:ext cx="353567" cy="353568"/>
            </a:xfrm>
            <a:prstGeom prst="rect">
              <a:avLst/>
            </a:prstGeom>
            <a:blipFill>
              <a:blip r:embed="rId13" cstate="print"/>
              <a:stretch>
                <a:fillRect/>
              </a:stretch>
            </a:blipFill>
          </p:spPr>
          <p:txBody>
            <a:bodyPr wrap="square" lIns="0" tIns="0" rIns="0" bIns="0" rtlCol="0"/>
            <a:lstStyle/>
            <a:p>
              <a:pPr defTabSz="914400"/>
              <a:endParaRPr>
                <a:solidFill>
                  <a:prstClr val="black"/>
                </a:solidFill>
                <a:latin typeface="Calibri"/>
              </a:endParaRPr>
            </a:p>
          </p:txBody>
        </p:sp>
      </p:grpSp>
      <p:grpSp>
        <p:nvGrpSpPr>
          <p:cNvPr id="138" name="object 45">
            <a:extLst>
              <a:ext uri="{FF2B5EF4-FFF2-40B4-BE49-F238E27FC236}">
                <a16:creationId xmlns:a16="http://schemas.microsoft.com/office/drawing/2014/main" id="{4181A168-5657-45ED-8B6B-1221FC644E06}"/>
              </a:ext>
            </a:extLst>
          </p:cNvPr>
          <p:cNvGrpSpPr/>
          <p:nvPr/>
        </p:nvGrpSpPr>
        <p:grpSpPr>
          <a:xfrm>
            <a:off x="3962399" y="2579724"/>
            <a:ext cx="666115" cy="664845"/>
            <a:chOff x="4116323" y="3078479"/>
            <a:chExt cx="666115" cy="664845"/>
          </a:xfrm>
        </p:grpSpPr>
        <p:sp>
          <p:nvSpPr>
            <p:cNvPr id="139" name="object 46">
              <a:extLst>
                <a:ext uri="{FF2B5EF4-FFF2-40B4-BE49-F238E27FC236}">
                  <a16:creationId xmlns:a16="http://schemas.microsoft.com/office/drawing/2014/main" id="{331D91E3-F192-4014-844A-DC6ECE54B5AE}"/>
                </a:ext>
              </a:extLst>
            </p:cNvPr>
            <p:cNvSpPr/>
            <p:nvPr/>
          </p:nvSpPr>
          <p:spPr>
            <a:xfrm>
              <a:off x="4116323" y="3078479"/>
              <a:ext cx="666115" cy="664845"/>
            </a:xfrm>
            <a:custGeom>
              <a:avLst/>
              <a:gdLst/>
              <a:ahLst/>
              <a:cxnLst/>
              <a:rect l="l" t="t" r="r" b="b"/>
              <a:pathLst>
                <a:path w="666114" h="664845">
                  <a:moveTo>
                    <a:pt x="332993" y="0"/>
                  </a:moveTo>
                  <a:lnTo>
                    <a:pt x="283789" y="3601"/>
                  </a:lnTo>
                  <a:lnTo>
                    <a:pt x="236825" y="14064"/>
                  </a:lnTo>
                  <a:lnTo>
                    <a:pt x="192617" y="30873"/>
                  </a:lnTo>
                  <a:lnTo>
                    <a:pt x="151680" y="53517"/>
                  </a:lnTo>
                  <a:lnTo>
                    <a:pt x="114530" y="81481"/>
                  </a:lnTo>
                  <a:lnTo>
                    <a:pt x="81681" y="114251"/>
                  </a:lnTo>
                  <a:lnTo>
                    <a:pt x="53650" y="151315"/>
                  </a:lnTo>
                  <a:lnTo>
                    <a:pt x="30951" y="192159"/>
                  </a:lnTo>
                  <a:lnTo>
                    <a:pt x="14099" y="236268"/>
                  </a:lnTo>
                  <a:lnTo>
                    <a:pt x="3610" y="283130"/>
                  </a:lnTo>
                  <a:lnTo>
                    <a:pt x="0" y="332232"/>
                  </a:lnTo>
                  <a:lnTo>
                    <a:pt x="3610" y="381333"/>
                  </a:lnTo>
                  <a:lnTo>
                    <a:pt x="14099" y="428195"/>
                  </a:lnTo>
                  <a:lnTo>
                    <a:pt x="30951" y="472304"/>
                  </a:lnTo>
                  <a:lnTo>
                    <a:pt x="53650" y="513148"/>
                  </a:lnTo>
                  <a:lnTo>
                    <a:pt x="81681" y="550212"/>
                  </a:lnTo>
                  <a:lnTo>
                    <a:pt x="114530" y="582982"/>
                  </a:lnTo>
                  <a:lnTo>
                    <a:pt x="151680" y="610946"/>
                  </a:lnTo>
                  <a:lnTo>
                    <a:pt x="192617" y="633590"/>
                  </a:lnTo>
                  <a:lnTo>
                    <a:pt x="236825" y="650399"/>
                  </a:lnTo>
                  <a:lnTo>
                    <a:pt x="283789" y="660862"/>
                  </a:lnTo>
                  <a:lnTo>
                    <a:pt x="332993" y="664464"/>
                  </a:lnTo>
                  <a:lnTo>
                    <a:pt x="382198" y="660862"/>
                  </a:lnTo>
                  <a:lnTo>
                    <a:pt x="429162" y="650399"/>
                  </a:lnTo>
                  <a:lnTo>
                    <a:pt x="473370" y="633590"/>
                  </a:lnTo>
                  <a:lnTo>
                    <a:pt x="514307" y="610946"/>
                  </a:lnTo>
                  <a:lnTo>
                    <a:pt x="551457" y="582982"/>
                  </a:lnTo>
                  <a:lnTo>
                    <a:pt x="584306" y="550212"/>
                  </a:lnTo>
                  <a:lnTo>
                    <a:pt x="612337" y="513148"/>
                  </a:lnTo>
                  <a:lnTo>
                    <a:pt x="635036" y="472304"/>
                  </a:lnTo>
                  <a:lnTo>
                    <a:pt x="651888" y="428195"/>
                  </a:lnTo>
                  <a:lnTo>
                    <a:pt x="662377" y="381333"/>
                  </a:lnTo>
                  <a:lnTo>
                    <a:pt x="665988" y="332232"/>
                  </a:lnTo>
                  <a:lnTo>
                    <a:pt x="662377" y="283130"/>
                  </a:lnTo>
                  <a:lnTo>
                    <a:pt x="651888" y="236268"/>
                  </a:lnTo>
                  <a:lnTo>
                    <a:pt x="635036" y="192159"/>
                  </a:lnTo>
                  <a:lnTo>
                    <a:pt x="612337" y="151315"/>
                  </a:lnTo>
                  <a:lnTo>
                    <a:pt x="584306" y="114251"/>
                  </a:lnTo>
                  <a:lnTo>
                    <a:pt x="551457" y="81481"/>
                  </a:lnTo>
                  <a:lnTo>
                    <a:pt x="514307" y="53517"/>
                  </a:lnTo>
                  <a:lnTo>
                    <a:pt x="473370" y="30873"/>
                  </a:lnTo>
                  <a:lnTo>
                    <a:pt x="429162" y="14064"/>
                  </a:lnTo>
                  <a:lnTo>
                    <a:pt x="382198" y="3601"/>
                  </a:lnTo>
                  <a:lnTo>
                    <a:pt x="332993"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40" name="object 47">
              <a:extLst>
                <a:ext uri="{FF2B5EF4-FFF2-40B4-BE49-F238E27FC236}">
                  <a16:creationId xmlns:a16="http://schemas.microsoft.com/office/drawing/2014/main" id="{C747344A-A92B-4204-B406-01016B3C9A2B}"/>
                </a:ext>
              </a:extLst>
            </p:cNvPr>
            <p:cNvSpPr/>
            <p:nvPr/>
          </p:nvSpPr>
          <p:spPr>
            <a:xfrm>
              <a:off x="4270247" y="3325367"/>
              <a:ext cx="114300" cy="114300"/>
            </a:xfrm>
            <a:prstGeom prst="rect">
              <a:avLst/>
            </a:prstGeom>
            <a:blipFill>
              <a:blip r:embed="rId14" cstate="print"/>
              <a:stretch>
                <a:fillRect/>
              </a:stretch>
            </a:blipFill>
          </p:spPr>
          <p:txBody>
            <a:bodyPr wrap="square" lIns="0" tIns="0" rIns="0" bIns="0" rtlCol="0"/>
            <a:lstStyle/>
            <a:p>
              <a:pPr defTabSz="914400"/>
              <a:endParaRPr>
                <a:solidFill>
                  <a:prstClr val="black"/>
                </a:solidFill>
                <a:latin typeface="Calibri"/>
              </a:endParaRPr>
            </a:p>
          </p:txBody>
        </p:sp>
        <p:sp>
          <p:nvSpPr>
            <p:cNvPr id="141" name="object 48">
              <a:extLst>
                <a:ext uri="{FF2B5EF4-FFF2-40B4-BE49-F238E27FC236}">
                  <a16:creationId xmlns:a16="http://schemas.microsoft.com/office/drawing/2014/main" id="{6B9F808F-51C7-4814-940E-22867F51FDDD}"/>
                </a:ext>
              </a:extLst>
            </p:cNvPr>
            <p:cNvSpPr/>
            <p:nvPr/>
          </p:nvSpPr>
          <p:spPr>
            <a:xfrm>
              <a:off x="4527803" y="3267455"/>
              <a:ext cx="129539" cy="286512"/>
            </a:xfrm>
            <a:prstGeom prst="rect">
              <a:avLst/>
            </a:prstGeom>
            <a:blipFill>
              <a:blip r:embed="rId15" cstate="print"/>
              <a:stretch>
                <a:fillRect/>
              </a:stretch>
            </a:blipFill>
          </p:spPr>
          <p:txBody>
            <a:bodyPr wrap="square" lIns="0" tIns="0" rIns="0" bIns="0" rtlCol="0"/>
            <a:lstStyle/>
            <a:p>
              <a:pPr defTabSz="914400"/>
              <a:endParaRPr>
                <a:solidFill>
                  <a:prstClr val="black"/>
                </a:solidFill>
                <a:latin typeface="Calibri"/>
              </a:endParaRPr>
            </a:p>
          </p:txBody>
        </p:sp>
        <p:sp>
          <p:nvSpPr>
            <p:cNvPr id="142" name="object 49">
              <a:extLst>
                <a:ext uri="{FF2B5EF4-FFF2-40B4-BE49-F238E27FC236}">
                  <a16:creationId xmlns:a16="http://schemas.microsoft.com/office/drawing/2014/main" id="{ADC8E53B-80B0-4B59-BB9C-642C8C4CE909}"/>
                </a:ext>
              </a:extLst>
            </p:cNvPr>
            <p:cNvSpPr/>
            <p:nvPr/>
          </p:nvSpPr>
          <p:spPr>
            <a:xfrm>
              <a:off x="4642103" y="3267455"/>
              <a:ext cx="15240" cy="287020"/>
            </a:xfrm>
            <a:custGeom>
              <a:avLst/>
              <a:gdLst/>
              <a:ahLst/>
              <a:cxnLst/>
              <a:rect l="l" t="t" r="r" b="b"/>
              <a:pathLst>
                <a:path w="15239" h="287020">
                  <a:moveTo>
                    <a:pt x="15239" y="0"/>
                  </a:moveTo>
                  <a:lnTo>
                    <a:pt x="0" y="0"/>
                  </a:lnTo>
                  <a:lnTo>
                    <a:pt x="0" y="286512"/>
                  </a:lnTo>
                  <a:lnTo>
                    <a:pt x="15239" y="286512"/>
                  </a:lnTo>
                  <a:lnTo>
                    <a:pt x="15239"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43" name="object 50">
              <a:extLst>
                <a:ext uri="{FF2B5EF4-FFF2-40B4-BE49-F238E27FC236}">
                  <a16:creationId xmlns:a16="http://schemas.microsoft.com/office/drawing/2014/main" id="{C5392F2C-ABFD-4EB8-AF6B-9F39BDD4DAD6}"/>
                </a:ext>
              </a:extLst>
            </p:cNvPr>
            <p:cNvSpPr/>
            <p:nvPr/>
          </p:nvSpPr>
          <p:spPr>
            <a:xfrm>
              <a:off x="4277867" y="3304031"/>
              <a:ext cx="220980" cy="256031"/>
            </a:xfrm>
            <a:prstGeom prst="rect">
              <a:avLst/>
            </a:prstGeom>
            <a:blipFill>
              <a:blip r:embed="rId16" cstate="print"/>
              <a:stretch>
                <a:fillRect/>
              </a:stretch>
            </a:blipFill>
          </p:spPr>
          <p:txBody>
            <a:bodyPr wrap="square" lIns="0" tIns="0" rIns="0" bIns="0" rtlCol="0"/>
            <a:lstStyle/>
            <a:p>
              <a:pPr defTabSz="914400"/>
              <a:endParaRPr>
                <a:solidFill>
                  <a:prstClr val="black"/>
                </a:solidFill>
                <a:latin typeface="Calibri"/>
              </a:endParaRPr>
            </a:p>
          </p:txBody>
        </p:sp>
        <p:sp>
          <p:nvSpPr>
            <p:cNvPr id="144" name="object 51">
              <a:extLst>
                <a:ext uri="{FF2B5EF4-FFF2-40B4-BE49-F238E27FC236}">
                  <a16:creationId xmlns:a16="http://schemas.microsoft.com/office/drawing/2014/main" id="{60B43065-9D9F-45CE-AB6E-3956CEE960DF}"/>
                </a:ext>
              </a:extLst>
            </p:cNvPr>
            <p:cNvSpPr/>
            <p:nvPr/>
          </p:nvSpPr>
          <p:spPr>
            <a:xfrm>
              <a:off x="4242815" y="3461003"/>
              <a:ext cx="256540" cy="35560"/>
            </a:xfrm>
            <a:custGeom>
              <a:avLst/>
              <a:gdLst/>
              <a:ahLst/>
              <a:cxnLst/>
              <a:rect l="l" t="t" r="r" b="b"/>
              <a:pathLst>
                <a:path w="256539" h="35560">
                  <a:moveTo>
                    <a:pt x="256032" y="0"/>
                  </a:moveTo>
                  <a:lnTo>
                    <a:pt x="0" y="0"/>
                  </a:lnTo>
                  <a:lnTo>
                    <a:pt x="0" y="15240"/>
                  </a:lnTo>
                  <a:lnTo>
                    <a:pt x="1581" y="22943"/>
                  </a:lnTo>
                  <a:lnTo>
                    <a:pt x="5889" y="29241"/>
                  </a:lnTo>
                  <a:lnTo>
                    <a:pt x="12269" y="33492"/>
                  </a:lnTo>
                  <a:lnTo>
                    <a:pt x="20066" y="35051"/>
                  </a:lnTo>
                  <a:lnTo>
                    <a:pt x="235966" y="35051"/>
                  </a:lnTo>
                  <a:lnTo>
                    <a:pt x="243762" y="33492"/>
                  </a:lnTo>
                  <a:lnTo>
                    <a:pt x="250142" y="29241"/>
                  </a:lnTo>
                  <a:lnTo>
                    <a:pt x="254450" y="22943"/>
                  </a:lnTo>
                  <a:lnTo>
                    <a:pt x="256032" y="15240"/>
                  </a:lnTo>
                  <a:lnTo>
                    <a:pt x="256032"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45" name="object 52">
              <a:extLst>
                <a:ext uri="{FF2B5EF4-FFF2-40B4-BE49-F238E27FC236}">
                  <a16:creationId xmlns:a16="http://schemas.microsoft.com/office/drawing/2014/main" id="{3C6ECD46-1B79-40C3-916E-9D3F33FB080F}"/>
                </a:ext>
              </a:extLst>
            </p:cNvPr>
            <p:cNvSpPr/>
            <p:nvPr/>
          </p:nvSpPr>
          <p:spPr>
            <a:xfrm>
              <a:off x="4270247" y="3325367"/>
              <a:ext cx="199643" cy="114300"/>
            </a:xfrm>
            <a:prstGeom prst="rect">
              <a:avLst/>
            </a:prstGeom>
            <a:blipFill>
              <a:blip r:embed="rId17" cstate="print"/>
              <a:stretch>
                <a:fillRect/>
              </a:stretch>
            </a:blipFill>
          </p:spPr>
          <p:txBody>
            <a:bodyPr wrap="square" lIns="0" tIns="0" rIns="0" bIns="0" rtlCol="0"/>
            <a:lstStyle/>
            <a:p>
              <a:pPr defTabSz="914400"/>
              <a:endParaRPr>
                <a:solidFill>
                  <a:prstClr val="black"/>
                </a:solidFill>
                <a:latin typeface="Calibri"/>
              </a:endParaRPr>
            </a:p>
          </p:txBody>
        </p:sp>
        <p:sp>
          <p:nvSpPr>
            <p:cNvPr id="146" name="object 53">
              <a:extLst>
                <a:ext uri="{FF2B5EF4-FFF2-40B4-BE49-F238E27FC236}">
                  <a16:creationId xmlns:a16="http://schemas.microsoft.com/office/drawing/2014/main" id="{269F15AC-F398-4BB2-8714-914BA205099E}"/>
                </a:ext>
              </a:extLst>
            </p:cNvPr>
            <p:cNvSpPr/>
            <p:nvPr/>
          </p:nvSpPr>
          <p:spPr>
            <a:xfrm>
              <a:off x="4401311" y="3346703"/>
              <a:ext cx="68579" cy="71628"/>
            </a:xfrm>
            <a:prstGeom prst="rect">
              <a:avLst/>
            </a:prstGeom>
            <a:blipFill>
              <a:blip r:embed="rId18" cstate="print"/>
              <a:stretch>
                <a:fillRect/>
              </a:stretch>
            </a:blipFill>
          </p:spPr>
          <p:txBody>
            <a:bodyPr wrap="square" lIns="0" tIns="0" rIns="0" bIns="0" rtlCol="0"/>
            <a:lstStyle/>
            <a:p>
              <a:pPr defTabSz="914400"/>
              <a:endParaRPr>
                <a:solidFill>
                  <a:prstClr val="black"/>
                </a:solidFill>
                <a:latin typeface="Calibri"/>
              </a:endParaRPr>
            </a:p>
          </p:txBody>
        </p:sp>
      </p:grpSp>
      <p:grpSp>
        <p:nvGrpSpPr>
          <p:cNvPr id="147" name="object 54">
            <a:extLst>
              <a:ext uri="{FF2B5EF4-FFF2-40B4-BE49-F238E27FC236}">
                <a16:creationId xmlns:a16="http://schemas.microsoft.com/office/drawing/2014/main" id="{F13A9D2F-7728-4D5A-8524-19E3EB706858}"/>
              </a:ext>
            </a:extLst>
          </p:cNvPr>
          <p:cNvGrpSpPr/>
          <p:nvPr/>
        </p:nvGrpSpPr>
        <p:grpSpPr>
          <a:xfrm>
            <a:off x="4591811" y="1714093"/>
            <a:ext cx="666115" cy="664845"/>
            <a:chOff x="4745735" y="2212848"/>
            <a:chExt cx="666115" cy="664845"/>
          </a:xfrm>
        </p:grpSpPr>
        <p:sp>
          <p:nvSpPr>
            <p:cNvPr id="148" name="object 55">
              <a:extLst>
                <a:ext uri="{FF2B5EF4-FFF2-40B4-BE49-F238E27FC236}">
                  <a16:creationId xmlns:a16="http://schemas.microsoft.com/office/drawing/2014/main" id="{912C29A7-E7D3-48BF-B09D-CB6AC4D29ABA}"/>
                </a:ext>
              </a:extLst>
            </p:cNvPr>
            <p:cNvSpPr/>
            <p:nvPr/>
          </p:nvSpPr>
          <p:spPr>
            <a:xfrm>
              <a:off x="4745735" y="2212848"/>
              <a:ext cx="666115" cy="664845"/>
            </a:xfrm>
            <a:custGeom>
              <a:avLst/>
              <a:gdLst/>
              <a:ahLst/>
              <a:cxnLst/>
              <a:rect l="l" t="t" r="r" b="b"/>
              <a:pathLst>
                <a:path w="666114" h="664844">
                  <a:moveTo>
                    <a:pt x="332993" y="0"/>
                  </a:moveTo>
                  <a:lnTo>
                    <a:pt x="283789" y="3601"/>
                  </a:lnTo>
                  <a:lnTo>
                    <a:pt x="236825" y="14064"/>
                  </a:lnTo>
                  <a:lnTo>
                    <a:pt x="192617" y="30873"/>
                  </a:lnTo>
                  <a:lnTo>
                    <a:pt x="151680" y="53517"/>
                  </a:lnTo>
                  <a:lnTo>
                    <a:pt x="114530" y="81481"/>
                  </a:lnTo>
                  <a:lnTo>
                    <a:pt x="81681" y="114251"/>
                  </a:lnTo>
                  <a:lnTo>
                    <a:pt x="53650" y="151315"/>
                  </a:lnTo>
                  <a:lnTo>
                    <a:pt x="30951" y="192159"/>
                  </a:lnTo>
                  <a:lnTo>
                    <a:pt x="14099" y="236268"/>
                  </a:lnTo>
                  <a:lnTo>
                    <a:pt x="3610" y="283130"/>
                  </a:lnTo>
                  <a:lnTo>
                    <a:pt x="0" y="332231"/>
                  </a:lnTo>
                  <a:lnTo>
                    <a:pt x="3610" y="381333"/>
                  </a:lnTo>
                  <a:lnTo>
                    <a:pt x="14099" y="428195"/>
                  </a:lnTo>
                  <a:lnTo>
                    <a:pt x="30951" y="472304"/>
                  </a:lnTo>
                  <a:lnTo>
                    <a:pt x="53650" y="513148"/>
                  </a:lnTo>
                  <a:lnTo>
                    <a:pt x="81681" y="550212"/>
                  </a:lnTo>
                  <a:lnTo>
                    <a:pt x="114530" y="582982"/>
                  </a:lnTo>
                  <a:lnTo>
                    <a:pt x="151680" y="610946"/>
                  </a:lnTo>
                  <a:lnTo>
                    <a:pt x="192617" y="633590"/>
                  </a:lnTo>
                  <a:lnTo>
                    <a:pt x="236825" y="650399"/>
                  </a:lnTo>
                  <a:lnTo>
                    <a:pt x="283789" y="660862"/>
                  </a:lnTo>
                  <a:lnTo>
                    <a:pt x="332993" y="664463"/>
                  </a:lnTo>
                  <a:lnTo>
                    <a:pt x="382198" y="660862"/>
                  </a:lnTo>
                  <a:lnTo>
                    <a:pt x="429162" y="650399"/>
                  </a:lnTo>
                  <a:lnTo>
                    <a:pt x="473370" y="633590"/>
                  </a:lnTo>
                  <a:lnTo>
                    <a:pt x="514307" y="610946"/>
                  </a:lnTo>
                  <a:lnTo>
                    <a:pt x="551457" y="582982"/>
                  </a:lnTo>
                  <a:lnTo>
                    <a:pt x="584306" y="550212"/>
                  </a:lnTo>
                  <a:lnTo>
                    <a:pt x="612337" y="513148"/>
                  </a:lnTo>
                  <a:lnTo>
                    <a:pt x="635036" y="472304"/>
                  </a:lnTo>
                  <a:lnTo>
                    <a:pt x="651888" y="428195"/>
                  </a:lnTo>
                  <a:lnTo>
                    <a:pt x="662377" y="381333"/>
                  </a:lnTo>
                  <a:lnTo>
                    <a:pt x="665988" y="332231"/>
                  </a:lnTo>
                  <a:lnTo>
                    <a:pt x="662377" y="283130"/>
                  </a:lnTo>
                  <a:lnTo>
                    <a:pt x="651888" y="236268"/>
                  </a:lnTo>
                  <a:lnTo>
                    <a:pt x="635036" y="192159"/>
                  </a:lnTo>
                  <a:lnTo>
                    <a:pt x="612337" y="151315"/>
                  </a:lnTo>
                  <a:lnTo>
                    <a:pt x="584306" y="114251"/>
                  </a:lnTo>
                  <a:lnTo>
                    <a:pt x="551457" y="81481"/>
                  </a:lnTo>
                  <a:lnTo>
                    <a:pt x="514307" y="53517"/>
                  </a:lnTo>
                  <a:lnTo>
                    <a:pt x="473370" y="30873"/>
                  </a:lnTo>
                  <a:lnTo>
                    <a:pt x="429162" y="14064"/>
                  </a:lnTo>
                  <a:lnTo>
                    <a:pt x="382198" y="3601"/>
                  </a:lnTo>
                  <a:lnTo>
                    <a:pt x="332993"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49" name="object 56">
              <a:extLst>
                <a:ext uri="{FF2B5EF4-FFF2-40B4-BE49-F238E27FC236}">
                  <a16:creationId xmlns:a16="http://schemas.microsoft.com/office/drawing/2014/main" id="{47BCBBF8-5CD5-45EF-AC84-6A26D0C4C50A}"/>
                </a:ext>
              </a:extLst>
            </p:cNvPr>
            <p:cNvSpPr/>
            <p:nvPr/>
          </p:nvSpPr>
          <p:spPr>
            <a:xfrm>
              <a:off x="4968239" y="2528316"/>
              <a:ext cx="220980" cy="178308"/>
            </a:xfrm>
            <a:prstGeom prst="rect">
              <a:avLst/>
            </a:prstGeom>
            <a:blipFill>
              <a:blip r:embed="rId19" cstate="print"/>
              <a:stretch>
                <a:fillRect/>
              </a:stretch>
            </a:blipFill>
          </p:spPr>
          <p:txBody>
            <a:bodyPr wrap="square" lIns="0" tIns="0" rIns="0" bIns="0" rtlCol="0"/>
            <a:lstStyle/>
            <a:p>
              <a:pPr defTabSz="914400"/>
              <a:endParaRPr>
                <a:solidFill>
                  <a:prstClr val="black"/>
                </a:solidFill>
                <a:latin typeface="Calibri"/>
              </a:endParaRPr>
            </a:p>
          </p:txBody>
        </p:sp>
        <p:sp>
          <p:nvSpPr>
            <p:cNvPr id="150" name="object 57">
              <a:extLst>
                <a:ext uri="{FF2B5EF4-FFF2-40B4-BE49-F238E27FC236}">
                  <a16:creationId xmlns:a16="http://schemas.microsoft.com/office/drawing/2014/main" id="{D405870C-0174-4C05-8344-B9ECBD0AC7F5}"/>
                </a:ext>
              </a:extLst>
            </p:cNvPr>
            <p:cNvSpPr/>
            <p:nvPr/>
          </p:nvSpPr>
          <p:spPr>
            <a:xfrm>
              <a:off x="4961381" y="2519934"/>
              <a:ext cx="234695" cy="195071"/>
            </a:xfrm>
            <a:prstGeom prst="rect">
              <a:avLst/>
            </a:prstGeom>
            <a:blipFill>
              <a:blip r:embed="rId20" cstate="print"/>
              <a:stretch>
                <a:fillRect/>
              </a:stretch>
            </a:blipFill>
          </p:spPr>
          <p:txBody>
            <a:bodyPr wrap="square" lIns="0" tIns="0" rIns="0" bIns="0" rtlCol="0"/>
            <a:lstStyle/>
            <a:p>
              <a:pPr defTabSz="914400"/>
              <a:endParaRPr>
                <a:solidFill>
                  <a:prstClr val="black"/>
                </a:solidFill>
                <a:latin typeface="Calibri"/>
              </a:endParaRPr>
            </a:p>
          </p:txBody>
        </p:sp>
      </p:grpSp>
      <p:grpSp>
        <p:nvGrpSpPr>
          <p:cNvPr id="151" name="object 58">
            <a:extLst>
              <a:ext uri="{FF2B5EF4-FFF2-40B4-BE49-F238E27FC236}">
                <a16:creationId xmlns:a16="http://schemas.microsoft.com/office/drawing/2014/main" id="{89825770-7783-4747-8857-510016B59342}"/>
              </a:ext>
            </a:extLst>
          </p:cNvPr>
          <p:cNvGrpSpPr/>
          <p:nvPr/>
        </p:nvGrpSpPr>
        <p:grpSpPr>
          <a:xfrm>
            <a:off x="5065014" y="2534767"/>
            <a:ext cx="1755775" cy="1831975"/>
            <a:chOff x="5218938" y="3033522"/>
            <a:chExt cx="1755775" cy="1831975"/>
          </a:xfrm>
        </p:grpSpPr>
        <p:sp>
          <p:nvSpPr>
            <p:cNvPr id="152" name="object 59">
              <a:extLst>
                <a:ext uri="{FF2B5EF4-FFF2-40B4-BE49-F238E27FC236}">
                  <a16:creationId xmlns:a16="http://schemas.microsoft.com/office/drawing/2014/main" id="{2E7C6849-823E-4F1E-ADE1-DBC4CFB7DBF3}"/>
                </a:ext>
              </a:extLst>
            </p:cNvPr>
            <p:cNvSpPr/>
            <p:nvPr/>
          </p:nvSpPr>
          <p:spPr>
            <a:xfrm>
              <a:off x="5218938" y="3068574"/>
              <a:ext cx="1755775" cy="1757680"/>
            </a:xfrm>
            <a:custGeom>
              <a:avLst/>
              <a:gdLst/>
              <a:ahLst/>
              <a:cxnLst/>
              <a:rect l="l" t="t" r="r" b="b"/>
              <a:pathLst>
                <a:path w="1755775" h="1757679">
                  <a:moveTo>
                    <a:pt x="877824" y="0"/>
                  </a:moveTo>
                  <a:lnTo>
                    <a:pt x="829664" y="1299"/>
                  </a:lnTo>
                  <a:lnTo>
                    <a:pt x="782184" y="5154"/>
                  </a:lnTo>
                  <a:lnTo>
                    <a:pt x="735448" y="11498"/>
                  </a:lnTo>
                  <a:lnTo>
                    <a:pt x="689525" y="20262"/>
                  </a:lnTo>
                  <a:lnTo>
                    <a:pt x="644480" y="31381"/>
                  </a:lnTo>
                  <a:lnTo>
                    <a:pt x="600382" y="44787"/>
                  </a:lnTo>
                  <a:lnTo>
                    <a:pt x="557297" y="60413"/>
                  </a:lnTo>
                  <a:lnTo>
                    <a:pt x="515293" y="78193"/>
                  </a:lnTo>
                  <a:lnTo>
                    <a:pt x="474435" y="98059"/>
                  </a:lnTo>
                  <a:lnTo>
                    <a:pt x="434791" y="119944"/>
                  </a:lnTo>
                  <a:lnTo>
                    <a:pt x="396428" y="143782"/>
                  </a:lnTo>
                  <a:lnTo>
                    <a:pt x="359414" y="169505"/>
                  </a:lnTo>
                  <a:lnTo>
                    <a:pt x="323814" y="197047"/>
                  </a:lnTo>
                  <a:lnTo>
                    <a:pt x="289696" y="226340"/>
                  </a:lnTo>
                  <a:lnTo>
                    <a:pt x="257127" y="257317"/>
                  </a:lnTo>
                  <a:lnTo>
                    <a:pt x="226174" y="289913"/>
                  </a:lnTo>
                  <a:lnTo>
                    <a:pt x="196903" y="324058"/>
                  </a:lnTo>
                  <a:lnTo>
                    <a:pt x="169383" y="359688"/>
                  </a:lnTo>
                  <a:lnTo>
                    <a:pt x="143679" y="396734"/>
                  </a:lnTo>
                  <a:lnTo>
                    <a:pt x="119859" y="435130"/>
                  </a:lnTo>
                  <a:lnTo>
                    <a:pt x="97990" y="474808"/>
                  </a:lnTo>
                  <a:lnTo>
                    <a:pt x="78138" y="515702"/>
                  </a:lnTo>
                  <a:lnTo>
                    <a:pt x="60372" y="557745"/>
                  </a:lnTo>
                  <a:lnTo>
                    <a:pt x="44756" y="600870"/>
                  </a:lnTo>
                  <a:lnTo>
                    <a:pt x="31360" y="645010"/>
                  </a:lnTo>
                  <a:lnTo>
                    <a:pt x="20249" y="690097"/>
                  </a:lnTo>
                  <a:lnTo>
                    <a:pt x="11490" y="736065"/>
                  </a:lnTo>
                  <a:lnTo>
                    <a:pt x="5151" y="782847"/>
                  </a:lnTo>
                  <a:lnTo>
                    <a:pt x="1299" y="830376"/>
                  </a:lnTo>
                  <a:lnTo>
                    <a:pt x="0" y="878586"/>
                  </a:lnTo>
                  <a:lnTo>
                    <a:pt x="1299" y="926795"/>
                  </a:lnTo>
                  <a:lnTo>
                    <a:pt x="5151" y="974324"/>
                  </a:lnTo>
                  <a:lnTo>
                    <a:pt x="11490" y="1021106"/>
                  </a:lnTo>
                  <a:lnTo>
                    <a:pt x="20249" y="1067074"/>
                  </a:lnTo>
                  <a:lnTo>
                    <a:pt x="31360" y="1112161"/>
                  </a:lnTo>
                  <a:lnTo>
                    <a:pt x="44756" y="1156301"/>
                  </a:lnTo>
                  <a:lnTo>
                    <a:pt x="60372" y="1199426"/>
                  </a:lnTo>
                  <a:lnTo>
                    <a:pt x="78138" y="1241469"/>
                  </a:lnTo>
                  <a:lnTo>
                    <a:pt x="97990" y="1282363"/>
                  </a:lnTo>
                  <a:lnTo>
                    <a:pt x="119859" y="1322041"/>
                  </a:lnTo>
                  <a:lnTo>
                    <a:pt x="143679" y="1360437"/>
                  </a:lnTo>
                  <a:lnTo>
                    <a:pt x="169383" y="1397483"/>
                  </a:lnTo>
                  <a:lnTo>
                    <a:pt x="196903" y="1433113"/>
                  </a:lnTo>
                  <a:lnTo>
                    <a:pt x="226174" y="1467258"/>
                  </a:lnTo>
                  <a:lnTo>
                    <a:pt x="257127" y="1499854"/>
                  </a:lnTo>
                  <a:lnTo>
                    <a:pt x="289696" y="1530831"/>
                  </a:lnTo>
                  <a:lnTo>
                    <a:pt x="323814" y="1560124"/>
                  </a:lnTo>
                  <a:lnTo>
                    <a:pt x="359414" y="1587666"/>
                  </a:lnTo>
                  <a:lnTo>
                    <a:pt x="396428" y="1613389"/>
                  </a:lnTo>
                  <a:lnTo>
                    <a:pt x="434791" y="1637227"/>
                  </a:lnTo>
                  <a:lnTo>
                    <a:pt x="474435" y="1659112"/>
                  </a:lnTo>
                  <a:lnTo>
                    <a:pt x="515293" y="1678978"/>
                  </a:lnTo>
                  <a:lnTo>
                    <a:pt x="557297" y="1696758"/>
                  </a:lnTo>
                  <a:lnTo>
                    <a:pt x="600382" y="1712384"/>
                  </a:lnTo>
                  <a:lnTo>
                    <a:pt x="644480" y="1725790"/>
                  </a:lnTo>
                  <a:lnTo>
                    <a:pt x="689525" y="1736909"/>
                  </a:lnTo>
                  <a:lnTo>
                    <a:pt x="735448" y="1745673"/>
                  </a:lnTo>
                  <a:lnTo>
                    <a:pt x="782184" y="1752017"/>
                  </a:lnTo>
                  <a:lnTo>
                    <a:pt x="829664" y="1755872"/>
                  </a:lnTo>
                  <a:lnTo>
                    <a:pt x="877824" y="1757171"/>
                  </a:lnTo>
                  <a:lnTo>
                    <a:pt x="925983" y="1755872"/>
                  </a:lnTo>
                  <a:lnTo>
                    <a:pt x="973463" y="1752017"/>
                  </a:lnTo>
                  <a:lnTo>
                    <a:pt x="1020199" y="1745673"/>
                  </a:lnTo>
                  <a:lnTo>
                    <a:pt x="1066122" y="1736909"/>
                  </a:lnTo>
                  <a:lnTo>
                    <a:pt x="1111167" y="1725790"/>
                  </a:lnTo>
                  <a:lnTo>
                    <a:pt x="1155265" y="1712384"/>
                  </a:lnTo>
                  <a:lnTo>
                    <a:pt x="1198350" y="1696758"/>
                  </a:lnTo>
                  <a:lnTo>
                    <a:pt x="1240354" y="1678978"/>
                  </a:lnTo>
                  <a:lnTo>
                    <a:pt x="1281212" y="1659112"/>
                  </a:lnTo>
                  <a:lnTo>
                    <a:pt x="1320856" y="1637227"/>
                  </a:lnTo>
                  <a:lnTo>
                    <a:pt x="1359219" y="1613389"/>
                  </a:lnTo>
                  <a:lnTo>
                    <a:pt x="1396233" y="1587666"/>
                  </a:lnTo>
                  <a:lnTo>
                    <a:pt x="1431833" y="1560124"/>
                  </a:lnTo>
                  <a:lnTo>
                    <a:pt x="1465951" y="1530831"/>
                  </a:lnTo>
                  <a:lnTo>
                    <a:pt x="1498520" y="1499854"/>
                  </a:lnTo>
                  <a:lnTo>
                    <a:pt x="1529473" y="1467258"/>
                  </a:lnTo>
                  <a:lnTo>
                    <a:pt x="1558744" y="1433113"/>
                  </a:lnTo>
                  <a:lnTo>
                    <a:pt x="1586264" y="1397483"/>
                  </a:lnTo>
                  <a:lnTo>
                    <a:pt x="1611968" y="1360437"/>
                  </a:lnTo>
                  <a:lnTo>
                    <a:pt x="1635788" y="1322041"/>
                  </a:lnTo>
                  <a:lnTo>
                    <a:pt x="1657657" y="1282363"/>
                  </a:lnTo>
                  <a:lnTo>
                    <a:pt x="1677509" y="1241469"/>
                  </a:lnTo>
                  <a:lnTo>
                    <a:pt x="1695275" y="1199426"/>
                  </a:lnTo>
                  <a:lnTo>
                    <a:pt x="1710891" y="1156301"/>
                  </a:lnTo>
                  <a:lnTo>
                    <a:pt x="1724287" y="1112161"/>
                  </a:lnTo>
                  <a:lnTo>
                    <a:pt x="1735398" y="1067074"/>
                  </a:lnTo>
                  <a:lnTo>
                    <a:pt x="1744157" y="1021106"/>
                  </a:lnTo>
                  <a:lnTo>
                    <a:pt x="1750496" y="974324"/>
                  </a:lnTo>
                  <a:lnTo>
                    <a:pt x="1754348" y="926795"/>
                  </a:lnTo>
                  <a:lnTo>
                    <a:pt x="1755647" y="878586"/>
                  </a:lnTo>
                  <a:lnTo>
                    <a:pt x="1754348" y="830376"/>
                  </a:lnTo>
                  <a:lnTo>
                    <a:pt x="1750496" y="782847"/>
                  </a:lnTo>
                  <a:lnTo>
                    <a:pt x="1744157" y="736065"/>
                  </a:lnTo>
                  <a:lnTo>
                    <a:pt x="1735398" y="690097"/>
                  </a:lnTo>
                  <a:lnTo>
                    <a:pt x="1724287" y="645010"/>
                  </a:lnTo>
                  <a:lnTo>
                    <a:pt x="1710891" y="600870"/>
                  </a:lnTo>
                  <a:lnTo>
                    <a:pt x="1695275" y="557745"/>
                  </a:lnTo>
                  <a:lnTo>
                    <a:pt x="1677509" y="515702"/>
                  </a:lnTo>
                  <a:lnTo>
                    <a:pt x="1657657" y="474808"/>
                  </a:lnTo>
                  <a:lnTo>
                    <a:pt x="1635788" y="435130"/>
                  </a:lnTo>
                  <a:lnTo>
                    <a:pt x="1611968" y="396734"/>
                  </a:lnTo>
                  <a:lnTo>
                    <a:pt x="1586264" y="359688"/>
                  </a:lnTo>
                  <a:lnTo>
                    <a:pt x="1558744" y="324058"/>
                  </a:lnTo>
                  <a:lnTo>
                    <a:pt x="1529473" y="289913"/>
                  </a:lnTo>
                  <a:lnTo>
                    <a:pt x="1498520" y="257317"/>
                  </a:lnTo>
                  <a:lnTo>
                    <a:pt x="1465951" y="226340"/>
                  </a:lnTo>
                  <a:lnTo>
                    <a:pt x="1431833" y="197047"/>
                  </a:lnTo>
                  <a:lnTo>
                    <a:pt x="1396233" y="169505"/>
                  </a:lnTo>
                  <a:lnTo>
                    <a:pt x="1359219" y="143782"/>
                  </a:lnTo>
                  <a:lnTo>
                    <a:pt x="1320856" y="119944"/>
                  </a:lnTo>
                  <a:lnTo>
                    <a:pt x="1281212" y="98059"/>
                  </a:lnTo>
                  <a:lnTo>
                    <a:pt x="1240354" y="78193"/>
                  </a:lnTo>
                  <a:lnTo>
                    <a:pt x="1198350" y="60413"/>
                  </a:lnTo>
                  <a:lnTo>
                    <a:pt x="1155265" y="44787"/>
                  </a:lnTo>
                  <a:lnTo>
                    <a:pt x="1111167" y="31381"/>
                  </a:lnTo>
                  <a:lnTo>
                    <a:pt x="1066122" y="20262"/>
                  </a:lnTo>
                  <a:lnTo>
                    <a:pt x="1020199" y="11498"/>
                  </a:lnTo>
                  <a:lnTo>
                    <a:pt x="973463" y="5154"/>
                  </a:lnTo>
                  <a:lnTo>
                    <a:pt x="925983" y="1299"/>
                  </a:lnTo>
                  <a:lnTo>
                    <a:pt x="877824" y="0"/>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53" name="object 60">
              <a:extLst>
                <a:ext uri="{FF2B5EF4-FFF2-40B4-BE49-F238E27FC236}">
                  <a16:creationId xmlns:a16="http://schemas.microsoft.com/office/drawing/2014/main" id="{CBBF9352-433A-48F2-80B0-A691411488D7}"/>
                </a:ext>
              </a:extLst>
            </p:cNvPr>
            <p:cNvSpPr/>
            <p:nvPr/>
          </p:nvSpPr>
          <p:spPr>
            <a:xfrm>
              <a:off x="5270754" y="3120390"/>
              <a:ext cx="1652270" cy="1652270"/>
            </a:xfrm>
            <a:custGeom>
              <a:avLst/>
              <a:gdLst/>
              <a:ahLst/>
              <a:cxnLst/>
              <a:rect l="l" t="t" r="r" b="b"/>
              <a:pathLst>
                <a:path w="1652270" h="1652270">
                  <a:moveTo>
                    <a:pt x="0" y="826008"/>
                  </a:moveTo>
                  <a:lnTo>
                    <a:pt x="1402" y="777474"/>
                  </a:lnTo>
                  <a:lnTo>
                    <a:pt x="5557" y="729679"/>
                  </a:lnTo>
                  <a:lnTo>
                    <a:pt x="12387" y="682700"/>
                  </a:lnTo>
                  <a:lnTo>
                    <a:pt x="21815" y="636614"/>
                  </a:lnTo>
                  <a:lnTo>
                    <a:pt x="33764" y="591499"/>
                  </a:lnTo>
                  <a:lnTo>
                    <a:pt x="48155" y="547432"/>
                  </a:lnTo>
                  <a:lnTo>
                    <a:pt x="64912" y="504491"/>
                  </a:lnTo>
                  <a:lnTo>
                    <a:pt x="83957" y="462753"/>
                  </a:lnTo>
                  <a:lnTo>
                    <a:pt x="105213" y="422296"/>
                  </a:lnTo>
                  <a:lnTo>
                    <a:pt x="128601" y="383198"/>
                  </a:lnTo>
                  <a:lnTo>
                    <a:pt x="154045" y="345535"/>
                  </a:lnTo>
                  <a:lnTo>
                    <a:pt x="181467" y="309385"/>
                  </a:lnTo>
                  <a:lnTo>
                    <a:pt x="210789" y="274826"/>
                  </a:lnTo>
                  <a:lnTo>
                    <a:pt x="241934" y="241935"/>
                  </a:lnTo>
                  <a:lnTo>
                    <a:pt x="274826" y="210789"/>
                  </a:lnTo>
                  <a:lnTo>
                    <a:pt x="309385" y="181467"/>
                  </a:lnTo>
                  <a:lnTo>
                    <a:pt x="345535" y="154045"/>
                  </a:lnTo>
                  <a:lnTo>
                    <a:pt x="383198" y="128601"/>
                  </a:lnTo>
                  <a:lnTo>
                    <a:pt x="422296" y="105213"/>
                  </a:lnTo>
                  <a:lnTo>
                    <a:pt x="462753" y="83957"/>
                  </a:lnTo>
                  <a:lnTo>
                    <a:pt x="504491" y="64912"/>
                  </a:lnTo>
                  <a:lnTo>
                    <a:pt x="547432" y="48155"/>
                  </a:lnTo>
                  <a:lnTo>
                    <a:pt x="591499" y="33764"/>
                  </a:lnTo>
                  <a:lnTo>
                    <a:pt x="636614" y="21815"/>
                  </a:lnTo>
                  <a:lnTo>
                    <a:pt x="682700" y="12387"/>
                  </a:lnTo>
                  <a:lnTo>
                    <a:pt x="729679" y="5557"/>
                  </a:lnTo>
                  <a:lnTo>
                    <a:pt x="777474" y="1402"/>
                  </a:lnTo>
                  <a:lnTo>
                    <a:pt x="826008" y="0"/>
                  </a:lnTo>
                  <a:lnTo>
                    <a:pt x="874541" y="1402"/>
                  </a:lnTo>
                  <a:lnTo>
                    <a:pt x="922336" y="5557"/>
                  </a:lnTo>
                  <a:lnTo>
                    <a:pt x="969315" y="12387"/>
                  </a:lnTo>
                  <a:lnTo>
                    <a:pt x="1015401" y="21815"/>
                  </a:lnTo>
                  <a:lnTo>
                    <a:pt x="1060516" y="33764"/>
                  </a:lnTo>
                  <a:lnTo>
                    <a:pt x="1104583" y="48155"/>
                  </a:lnTo>
                  <a:lnTo>
                    <a:pt x="1147524" y="64912"/>
                  </a:lnTo>
                  <a:lnTo>
                    <a:pt x="1189262" y="83957"/>
                  </a:lnTo>
                  <a:lnTo>
                    <a:pt x="1229719" y="105213"/>
                  </a:lnTo>
                  <a:lnTo>
                    <a:pt x="1268817" y="128601"/>
                  </a:lnTo>
                  <a:lnTo>
                    <a:pt x="1306480" y="154045"/>
                  </a:lnTo>
                  <a:lnTo>
                    <a:pt x="1342630" y="181467"/>
                  </a:lnTo>
                  <a:lnTo>
                    <a:pt x="1377189" y="210789"/>
                  </a:lnTo>
                  <a:lnTo>
                    <a:pt x="1410080" y="241934"/>
                  </a:lnTo>
                  <a:lnTo>
                    <a:pt x="1441226" y="274826"/>
                  </a:lnTo>
                  <a:lnTo>
                    <a:pt x="1470548" y="309385"/>
                  </a:lnTo>
                  <a:lnTo>
                    <a:pt x="1497970" y="345535"/>
                  </a:lnTo>
                  <a:lnTo>
                    <a:pt x="1523414" y="383198"/>
                  </a:lnTo>
                  <a:lnTo>
                    <a:pt x="1546802" y="422296"/>
                  </a:lnTo>
                  <a:lnTo>
                    <a:pt x="1568058" y="462753"/>
                  </a:lnTo>
                  <a:lnTo>
                    <a:pt x="1587103" y="504491"/>
                  </a:lnTo>
                  <a:lnTo>
                    <a:pt x="1603860" y="547432"/>
                  </a:lnTo>
                  <a:lnTo>
                    <a:pt x="1618251" y="591499"/>
                  </a:lnTo>
                  <a:lnTo>
                    <a:pt x="1630200" y="636614"/>
                  </a:lnTo>
                  <a:lnTo>
                    <a:pt x="1639628" y="682700"/>
                  </a:lnTo>
                  <a:lnTo>
                    <a:pt x="1646458" y="729679"/>
                  </a:lnTo>
                  <a:lnTo>
                    <a:pt x="1650613" y="777474"/>
                  </a:lnTo>
                  <a:lnTo>
                    <a:pt x="1652016" y="826008"/>
                  </a:lnTo>
                  <a:lnTo>
                    <a:pt x="1650613" y="874541"/>
                  </a:lnTo>
                  <a:lnTo>
                    <a:pt x="1646458" y="922336"/>
                  </a:lnTo>
                  <a:lnTo>
                    <a:pt x="1639628" y="969315"/>
                  </a:lnTo>
                  <a:lnTo>
                    <a:pt x="1630200" y="1015401"/>
                  </a:lnTo>
                  <a:lnTo>
                    <a:pt x="1618251" y="1060516"/>
                  </a:lnTo>
                  <a:lnTo>
                    <a:pt x="1603860" y="1104583"/>
                  </a:lnTo>
                  <a:lnTo>
                    <a:pt x="1587103" y="1147524"/>
                  </a:lnTo>
                  <a:lnTo>
                    <a:pt x="1568058" y="1189262"/>
                  </a:lnTo>
                  <a:lnTo>
                    <a:pt x="1546802" y="1229719"/>
                  </a:lnTo>
                  <a:lnTo>
                    <a:pt x="1523414" y="1268817"/>
                  </a:lnTo>
                  <a:lnTo>
                    <a:pt x="1497970" y="1306480"/>
                  </a:lnTo>
                  <a:lnTo>
                    <a:pt x="1470548" y="1342630"/>
                  </a:lnTo>
                  <a:lnTo>
                    <a:pt x="1441226" y="1377189"/>
                  </a:lnTo>
                  <a:lnTo>
                    <a:pt x="1410081" y="1410081"/>
                  </a:lnTo>
                  <a:lnTo>
                    <a:pt x="1377189" y="1441226"/>
                  </a:lnTo>
                  <a:lnTo>
                    <a:pt x="1342630" y="1470548"/>
                  </a:lnTo>
                  <a:lnTo>
                    <a:pt x="1306480" y="1497970"/>
                  </a:lnTo>
                  <a:lnTo>
                    <a:pt x="1268817" y="1523414"/>
                  </a:lnTo>
                  <a:lnTo>
                    <a:pt x="1229719" y="1546802"/>
                  </a:lnTo>
                  <a:lnTo>
                    <a:pt x="1189262" y="1568058"/>
                  </a:lnTo>
                  <a:lnTo>
                    <a:pt x="1147524" y="1587103"/>
                  </a:lnTo>
                  <a:lnTo>
                    <a:pt x="1104583" y="1603860"/>
                  </a:lnTo>
                  <a:lnTo>
                    <a:pt x="1060516" y="1618251"/>
                  </a:lnTo>
                  <a:lnTo>
                    <a:pt x="1015401" y="1630200"/>
                  </a:lnTo>
                  <a:lnTo>
                    <a:pt x="969315" y="1639628"/>
                  </a:lnTo>
                  <a:lnTo>
                    <a:pt x="922336" y="1646458"/>
                  </a:lnTo>
                  <a:lnTo>
                    <a:pt x="874541" y="1650613"/>
                  </a:lnTo>
                  <a:lnTo>
                    <a:pt x="826008" y="1652016"/>
                  </a:lnTo>
                  <a:lnTo>
                    <a:pt x="777474" y="1650613"/>
                  </a:lnTo>
                  <a:lnTo>
                    <a:pt x="729679" y="1646458"/>
                  </a:lnTo>
                  <a:lnTo>
                    <a:pt x="682700" y="1639628"/>
                  </a:lnTo>
                  <a:lnTo>
                    <a:pt x="636614" y="1630200"/>
                  </a:lnTo>
                  <a:lnTo>
                    <a:pt x="591499" y="1618251"/>
                  </a:lnTo>
                  <a:lnTo>
                    <a:pt x="547432" y="1603860"/>
                  </a:lnTo>
                  <a:lnTo>
                    <a:pt x="504491" y="1587103"/>
                  </a:lnTo>
                  <a:lnTo>
                    <a:pt x="462753" y="1568058"/>
                  </a:lnTo>
                  <a:lnTo>
                    <a:pt x="422296" y="1546802"/>
                  </a:lnTo>
                  <a:lnTo>
                    <a:pt x="383198" y="1523414"/>
                  </a:lnTo>
                  <a:lnTo>
                    <a:pt x="345535" y="1497970"/>
                  </a:lnTo>
                  <a:lnTo>
                    <a:pt x="309385" y="1470548"/>
                  </a:lnTo>
                  <a:lnTo>
                    <a:pt x="274826" y="1441226"/>
                  </a:lnTo>
                  <a:lnTo>
                    <a:pt x="241935" y="1410081"/>
                  </a:lnTo>
                  <a:lnTo>
                    <a:pt x="210789" y="1377189"/>
                  </a:lnTo>
                  <a:lnTo>
                    <a:pt x="181467" y="1342630"/>
                  </a:lnTo>
                  <a:lnTo>
                    <a:pt x="154045" y="1306480"/>
                  </a:lnTo>
                  <a:lnTo>
                    <a:pt x="128601" y="1268817"/>
                  </a:lnTo>
                  <a:lnTo>
                    <a:pt x="105213" y="1229719"/>
                  </a:lnTo>
                  <a:lnTo>
                    <a:pt x="83957" y="1189262"/>
                  </a:lnTo>
                  <a:lnTo>
                    <a:pt x="64912" y="1147524"/>
                  </a:lnTo>
                  <a:lnTo>
                    <a:pt x="48155" y="1104583"/>
                  </a:lnTo>
                  <a:lnTo>
                    <a:pt x="33764" y="1060516"/>
                  </a:lnTo>
                  <a:lnTo>
                    <a:pt x="21815" y="1015401"/>
                  </a:lnTo>
                  <a:lnTo>
                    <a:pt x="12387" y="969315"/>
                  </a:lnTo>
                  <a:lnTo>
                    <a:pt x="5557" y="922336"/>
                  </a:lnTo>
                  <a:lnTo>
                    <a:pt x="1402" y="874541"/>
                  </a:lnTo>
                  <a:lnTo>
                    <a:pt x="0" y="826008"/>
                  </a:lnTo>
                  <a:close/>
                </a:path>
              </a:pathLst>
            </a:custGeom>
            <a:ln w="25400">
              <a:solidFill>
                <a:srgbClr val="FFFFFF"/>
              </a:solidFill>
            </a:ln>
          </p:spPr>
          <p:txBody>
            <a:bodyPr wrap="square" lIns="0" tIns="0" rIns="0" bIns="0" rtlCol="0"/>
            <a:lstStyle/>
            <a:p>
              <a:pPr defTabSz="914400"/>
              <a:endParaRPr>
                <a:solidFill>
                  <a:prstClr val="black"/>
                </a:solidFill>
                <a:latin typeface="Calibri"/>
              </a:endParaRPr>
            </a:p>
          </p:txBody>
        </p:sp>
        <p:sp>
          <p:nvSpPr>
            <p:cNvPr id="154" name="object 61">
              <a:extLst>
                <a:ext uri="{FF2B5EF4-FFF2-40B4-BE49-F238E27FC236}">
                  <a16:creationId xmlns:a16="http://schemas.microsoft.com/office/drawing/2014/main" id="{CDC75B66-F138-4536-BC2F-4E6F97D2C59E}"/>
                </a:ext>
              </a:extLst>
            </p:cNvPr>
            <p:cNvSpPr/>
            <p:nvPr/>
          </p:nvSpPr>
          <p:spPr>
            <a:xfrm>
              <a:off x="5329428" y="3179063"/>
              <a:ext cx="1533525" cy="1533525"/>
            </a:xfrm>
            <a:custGeom>
              <a:avLst/>
              <a:gdLst/>
              <a:ahLst/>
              <a:cxnLst/>
              <a:rect l="l" t="t" r="r" b="b"/>
              <a:pathLst>
                <a:path w="1533525" h="1533525">
                  <a:moveTo>
                    <a:pt x="278130" y="49530"/>
                  </a:moveTo>
                  <a:lnTo>
                    <a:pt x="275488" y="36474"/>
                  </a:lnTo>
                  <a:lnTo>
                    <a:pt x="268312" y="25819"/>
                  </a:lnTo>
                  <a:lnTo>
                    <a:pt x="257657" y="18643"/>
                  </a:lnTo>
                  <a:lnTo>
                    <a:pt x="244602" y="16002"/>
                  </a:lnTo>
                  <a:lnTo>
                    <a:pt x="231533" y="18643"/>
                  </a:lnTo>
                  <a:lnTo>
                    <a:pt x="220878" y="25819"/>
                  </a:lnTo>
                  <a:lnTo>
                    <a:pt x="213702" y="36474"/>
                  </a:lnTo>
                  <a:lnTo>
                    <a:pt x="211074" y="49530"/>
                  </a:lnTo>
                  <a:lnTo>
                    <a:pt x="213702" y="62598"/>
                  </a:lnTo>
                  <a:lnTo>
                    <a:pt x="220878" y="73253"/>
                  </a:lnTo>
                  <a:lnTo>
                    <a:pt x="231533" y="80429"/>
                  </a:lnTo>
                  <a:lnTo>
                    <a:pt x="244602" y="83058"/>
                  </a:lnTo>
                  <a:lnTo>
                    <a:pt x="257657" y="80429"/>
                  </a:lnTo>
                  <a:lnTo>
                    <a:pt x="268312" y="73253"/>
                  </a:lnTo>
                  <a:lnTo>
                    <a:pt x="275488" y="62598"/>
                  </a:lnTo>
                  <a:lnTo>
                    <a:pt x="278130" y="49530"/>
                  </a:lnTo>
                  <a:close/>
                </a:path>
                <a:path w="1533525" h="1533525">
                  <a:moveTo>
                    <a:pt x="1533144" y="766572"/>
                  </a:moveTo>
                  <a:lnTo>
                    <a:pt x="1531632" y="718096"/>
                  </a:lnTo>
                  <a:lnTo>
                    <a:pt x="1527162" y="670407"/>
                  </a:lnTo>
                  <a:lnTo>
                    <a:pt x="1519834" y="623620"/>
                  </a:lnTo>
                  <a:lnTo>
                    <a:pt x="1509725" y="577811"/>
                  </a:lnTo>
                  <a:lnTo>
                    <a:pt x="1496936" y="533069"/>
                  </a:lnTo>
                  <a:lnTo>
                    <a:pt x="1481543" y="489496"/>
                  </a:lnTo>
                  <a:lnTo>
                    <a:pt x="1463649" y="447167"/>
                  </a:lnTo>
                  <a:lnTo>
                    <a:pt x="1443329" y="406184"/>
                  </a:lnTo>
                  <a:lnTo>
                    <a:pt x="1420685" y="366636"/>
                  </a:lnTo>
                  <a:lnTo>
                    <a:pt x="1395806" y="328599"/>
                  </a:lnTo>
                  <a:lnTo>
                    <a:pt x="1368780" y="292176"/>
                  </a:lnTo>
                  <a:lnTo>
                    <a:pt x="1339684" y="257441"/>
                  </a:lnTo>
                  <a:lnTo>
                    <a:pt x="1308633" y="224510"/>
                  </a:lnTo>
                  <a:lnTo>
                    <a:pt x="1275702" y="193459"/>
                  </a:lnTo>
                  <a:lnTo>
                    <a:pt x="1240967" y="164363"/>
                  </a:lnTo>
                  <a:lnTo>
                    <a:pt x="1204544" y="137337"/>
                  </a:lnTo>
                  <a:lnTo>
                    <a:pt x="1166507" y="112458"/>
                  </a:lnTo>
                  <a:lnTo>
                    <a:pt x="1126959" y="89814"/>
                  </a:lnTo>
                  <a:lnTo>
                    <a:pt x="1085977" y="69494"/>
                  </a:lnTo>
                  <a:lnTo>
                    <a:pt x="1043647" y="51600"/>
                  </a:lnTo>
                  <a:lnTo>
                    <a:pt x="1000074" y="36207"/>
                  </a:lnTo>
                  <a:lnTo>
                    <a:pt x="955332" y="23418"/>
                  </a:lnTo>
                  <a:lnTo>
                    <a:pt x="909523" y="13309"/>
                  </a:lnTo>
                  <a:lnTo>
                    <a:pt x="862736" y="5981"/>
                  </a:lnTo>
                  <a:lnTo>
                    <a:pt x="815047" y="1511"/>
                  </a:lnTo>
                  <a:lnTo>
                    <a:pt x="766572" y="0"/>
                  </a:lnTo>
                  <a:lnTo>
                    <a:pt x="718083" y="1511"/>
                  </a:lnTo>
                  <a:lnTo>
                    <a:pt x="670394" y="5981"/>
                  </a:lnTo>
                  <a:lnTo>
                    <a:pt x="623608" y="13309"/>
                  </a:lnTo>
                  <a:lnTo>
                    <a:pt x="577799" y="23418"/>
                  </a:lnTo>
                  <a:lnTo>
                    <a:pt x="533057" y="36207"/>
                  </a:lnTo>
                  <a:lnTo>
                    <a:pt x="489483" y="51600"/>
                  </a:lnTo>
                  <a:lnTo>
                    <a:pt x="447154" y="69494"/>
                  </a:lnTo>
                  <a:lnTo>
                    <a:pt x="406171" y="89814"/>
                  </a:lnTo>
                  <a:lnTo>
                    <a:pt x="366623" y="112458"/>
                  </a:lnTo>
                  <a:lnTo>
                    <a:pt x="328587" y="137337"/>
                  </a:lnTo>
                  <a:lnTo>
                    <a:pt x="292163" y="164363"/>
                  </a:lnTo>
                  <a:lnTo>
                    <a:pt x="257429" y="193459"/>
                  </a:lnTo>
                  <a:lnTo>
                    <a:pt x="224497" y="224510"/>
                  </a:lnTo>
                  <a:lnTo>
                    <a:pt x="193446" y="257441"/>
                  </a:lnTo>
                  <a:lnTo>
                    <a:pt x="164350" y="292176"/>
                  </a:lnTo>
                  <a:lnTo>
                    <a:pt x="137325" y="328599"/>
                  </a:lnTo>
                  <a:lnTo>
                    <a:pt x="112445" y="366636"/>
                  </a:lnTo>
                  <a:lnTo>
                    <a:pt x="89801" y="406184"/>
                  </a:lnTo>
                  <a:lnTo>
                    <a:pt x="69481" y="447167"/>
                  </a:lnTo>
                  <a:lnTo>
                    <a:pt x="51587" y="489496"/>
                  </a:lnTo>
                  <a:lnTo>
                    <a:pt x="36195" y="533069"/>
                  </a:lnTo>
                  <a:lnTo>
                    <a:pt x="23406" y="577811"/>
                  </a:lnTo>
                  <a:lnTo>
                    <a:pt x="13296" y="623620"/>
                  </a:lnTo>
                  <a:lnTo>
                    <a:pt x="5969" y="670407"/>
                  </a:lnTo>
                  <a:lnTo>
                    <a:pt x="1498" y="718096"/>
                  </a:lnTo>
                  <a:lnTo>
                    <a:pt x="0" y="766572"/>
                  </a:lnTo>
                  <a:lnTo>
                    <a:pt x="1498" y="815060"/>
                  </a:lnTo>
                  <a:lnTo>
                    <a:pt x="5969" y="862749"/>
                  </a:lnTo>
                  <a:lnTo>
                    <a:pt x="13296" y="909535"/>
                  </a:lnTo>
                  <a:lnTo>
                    <a:pt x="23406" y="955344"/>
                  </a:lnTo>
                  <a:lnTo>
                    <a:pt x="36195" y="1000086"/>
                  </a:lnTo>
                  <a:lnTo>
                    <a:pt x="51587" y="1043660"/>
                  </a:lnTo>
                  <a:lnTo>
                    <a:pt x="69481" y="1085989"/>
                  </a:lnTo>
                  <a:lnTo>
                    <a:pt x="89801" y="1126972"/>
                  </a:lnTo>
                  <a:lnTo>
                    <a:pt x="112445" y="1166520"/>
                  </a:lnTo>
                  <a:lnTo>
                    <a:pt x="137325" y="1204556"/>
                  </a:lnTo>
                  <a:lnTo>
                    <a:pt x="164350" y="1240980"/>
                  </a:lnTo>
                  <a:lnTo>
                    <a:pt x="193446" y="1275715"/>
                  </a:lnTo>
                  <a:lnTo>
                    <a:pt x="224497" y="1308646"/>
                  </a:lnTo>
                  <a:lnTo>
                    <a:pt x="257429" y="1339697"/>
                  </a:lnTo>
                  <a:lnTo>
                    <a:pt x="292163" y="1368793"/>
                  </a:lnTo>
                  <a:lnTo>
                    <a:pt x="328587" y="1395818"/>
                  </a:lnTo>
                  <a:lnTo>
                    <a:pt x="366623" y="1420698"/>
                  </a:lnTo>
                  <a:lnTo>
                    <a:pt x="406171" y="1443342"/>
                  </a:lnTo>
                  <a:lnTo>
                    <a:pt x="447154" y="1463662"/>
                  </a:lnTo>
                  <a:lnTo>
                    <a:pt x="489483" y="1481556"/>
                  </a:lnTo>
                  <a:lnTo>
                    <a:pt x="533057" y="1496949"/>
                  </a:lnTo>
                  <a:lnTo>
                    <a:pt x="577799" y="1509737"/>
                  </a:lnTo>
                  <a:lnTo>
                    <a:pt x="623608" y="1519847"/>
                  </a:lnTo>
                  <a:lnTo>
                    <a:pt x="670394" y="1527175"/>
                  </a:lnTo>
                  <a:lnTo>
                    <a:pt x="718083" y="1531645"/>
                  </a:lnTo>
                  <a:lnTo>
                    <a:pt x="766572" y="1533144"/>
                  </a:lnTo>
                  <a:lnTo>
                    <a:pt x="815047" y="1531645"/>
                  </a:lnTo>
                  <a:lnTo>
                    <a:pt x="862736" y="1527175"/>
                  </a:lnTo>
                  <a:lnTo>
                    <a:pt x="909523" y="1519847"/>
                  </a:lnTo>
                  <a:lnTo>
                    <a:pt x="955332" y="1509737"/>
                  </a:lnTo>
                  <a:lnTo>
                    <a:pt x="1000074" y="1496949"/>
                  </a:lnTo>
                  <a:lnTo>
                    <a:pt x="1043647" y="1481556"/>
                  </a:lnTo>
                  <a:lnTo>
                    <a:pt x="1085977" y="1463662"/>
                  </a:lnTo>
                  <a:lnTo>
                    <a:pt x="1126959" y="1443342"/>
                  </a:lnTo>
                  <a:lnTo>
                    <a:pt x="1166507" y="1420698"/>
                  </a:lnTo>
                  <a:lnTo>
                    <a:pt x="1204544" y="1395818"/>
                  </a:lnTo>
                  <a:lnTo>
                    <a:pt x="1240967" y="1368793"/>
                  </a:lnTo>
                  <a:lnTo>
                    <a:pt x="1275702" y="1339697"/>
                  </a:lnTo>
                  <a:lnTo>
                    <a:pt x="1308633" y="1308646"/>
                  </a:lnTo>
                  <a:lnTo>
                    <a:pt x="1339684" y="1275715"/>
                  </a:lnTo>
                  <a:lnTo>
                    <a:pt x="1368780" y="1240980"/>
                  </a:lnTo>
                  <a:lnTo>
                    <a:pt x="1395806" y="1204556"/>
                  </a:lnTo>
                  <a:lnTo>
                    <a:pt x="1420685" y="1166520"/>
                  </a:lnTo>
                  <a:lnTo>
                    <a:pt x="1443329" y="1126972"/>
                  </a:lnTo>
                  <a:lnTo>
                    <a:pt x="1463649" y="1085989"/>
                  </a:lnTo>
                  <a:lnTo>
                    <a:pt x="1481543" y="1043660"/>
                  </a:lnTo>
                  <a:lnTo>
                    <a:pt x="1496936" y="1000086"/>
                  </a:lnTo>
                  <a:lnTo>
                    <a:pt x="1509725" y="955344"/>
                  </a:lnTo>
                  <a:lnTo>
                    <a:pt x="1519834" y="909535"/>
                  </a:lnTo>
                  <a:lnTo>
                    <a:pt x="1527162" y="862749"/>
                  </a:lnTo>
                  <a:lnTo>
                    <a:pt x="1531632" y="815060"/>
                  </a:lnTo>
                  <a:lnTo>
                    <a:pt x="1533144" y="766572"/>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55" name="object 62">
              <a:extLst>
                <a:ext uri="{FF2B5EF4-FFF2-40B4-BE49-F238E27FC236}">
                  <a16:creationId xmlns:a16="http://schemas.microsoft.com/office/drawing/2014/main" id="{95CBABD7-6154-4E40-874B-85B94BA3A883}"/>
                </a:ext>
              </a:extLst>
            </p:cNvPr>
            <p:cNvSpPr/>
            <p:nvPr/>
          </p:nvSpPr>
          <p:spPr>
            <a:xfrm>
              <a:off x="5218938" y="3033521"/>
              <a:ext cx="1752600" cy="1831975"/>
            </a:xfrm>
            <a:custGeom>
              <a:avLst/>
              <a:gdLst/>
              <a:ahLst/>
              <a:cxnLst/>
              <a:rect l="l" t="t" r="r" b="b"/>
              <a:pathLst>
                <a:path w="1752600" h="1831975">
                  <a:moveTo>
                    <a:pt x="67056" y="1187196"/>
                  </a:moveTo>
                  <a:lnTo>
                    <a:pt x="64414" y="1174140"/>
                  </a:lnTo>
                  <a:lnTo>
                    <a:pt x="57238" y="1163485"/>
                  </a:lnTo>
                  <a:lnTo>
                    <a:pt x="46583" y="1156309"/>
                  </a:lnTo>
                  <a:lnTo>
                    <a:pt x="33528" y="1153668"/>
                  </a:lnTo>
                  <a:lnTo>
                    <a:pt x="20459" y="1156309"/>
                  </a:lnTo>
                  <a:lnTo>
                    <a:pt x="9804" y="1163485"/>
                  </a:lnTo>
                  <a:lnTo>
                    <a:pt x="2628" y="1174140"/>
                  </a:lnTo>
                  <a:lnTo>
                    <a:pt x="0" y="1187196"/>
                  </a:lnTo>
                  <a:lnTo>
                    <a:pt x="2628" y="1200264"/>
                  </a:lnTo>
                  <a:lnTo>
                    <a:pt x="9804" y="1210919"/>
                  </a:lnTo>
                  <a:lnTo>
                    <a:pt x="20459" y="1218095"/>
                  </a:lnTo>
                  <a:lnTo>
                    <a:pt x="33528" y="1220724"/>
                  </a:lnTo>
                  <a:lnTo>
                    <a:pt x="46583" y="1218095"/>
                  </a:lnTo>
                  <a:lnTo>
                    <a:pt x="57238" y="1210919"/>
                  </a:lnTo>
                  <a:lnTo>
                    <a:pt x="64414" y="1200264"/>
                  </a:lnTo>
                  <a:lnTo>
                    <a:pt x="67056" y="1187196"/>
                  </a:lnTo>
                  <a:close/>
                </a:path>
                <a:path w="1752600" h="1831975">
                  <a:moveTo>
                    <a:pt x="76200" y="641604"/>
                  </a:moveTo>
                  <a:lnTo>
                    <a:pt x="73558" y="628548"/>
                  </a:lnTo>
                  <a:lnTo>
                    <a:pt x="66382" y="617893"/>
                  </a:lnTo>
                  <a:lnTo>
                    <a:pt x="55727" y="610717"/>
                  </a:lnTo>
                  <a:lnTo>
                    <a:pt x="42672" y="608076"/>
                  </a:lnTo>
                  <a:lnTo>
                    <a:pt x="29603" y="610717"/>
                  </a:lnTo>
                  <a:lnTo>
                    <a:pt x="18948" y="617893"/>
                  </a:lnTo>
                  <a:lnTo>
                    <a:pt x="11772" y="628548"/>
                  </a:lnTo>
                  <a:lnTo>
                    <a:pt x="9144" y="641604"/>
                  </a:lnTo>
                  <a:lnTo>
                    <a:pt x="11772" y="654672"/>
                  </a:lnTo>
                  <a:lnTo>
                    <a:pt x="18948" y="665327"/>
                  </a:lnTo>
                  <a:lnTo>
                    <a:pt x="29603" y="672503"/>
                  </a:lnTo>
                  <a:lnTo>
                    <a:pt x="42672" y="675132"/>
                  </a:lnTo>
                  <a:lnTo>
                    <a:pt x="55727" y="672503"/>
                  </a:lnTo>
                  <a:lnTo>
                    <a:pt x="66382" y="665327"/>
                  </a:lnTo>
                  <a:lnTo>
                    <a:pt x="73558" y="654672"/>
                  </a:lnTo>
                  <a:lnTo>
                    <a:pt x="76200" y="641604"/>
                  </a:lnTo>
                  <a:close/>
                </a:path>
                <a:path w="1752600" h="1831975">
                  <a:moveTo>
                    <a:pt x="388620" y="1623060"/>
                  </a:moveTo>
                  <a:lnTo>
                    <a:pt x="385978" y="1610004"/>
                  </a:lnTo>
                  <a:lnTo>
                    <a:pt x="378802" y="1599349"/>
                  </a:lnTo>
                  <a:lnTo>
                    <a:pt x="368147" y="1592173"/>
                  </a:lnTo>
                  <a:lnTo>
                    <a:pt x="355092" y="1589532"/>
                  </a:lnTo>
                  <a:lnTo>
                    <a:pt x="342023" y="1592173"/>
                  </a:lnTo>
                  <a:lnTo>
                    <a:pt x="331368" y="1599349"/>
                  </a:lnTo>
                  <a:lnTo>
                    <a:pt x="324192" y="1610004"/>
                  </a:lnTo>
                  <a:lnTo>
                    <a:pt x="321564" y="1623060"/>
                  </a:lnTo>
                  <a:lnTo>
                    <a:pt x="324192" y="1636128"/>
                  </a:lnTo>
                  <a:lnTo>
                    <a:pt x="331368" y="1646783"/>
                  </a:lnTo>
                  <a:lnTo>
                    <a:pt x="342023" y="1653959"/>
                  </a:lnTo>
                  <a:lnTo>
                    <a:pt x="355092" y="1656588"/>
                  </a:lnTo>
                  <a:lnTo>
                    <a:pt x="368147" y="1653959"/>
                  </a:lnTo>
                  <a:lnTo>
                    <a:pt x="378802" y="1646783"/>
                  </a:lnTo>
                  <a:lnTo>
                    <a:pt x="385978" y="1636128"/>
                  </a:lnTo>
                  <a:lnTo>
                    <a:pt x="388620" y="1623060"/>
                  </a:lnTo>
                  <a:close/>
                </a:path>
                <a:path w="1752600" h="1831975">
                  <a:moveTo>
                    <a:pt x="912876" y="1798320"/>
                  </a:moveTo>
                  <a:lnTo>
                    <a:pt x="910285" y="1785264"/>
                  </a:lnTo>
                  <a:lnTo>
                    <a:pt x="903249" y="1774609"/>
                  </a:lnTo>
                  <a:lnTo>
                    <a:pt x="892835" y="1767433"/>
                  </a:lnTo>
                  <a:lnTo>
                    <a:pt x="880110" y="1764792"/>
                  </a:lnTo>
                  <a:lnTo>
                    <a:pt x="867371" y="1767433"/>
                  </a:lnTo>
                  <a:lnTo>
                    <a:pt x="856957" y="1774609"/>
                  </a:lnTo>
                  <a:lnTo>
                    <a:pt x="849922" y="1785264"/>
                  </a:lnTo>
                  <a:lnTo>
                    <a:pt x="847344" y="1798320"/>
                  </a:lnTo>
                  <a:lnTo>
                    <a:pt x="849922" y="1811388"/>
                  </a:lnTo>
                  <a:lnTo>
                    <a:pt x="856957" y="1822043"/>
                  </a:lnTo>
                  <a:lnTo>
                    <a:pt x="867371" y="1829219"/>
                  </a:lnTo>
                  <a:lnTo>
                    <a:pt x="880110" y="1831848"/>
                  </a:lnTo>
                  <a:lnTo>
                    <a:pt x="892835" y="1829219"/>
                  </a:lnTo>
                  <a:lnTo>
                    <a:pt x="903249" y="1822043"/>
                  </a:lnTo>
                  <a:lnTo>
                    <a:pt x="910285" y="1811388"/>
                  </a:lnTo>
                  <a:lnTo>
                    <a:pt x="912876" y="1798320"/>
                  </a:lnTo>
                  <a:close/>
                </a:path>
                <a:path w="1752600" h="1831975">
                  <a:moveTo>
                    <a:pt x="912876" y="32766"/>
                  </a:moveTo>
                  <a:lnTo>
                    <a:pt x="910285" y="20040"/>
                  </a:lnTo>
                  <a:lnTo>
                    <a:pt x="903249" y="9626"/>
                  </a:lnTo>
                  <a:lnTo>
                    <a:pt x="892835" y="2590"/>
                  </a:lnTo>
                  <a:lnTo>
                    <a:pt x="880110" y="0"/>
                  </a:lnTo>
                  <a:lnTo>
                    <a:pt x="867371" y="2590"/>
                  </a:lnTo>
                  <a:lnTo>
                    <a:pt x="856957" y="9626"/>
                  </a:lnTo>
                  <a:lnTo>
                    <a:pt x="849922" y="20040"/>
                  </a:lnTo>
                  <a:lnTo>
                    <a:pt x="847344" y="32766"/>
                  </a:lnTo>
                  <a:lnTo>
                    <a:pt x="849922" y="45504"/>
                  </a:lnTo>
                  <a:lnTo>
                    <a:pt x="856957" y="55918"/>
                  </a:lnTo>
                  <a:lnTo>
                    <a:pt x="867371" y="62953"/>
                  </a:lnTo>
                  <a:lnTo>
                    <a:pt x="880110" y="65532"/>
                  </a:lnTo>
                  <a:lnTo>
                    <a:pt x="892835" y="62953"/>
                  </a:lnTo>
                  <a:lnTo>
                    <a:pt x="903249" y="55918"/>
                  </a:lnTo>
                  <a:lnTo>
                    <a:pt x="910285" y="45504"/>
                  </a:lnTo>
                  <a:lnTo>
                    <a:pt x="912876" y="32766"/>
                  </a:lnTo>
                  <a:close/>
                </a:path>
                <a:path w="1752600" h="1831975">
                  <a:moveTo>
                    <a:pt x="1113282" y="767334"/>
                  </a:moveTo>
                  <a:lnTo>
                    <a:pt x="1105941" y="714603"/>
                  </a:lnTo>
                  <a:lnTo>
                    <a:pt x="1091692" y="678688"/>
                  </a:lnTo>
                  <a:lnTo>
                    <a:pt x="1050163" y="625005"/>
                  </a:lnTo>
                  <a:lnTo>
                    <a:pt x="992632" y="589026"/>
                  </a:lnTo>
                  <a:lnTo>
                    <a:pt x="943991" y="576580"/>
                  </a:lnTo>
                  <a:lnTo>
                    <a:pt x="931164" y="575437"/>
                  </a:lnTo>
                  <a:lnTo>
                    <a:pt x="911352" y="575437"/>
                  </a:lnTo>
                  <a:lnTo>
                    <a:pt x="870813" y="582015"/>
                  </a:lnTo>
                  <a:lnTo>
                    <a:pt x="827036" y="600024"/>
                  </a:lnTo>
                  <a:lnTo>
                    <a:pt x="786777" y="630301"/>
                  </a:lnTo>
                  <a:lnTo>
                    <a:pt x="754202" y="672617"/>
                  </a:lnTo>
                  <a:lnTo>
                    <a:pt x="733971" y="724725"/>
                  </a:lnTo>
                  <a:lnTo>
                    <a:pt x="729361" y="757428"/>
                  </a:lnTo>
                  <a:lnTo>
                    <a:pt x="729361" y="772515"/>
                  </a:lnTo>
                  <a:lnTo>
                    <a:pt x="698474" y="759434"/>
                  </a:lnTo>
                  <a:lnTo>
                    <a:pt x="655320" y="753618"/>
                  </a:lnTo>
                  <a:lnTo>
                    <a:pt x="612152" y="759434"/>
                  </a:lnTo>
                  <a:lnTo>
                    <a:pt x="573379" y="775843"/>
                  </a:lnTo>
                  <a:lnTo>
                    <a:pt x="540537" y="801293"/>
                  </a:lnTo>
                  <a:lnTo>
                    <a:pt x="515162" y="834224"/>
                  </a:lnTo>
                  <a:lnTo>
                    <a:pt x="498805" y="873086"/>
                  </a:lnTo>
                  <a:lnTo>
                    <a:pt x="493014" y="916305"/>
                  </a:lnTo>
                  <a:lnTo>
                    <a:pt x="493014" y="1005078"/>
                  </a:lnTo>
                  <a:lnTo>
                    <a:pt x="552069" y="1005078"/>
                  </a:lnTo>
                  <a:lnTo>
                    <a:pt x="552069" y="916305"/>
                  </a:lnTo>
                  <a:lnTo>
                    <a:pt x="560171" y="876033"/>
                  </a:lnTo>
                  <a:lnTo>
                    <a:pt x="582307" y="843127"/>
                  </a:lnTo>
                  <a:lnTo>
                    <a:pt x="615124" y="820940"/>
                  </a:lnTo>
                  <a:lnTo>
                    <a:pt x="655320" y="812800"/>
                  </a:lnTo>
                  <a:lnTo>
                    <a:pt x="695502" y="820940"/>
                  </a:lnTo>
                  <a:lnTo>
                    <a:pt x="728319" y="843127"/>
                  </a:lnTo>
                  <a:lnTo>
                    <a:pt x="750455" y="876033"/>
                  </a:lnTo>
                  <a:lnTo>
                    <a:pt x="758571" y="916305"/>
                  </a:lnTo>
                  <a:lnTo>
                    <a:pt x="758571" y="1005078"/>
                  </a:lnTo>
                  <a:lnTo>
                    <a:pt x="817626" y="1005078"/>
                  </a:lnTo>
                  <a:lnTo>
                    <a:pt x="817626" y="927188"/>
                  </a:lnTo>
                  <a:lnTo>
                    <a:pt x="849757" y="945642"/>
                  </a:lnTo>
                  <a:lnTo>
                    <a:pt x="860640" y="949617"/>
                  </a:lnTo>
                  <a:lnTo>
                    <a:pt x="898525" y="958088"/>
                  </a:lnTo>
                  <a:lnTo>
                    <a:pt x="916305" y="959358"/>
                  </a:lnTo>
                  <a:lnTo>
                    <a:pt x="931164" y="959231"/>
                  </a:lnTo>
                  <a:lnTo>
                    <a:pt x="990777" y="946391"/>
                  </a:lnTo>
                  <a:lnTo>
                    <a:pt x="1028915" y="926439"/>
                  </a:lnTo>
                  <a:lnTo>
                    <a:pt x="1061313" y="898817"/>
                  </a:lnTo>
                  <a:lnTo>
                    <a:pt x="1086853" y="864743"/>
                  </a:lnTo>
                  <a:lnTo>
                    <a:pt x="1104379" y="825423"/>
                  </a:lnTo>
                  <a:lnTo>
                    <a:pt x="1112774" y="782066"/>
                  </a:lnTo>
                  <a:lnTo>
                    <a:pt x="1113155" y="777240"/>
                  </a:lnTo>
                  <a:lnTo>
                    <a:pt x="1113282" y="767334"/>
                  </a:lnTo>
                  <a:close/>
                </a:path>
                <a:path w="1752600" h="1831975">
                  <a:moveTo>
                    <a:pt x="1434084" y="193548"/>
                  </a:moveTo>
                  <a:lnTo>
                    <a:pt x="1431442" y="180492"/>
                  </a:lnTo>
                  <a:lnTo>
                    <a:pt x="1424266" y="169837"/>
                  </a:lnTo>
                  <a:lnTo>
                    <a:pt x="1413611" y="162661"/>
                  </a:lnTo>
                  <a:lnTo>
                    <a:pt x="1400556" y="160020"/>
                  </a:lnTo>
                  <a:lnTo>
                    <a:pt x="1387487" y="162661"/>
                  </a:lnTo>
                  <a:lnTo>
                    <a:pt x="1376832" y="169837"/>
                  </a:lnTo>
                  <a:lnTo>
                    <a:pt x="1369656" y="180492"/>
                  </a:lnTo>
                  <a:lnTo>
                    <a:pt x="1367028" y="193548"/>
                  </a:lnTo>
                  <a:lnTo>
                    <a:pt x="1369656" y="206616"/>
                  </a:lnTo>
                  <a:lnTo>
                    <a:pt x="1376832" y="217271"/>
                  </a:lnTo>
                  <a:lnTo>
                    <a:pt x="1387487" y="224447"/>
                  </a:lnTo>
                  <a:lnTo>
                    <a:pt x="1400556" y="227076"/>
                  </a:lnTo>
                  <a:lnTo>
                    <a:pt x="1413611" y="224447"/>
                  </a:lnTo>
                  <a:lnTo>
                    <a:pt x="1424266" y="217271"/>
                  </a:lnTo>
                  <a:lnTo>
                    <a:pt x="1431442" y="206616"/>
                  </a:lnTo>
                  <a:lnTo>
                    <a:pt x="1434084" y="193548"/>
                  </a:lnTo>
                  <a:close/>
                </a:path>
                <a:path w="1752600" h="1831975">
                  <a:moveTo>
                    <a:pt x="1438656" y="1631442"/>
                  </a:moveTo>
                  <a:lnTo>
                    <a:pt x="1436014" y="1618716"/>
                  </a:lnTo>
                  <a:lnTo>
                    <a:pt x="1428838" y="1608302"/>
                  </a:lnTo>
                  <a:lnTo>
                    <a:pt x="1418183" y="1601266"/>
                  </a:lnTo>
                  <a:lnTo>
                    <a:pt x="1405128" y="1598676"/>
                  </a:lnTo>
                  <a:lnTo>
                    <a:pt x="1392059" y="1601266"/>
                  </a:lnTo>
                  <a:lnTo>
                    <a:pt x="1381404" y="1608302"/>
                  </a:lnTo>
                  <a:lnTo>
                    <a:pt x="1374228" y="1618716"/>
                  </a:lnTo>
                  <a:lnTo>
                    <a:pt x="1371600" y="1631442"/>
                  </a:lnTo>
                  <a:lnTo>
                    <a:pt x="1374228" y="1644180"/>
                  </a:lnTo>
                  <a:lnTo>
                    <a:pt x="1381404" y="1654594"/>
                  </a:lnTo>
                  <a:lnTo>
                    <a:pt x="1392059" y="1661629"/>
                  </a:lnTo>
                  <a:lnTo>
                    <a:pt x="1405128" y="1664208"/>
                  </a:lnTo>
                  <a:lnTo>
                    <a:pt x="1418183" y="1661629"/>
                  </a:lnTo>
                  <a:lnTo>
                    <a:pt x="1428838" y="1654594"/>
                  </a:lnTo>
                  <a:lnTo>
                    <a:pt x="1436014" y="1644180"/>
                  </a:lnTo>
                  <a:lnTo>
                    <a:pt x="1438656" y="1631442"/>
                  </a:lnTo>
                  <a:close/>
                </a:path>
                <a:path w="1752600" h="1831975">
                  <a:moveTo>
                    <a:pt x="1751076" y="1187196"/>
                  </a:moveTo>
                  <a:lnTo>
                    <a:pt x="1748434" y="1174140"/>
                  </a:lnTo>
                  <a:lnTo>
                    <a:pt x="1741258" y="1163485"/>
                  </a:lnTo>
                  <a:lnTo>
                    <a:pt x="1730603" y="1156309"/>
                  </a:lnTo>
                  <a:lnTo>
                    <a:pt x="1717548" y="1153668"/>
                  </a:lnTo>
                  <a:lnTo>
                    <a:pt x="1704479" y="1156309"/>
                  </a:lnTo>
                  <a:lnTo>
                    <a:pt x="1693824" y="1163485"/>
                  </a:lnTo>
                  <a:lnTo>
                    <a:pt x="1686648" y="1174140"/>
                  </a:lnTo>
                  <a:lnTo>
                    <a:pt x="1684020" y="1187196"/>
                  </a:lnTo>
                  <a:lnTo>
                    <a:pt x="1686648" y="1200264"/>
                  </a:lnTo>
                  <a:lnTo>
                    <a:pt x="1693824" y="1210919"/>
                  </a:lnTo>
                  <a:lnTo>
                    <a:pt x="1704479" y="1218095"/>
                  </a:lnTo>
                  <a:lnTo>
                    <a:pt x="1717548" y="1220724"/>
                  </a:lnTo>
                  <a:lnTo>
                    <a:pt x="1730603" y="1218095"/>
                  </a:lnTo>
                  <a:lnTo>
                    <a:pt x="1741258" y="1210919"/>
                  </a:lnTo>
                  <a:lnTo>
                    <a:pt x="1748434" y="1200264"/>
                  </a:lnTo>
                  <a:lnTo>
                    <a:pt x="1751076" y="1187196"/>
                  </a:lnTo>
                  <a:close/>
                </a:path>
                <a:path w="1752600" h="1831975">
                  <a:moveTo>
                    <a:pt x="1752600" y="630936"/>
                  </a:moveTo>
                  <a:lnTo>
                    <a:pt x="1749958" y="617880"/>
                  </a:lnTo>
                  <a:lnTo>
                    <a:pt x="1742782" y="607225"/>
                  </a:lnTo>
                  <a:lnTo>
                    <a:pt x="1732127" y="600049"/>
                  </a:lnTo>
                  <a:lnTo>
                    <a:pt x="1719072" y="597408"/>
                  </a:lnTo>
                  <a:lnTo>
                    <a:pt x="1706003" y="600049"/>
                  </a:lnTo>
                  <a:lnTo>
                    <a:pt x="1695348" y="607225"/>
                  </a:lnTo>
                  <a:lnTo>
                    <a:pt x="1688172" y="617880"/>
                  </a:lnTo>
                  <a:lnTo>
                    <a:pt x="1685544" y="630936"/>
                  </a:lnTo>
                  <a:lnTo>
                    <a:pt x="1688172" y="644004"/>
                  </a:lnTo>
                  <a:lnTo>
                    <a:pt x="1695348" y="654659"/>
                  </a:lnTo>
                  <a:lnTo>
                    <a:pt x="1706003" y="661835"/>
                  </a:lnTo>
                  <a:lnTo>
                    <a:pt x="1719072" y="664464"/>
                  </a:lnTo>
                  <a:lnTo>
                    <a:pt x="1732127" y="661835"/>
                  </a:lnTo>
                  <a:lnTo>
                    <a:pt x="1742782" y="654659"/>
                  </a:lnTo>
                  <a:lnTo>
                    <a:pt x="1749958" y="644004"/>
                  </a:lnTo>
                  <a:lnTo>
                    <a:pt x="1752600" y="630936"/>
                  </a:lnTo>
                  <a:close/>
                </a:path>
              </a:pathLst>
            </a:custGeom>
            <a:solidFill>
              <a:srgbClr val="FFFFFF"/>
            </a:solidFill>
          </p:spPr>
          <p:txBody>
            <a:bodyPr wrap="square" lIns="0" tIns="0" rIns="0" bIns="0" rtlCol="0"/>
            <a:lstStyle/>
            <a:p>
              <a:pPr defTabSz="914400"/>
              <a:endParaRPr>
                <a:solidFill>
                  <a:prstClr val="black"/>
                </a:solidFill>
                <a:latin typeface="Calibri"/>
              </a:endParaRPr>
            </a:p>
          </p:txBody>
        </p:sp>
        <p:sp>
          <p:nvSpPr>
            <p:cNvPr id="156" name="object 63">
              <a:extLst>
                <a:ext uri="{FF2B5EF4-FFF2-40B4-BE49-F238E27FC236}">
                  <a16:creationId xmlns:a16="http://schemas.microsoft.com/office/drawing/2014/main" id="{2363DC73-31CF-4C3E-974C-2591E5E0EE2A}"/>
                </a:ext>
              </a:extLst>
            </p:cNvPr>
            <p:cNvSpPr/>
            <p:nvPr/>
          </p:nvSpPr>
          <p:spPr>
            <a:xfrm>
              <a:off x="5830824" y="4111752"/>
              <a:ext cx="88391" cy="118872"/>
            </a:xfrm>
            <a:prstGeom prst="rect">
              <a:avLst/>
            </a:prstGeom>
            <a:blipFill>
              <a:blip r:embed="rId21" cstate="print"/>
              <a:stretch>
                <a:fillRect/>
              </a:stretch>
            </a:blipFill>
          </p:spPr>
          <p:txBody>
            <a:bodyPr wrap="square" lIns="0" tIns="0" rIns="0" bIns="0" rtlCol="0"/>
            <a:lstStyle/>
            <a:p>
              <a:pPr defTabSz="914400"/>
              <a:endParaRPr>
                <a:solidFill>
                  <a:prstClr val="black"/>
                </a:solidFill>
                <a:latin typeface="Calibri"/>
              </a:endParaRPr>
            </a:p>
          </p:txBody>
        </p:sp>
      </p:grpSp>
      <p:grpSp>
        <p:nvGrpSpPr>
          <p:cNvPr id="157" name="object 64">
            <a:extLst>
              <a:ext uri="{FF2B5EF4-FFF2-40B4-BE49-F238E27FC236}">
                <a16:creationId xmlns:a16="http://schemas.microsoft.com/office/drawing/2014/main" id="{A9BAF8C9-3EE4-4D81-94E6-F59F570C2D57}"/>
              </a:ext>
            </a:extLst>
          </p:cNvPr>
          <p:cNvGrpSpPr/>
          <p:nvPr/>
        </p:nvGrpSpPr>
        <p:grpSpPr>
          <a:xfrm>
            <a:off x="3938016" y="1359000"/>
            <a:ext cx="4008120" cy="4177665"/>
            <a:chOff x="4091940" y="1857755"/>
            <a:chExt cx="4008120" cy="4177665"/>
          </a:xfrm>
        </p:grpSpPr>
        <p:sp>
          <p:nvSpPr>
            <p:cNvPr id="158" name="object 65">
              <a:extLst>
                <a:ext uri="{FF2B5EF4-FFF2-40B4-BE49-F238E27FC236}">
                  <a16:creationId xmlns:a16="http://schemas.microsoft.com/office/drawing/2014/main" id="{C30B41E1-8113-408B-8C82-D009D07ADE97}"/>
                </a:ext>
              </a:extLst>
            </p:cNvPr>
            <p:cNvSpPr/>
            <p:nvPr/>
          </p:nvSpPr>
          <p:spPr>
            <a:xfrm>
              <a:off x="4706366" y="2763773"/>
              <a:ext cx="2779395" cy="2364105"/>
            </a:xfrm>
            <a:custGeom>
              <a:avLst/>
              <a:gdLst/>
              <a:ahLst/>
              <a:cxnLst/>
              <a:rect l="l" t="t" r="r" b="b"/>
              <a:pathLst>
                <a:path w="2779395" h="2364104">
                  <a:moveTo>
                    <a:pt x="530860" y="0"/>
                  </a:moveTo>
                  <a:lnTo>
                    <a:pt x="2248408" y="2364105"/>
                  </a:lnTo>
                </a:path>
                <a:path w="2779395" h="2364104">
                  <a:moveTo>
                    <a:pt x="2248408" y="0"/>
                  </a:moveTo>
                  <a:lnTo>
                    <a:pt x="569976" y="2310130"/>
                  </a:lnTo>
                </a:path>
                <a:path w="2779395" h="2364104">
                  <a:moveTo>
                    <a:pt x="0" y="730503"/>
                  </a:moveTo>
                  <a:lnTo>
                    <a:pt x="2779267" y="1633474"/>
                  </a:lnTo>
                </a:path>
                <a:path w="2779395" h="2364104">
                  <a:moveTo>
                    <a:pt x="2779267" y="730503"/>
                  </a:moveTo>
                  <a:lnTo>
                    <a:pt x="0" y="1633474"/>
                  </a:lnTo>
                </a:path>
              </a:pathLst>
            </a:custGeom>
            <a:ln w="12700">
              <a:solidFill>
                <a:srgbClr val="BEBEBE"/>
              </a:solidFill>
              <a:prstDash val="sysDash"/>
            </a:ln>
          </p:spPr>
          <p:txBody>
            <a:bodyPr wrap="square" lIns="0" tIns="0" rIns="0" bIns="0" rtlCol="0"/>
            <a:lstStyle/>
            <a:p>
              <a:pPr defTabSz="914400"/>
              <a:endParaRPr>
                <a:solidFill>
                  <a:prstClr val="black"/>
                </a:solidFill>
                <a:latin typeface="Calibri"/>
              </a:endParaRPr>
            </a:p>
          </p:txBody>
        </p:sp>
        <p:sp>
          <p:nvSpPr>
            <p:cNvPr id="159" name="object 66">
              <a:extLst>
                <a:ext uri="{FF2B5EF4-FFF2-40B4-BE49-F238E27FC236}">
                  <a16:creationId xmlns:a16="http://schemas.microsoft.com/office/drawing/2014/main" id="{9AE249F4-649C-4AAB-8DD7-2F20CA2624CE}"/>
                </a:ext>
              </a:extLst>
            </p:cNvPr>
            <p:cNvSpPr/>
            <p:nvPr/>
          </p:nvSpPr>
          <p:spPr>
            <a:xfrm>
              <a:off x="6096000" y="2484119"/>
              <a:ext cx="0" cy="2922270"/>
            </a:xfrm>
            <a:custGeom>
              <a:avLst/>
              <a:gdLst/>
              <a:ahLst/>
              <a:cxnLst/>
              <a:rect l="l" t="t" r="r" b="b"/>
              <a:pathLst>
                <a:path h="2922270">
                  <a:moveTo>
                    <a:pt x="0" y="0"/>
                  </a:moveTo>
                  <a:lnTo>
                    <a:pt x="0" y="2922142"/>
                  </a:lnTo>
                </a:path>
              </a:pathLst>
            </a:custGeom>
            <a:ln w="12700">
              <a:solidFill>
                <a:srgbClr val="BEBEBE"/>
              </a:solidFill>
              <a:prstDash val="sysDash"/>
            </a:ln>
          </p:spPr>
          <p:txBody>
            <a:bodyPr wrap="square" lIns="0" tIns="0" rIns="0" bIns="0" rtlCol="0"/>
            <a:lstStyle/>
            <a:p>
              <a:pPr defTabSz="914400"/>
              <a:endParaRPr>
                <a:solidFill>
                  <a:prstClr val="black"/>
                </a:solidFill>
                <a:latin typeface="Calibri"/>
              </a:endParaRPr>
            </a:p>
          </p:txBody>
        </p:sp>
        <p:sp>
          <p:nvSpPr>
            <p:cNvPr id="160" name="object 67">
              <a:extLst>
                <a:ext uri="{FF2B5EF4-FFF2-40B4-BE49-F238E27FC236}">
                  <a16:creationId xmlns:a16="http://schemas.microsoft.com/office/drawing/2014/main" id="{C3268DE0-DF14-4DBA-80E8-D2CECC05270B}"/>
                </a:ext>
              </a:extLst>
            </p:cNvPr>
            <p:cNvSpPr/>
            <p:nvPr/>
          </p:nvSpPr>
          <p:spPr>
            <a:xfrm>
              <a:off x="5737860" y="1857755"/>
              <a:ext cx="716280" cy="715010"/>
            </a:xfrm>
            <a:custGeom>
              <a:avLst/>
              <a:gdLst/>
              <a:ahLst/>
              <a:cxnLst/>
              <a:rect l="l" t="t" r="r" b="b"/>
              <a:pathLst>
                <a:path w="716279" h="715010">
                  <a:moveTo>
                    <a:pt x="716280" y="357378"/>
                  </a:moveTo>
                  <a:lnTo>
                    <a:pt x="713003" y="308889"/>
                  </a:lnTo>
                  <a:lnTo>
                    <a:pt x="703478" y="262382"/>
                  </a:lnTo>
                  <a:lnTo>
                    <a:pt x="688124" y="218287"/>
                  </a:lnTo>
                  <a:lnTo>
                    <a:pt x="667359" y="177012"/>
                  </a:lnTo>
                  <a:lnTo>
                    <a:pt x="641629" y="139014"/>
                  </a:lnTo>
                  <a:lnTo>
                    <a:pt x="611352" y="104686"/>
                  </a:lnTo>
                  <a:lnTo>
                    <a:pt x="576961" y="74472"/>
                  </a:lnTo>
                  <a:lnTo>
                    <a:pt x="538873" y="48806"/>
                  </a:lnTo>
                  <a:lnTo>
                    <a:pt x="497509" y="28092"/>
                  </a:lnTo>
                  <a:lnTo>
                    <a:pt x="453326" y="12776"/>
                  </a:lnTo>
                  <a:lnTo>
                    <a:pt x="406717" y="3263"/>
                  </a:lnTo>
                  <a:lnTo>
                    <a:pt x="358140" y="0"/>
                  </a:lnTo>
                  <a:lnTo>
                    <a:pt x="309549" y="3263"/>
                  </a:lnTo>
                  <a:lnTo>
                    <a:pt x="262940" y="12776"/>
                  </a:lnTo>
                  <a:lnTo>
                    <a:pt x="218757" y="28092"/>
                  </a:lnTo>
                  <a:lnTo>
                    <a:pt x="177393" y="48806"/>
                  </a:lnTo>
                  <a:lnTo>
                    <a:pt x="139306" y="74472"/>
                  </a:lnTo>
                  <a:lnTo>
                    <a:pt x="104914" y="104686"/>
                  </a:lnTo>
                  <a:lnTo>
                    <a:pt x="74637" y="139014"/>
                  </a:lnTo>
                  <a:lnTo>
                    <a:pt x="48907" y="177012"/>
                  </a:lnTo>
                  <a:lnTo>
                    <a:pt x="28143" y="218287"/>
                  </a:lnTo>
                  <a:lnTo>
                    <a:pt x="12788" y="262382"/>
                  </a:lnTo>
                  <a:lnTo>
                    <a:pt x="3263" y="308889"/>
                  </a:lnTo>
                  <a:lnTo>
                    <a:pt x="0" y="357378"/>
                  </a:lnTo>
                  <a:lnTo>
                    <a:pt x="3263" y="405879"/>
                  </a:lnTo>
                  <a:lnTo>
                    <a:pt x="12788" y="452386"/>
                  </a:lnTo>
                  <a:lnTo>
                    <a:pt x="28143" y="496481"/>
                  </a:lnTo>
                  <a:lnTo>
                    <a:pt x="48907" y="537756"/>
                  </a:lnTo>
                  <a:lnTo>
                    <a:pt x="74637" y="575754"/>
                  </a:lnTo>
                  <a:lnTo>
                    <a:pt x="104914" y="610082"/>
                  </a:lnTo>
                  <a:lnTo>
                    <a:pt x="139306" y="640295"/>
                  </a:lnTo>
                  <a:lnTo>
                    <a:pt x="177393" y="665962"/>
                  </a:lnTo>
                  <a:lnTo>
                    <a:pt x="218757" y="686676"/>
                  </a:lnTo>
                  <a:lnTo>
                    <a:pt x="262940" y="701992"/>
                  </a:lnTo>
                  <a:lnTo>
                    <a:pt x="309549" y="711504"/>
                  </a:lnTo>
                  <a:lnTo>
                    <a:pt x="358140" y="714756"/>
                  </a:lnTo>
                  <a:lnTo>
                    <a:pt x="406717" y="711504"/>
                  </a:lnTo>
                  <a:lnTo>
                    <a:pt x="453326" y="701992"/>
                  </a:lnTo>
                  <a:lnTo>
                    <a:pt x="497509" y="686676"/>
                  </a:lnTo>
                  <a:lnTo>
                    <a:pt x="538873" y="665962"/>
                  </a:lnTo>
                  <a:lnTo>
                    <a:pt x="576961" y="640295"/>
                  </a:lnTo>
                  <a:lnTo>
                    <a:pt x="611352" y="610082"/>
                  </a:lnTo>
                  <a:lnTo>
                    <a:pt x="641629" y="575754"/>
                  </a:lnTo>
                  <a:lnTo>
                    <a:pt x="667359" y="537756"/>
                  </a:lnTo>
                  <a:lnTo>
                    <a:pt x="688124" y="496481"/>
                  </a:lnTo>
                  <a:lnTo>
                    <a:pt x="703478" y="452386"/>
                  </a:lnTo>
                  <a:lnTo>
                    <a:pt x="713003" y="405879"/>
                  </a:lnTo>
                  <a:lnTo>
                    <a:pt x="716280" y="357378"/>
                  </a:lnTo>
                  <a:close/>
                </a:path>
              </a:pathLst>
            </a:custGeom>
            <a:solidFill>
              <a:srgbClr val="316CE4"/>
            </a:solidFill>
          </p:spPr>
          <p:txBody>
            <a:bodyPr wrap="square" lIns="0" tIns="0" rIns="0" bIns="0" rtlCol="0"/>
            <a:lstStyle/>
            <a:p>
              <a:pPr defTabSz="914400"/>
              <a:endParaRPr>
                <a:solidFill>
                  <a:prstClr val="black"/>
                </a:solidFill>
                <a:latin typeface="Calibri"/>
              </a:endParaRPr>
            </a:p>
          </p:txBody>
        </p:sp>
        <p:sp>
          <p:nvSpPr>
            <p:cNvPr id="161" name="object 68">
              <a:extLst>
                <a:ext uri="{FF2B5EF4-FFF2-40B4-BE49-F238E27FC236}">
                  <a16:creationId xmlns:a16="http://schemas.microsoft.com/office/drawing/2014/main" id="{B844B5E1-66AE-4F63-9C47-7D023489FCA9}"/>
                </a:ext>
              </a:extLst>
            </p:cNvPr>
            <p:cNvSpPr/>
            <p:nvPr/>
          </p:nvSpPr>
          <p:spPr>
            <a:xfrm>
              <a:off x="5882640" y="2027935"/>
              <a:ext cx="425450" cy="372745"/>
            </a:xfrm>
            <a:custGeom>
              <a:avLst/>
              <a:gdLst/>
              <a:ahLst/>
              <a:cxnLst/>
              <a:rect l="l" t="t" r="r" b="b"/>
              <a:pathLst>
                <a:path w="425450" h="372744">
                  <a:moveTo>
                    <a:pt x="225425" y="0"/>
                  </a:moveTo>
                  <a:lnTo>
                    <a:pt x="222250" y="2286"/>
                  </a:lnTo>
                  <a:lnTo>
                    <a:pt x="221107" y="9143"/>
                  </a:lnTo>
                  <a:lnTo>
                    <a:pt x="223520" y="12318"/>
                  </a:lnTo>
                  <a:lnTo>
                    <a:pt x="226822" y="12826"/>
                  </a:lnTo>
                  <a:lnTo>
                    <a:pt x="242746" y="17184"/>
                  </a:lnTo>
                  <a:lnTo>
                    <a:pt x="257444" y="24542"/>
                  </a:lnTo>
                  <a:lnTo>
                    <a:pt x="270452" y="34615"/>
                  </a:lnTo>
                  <a:lnTo>
                    <a:pt x="281305" y="47116"/>
                  </a:lnTo>
                  <a:lnTo>
                    <a:pt x="282829" y="49402"/>
                  </a:lnTo>
                  <a:lnTo>
                    <a:pt x="285623" y="50291"/>
                  </a:lnTo>
                  <a:lnTo>
                    <a:pt x="292862" y="48133"/>
                  </a:lnTo>
                  <a:lnTo>
                    <a:pt x="297561" y="47371"/>
                  </a:lnTo>
                  <a:lnTo>
                    <a:pt x="302387" y="47371"/>
                  </a:lnTo>
                  <a:lnTo>
                    <a:pt x="345499" y="75178"/>
                  </a:lnTo>
                  <a:lnTo>
                    <a:pt x="349631" y="95885"/>
                  </a:lnTo>
                  <a:lnTo>
                    <a:pt x="351409" y="98298"/>
                  </a:lnTo>
                  <a:lnTo>
                    <a:pt x="397351" y="128730"/>
                  </a:lnTo>
                  <a:lnTo>
                    <a:pt x="414147" y="178435"/>
                  </a:lnTo>
                  <a:lnTo>
                    <a:pt x="407620" y="210567"/>
                  </a:lnTo>
                  <a:lnTo>
                    <a:pt x="389842" y="236807"/>
                  </a:lnTo>
                  <a:lnTo>
                    <a:pt x="363515" y="254498"/>
                  </a:lnTo>
                  <a:lnTo>
                    <a:pt x="331343" y="260985"/>
                  </a:lnTo>
                  <a:lnTo>
                    <a:pt x="310642" y="260985"/>
                  </a:lnTo>
                  <a:lnTo>
                    <a:pt x="310642" y="222123"/>
                  </a:lnTo>
                  <a:lnTo>
                    <a:pt x="309080" y="214399"/>
                  </a:lnTo>
                  <a:lnTo>
                    <a:pt x="304815" y="208057"/>
                  </a:lnTo>
                  <a:lnTo>
                    <a:pt x="298479" y="203763"/>
                  </a:lnTo>
                  <a:lnTo>
                    <a:pt x="290702" y="202184"/>
                  </a:lnTo>
                  <a:lnTo>
                    <a:pt x="281305" y="202184"/>
                  </a:lnTo>
                  <a:lnTo>
                    <a:pt x="281305" y="190118"/>
                  </a:lnTo>
                  <a:lnTo>
                    <a:pt x="275957" y="163770"/>
                  </a:lnTo>
                  <a:lnTo>
                    <a:pt x="261381" y="142208"/>
                  </a:lnTo>
                  <a:lnTo>
                    <a:pt x="239781" y="127646"/>
                  </a:lnTo>
                  <a:lnTo>
                    <a:pt x="213360" y="122300"/>
                  </a:lnTo>
                  <a:lnTo>
                    <a:pt x="202362" y="123193"/>
                  </a:lnTo>
                  <a:lnTo>
                    <a:pt x="164443" y="143073"/>
                  </a:lnTo>
                  <a:lnTo>
                    <a:pt x="147320" y="173736"/>
                  </a:lnTo>
                  <a:lnTo>
                    <a:pt x="149098" y="177164"/>
                  </a:lnTo>
                  <a:lnTo>
                    <a:pt x="155701" y="179197"/>
                  </a:lnTo>
                  <a:lnTo>
                    <a:pt x="159258" y="177291"/>
                  </a:lnTo>
                  <a:lnTo>
                    <a:pt x="160147" y="173989"/>
                  </a:lnTo>
                  <a:lnTo>
                    <a:pt x="168050" y="157999"/>
                  </a:lnTo>
                  <a:lnTo>
                    <a:pt x="180228" y="145605"/>
                  </a:lnTo>
                  <a:lnTo>
                    <a:pt x="195669" y="137592"/>
                  </a:lnTo>
                  <a:lnTo>
                    <a:pt x="213360" y="134747"/>
                  </a:lnTo>
                  <a:lnTo>
                    <a:pt x="234944" y="139112"/>
                  </a:lnTo>
                  <a:lnTo>
                    <a:pt x="252587" y="151002"/>
                  </a:lnTo>
                  <a:lnTo>
                    <a:pt x="264491" y="168608"/>
                  </a:lnTo>
                  <a:lnTo>
                    <a:pt x="268859" y="190118"/>
                  </a:lnTo>
                  <a:lnTo>
                    <a:pt x="268859" y="202184"/>
                  </a:lnTo>
                  <a:lnTo>
                    <a:pt x="135889" y="202184"/>
                  </a:lnTo>
                  <a:lnTo>
                    <a:pt x="128166" y="203763"/>
                  </a:lnTo>
                  <a:lnTo>
                    <a:pt x="121824" y="208057"/>
                  </a:lnTo>
                  <a:lnTo>
                    <a:pt x="117530" y="214399"/>
                  </a:lnTo>
                  <a:lnTo>
                    <a:pt x="115950" y="222123"/>
                  </a:lnTo>
                  <a:lnTo>
                    <a:pt x="115950" y="260985"/>
                  </a:lnTo>
                  <a:lnTo>
                    <a:pt x="95376" y="260985"/>
                  </a:lnTo>
                  <a:lnTo>
                    <a:pt x="63130" y="254480"/>
                  </a:lnTo>
                  <a:lnTo>
                    <a:pt x="36766" y="236759"/>
                  </a:lnTo>
                  <a:lnTo>
                    <a:pt x="18974" y="210514"/>
                  </a:lnTo>
                  <a:lnTo>
                    <a:pt x="12446" y="178435"/>
                  </a:lnTo>
                  <a:lnTo>
                    <a:pt x="16869" y="151957"/>
                  </a:lnTo>
                  <a:lnTo>
                    <a:pt x="29257" y="128730"/>
                  </a:lnTo>
                  <a:lnTo>
                    <a:pt x="48289" y="110480"/>
                  </a:lnTo>
                  <a:lnTo>
                    <a:pt x="72644" y="98933"/>
                  </a:lnTo>
                  <a:lnTo>
                    <a:pt x="75184" y="98298"/>
                  </a:lnTo>
                  <a:lnTo>
                    <a:pt x="77088" y="95885"/>
                  </a:lnTo>
                  <a:lnTo>
                    <a:pt x="77088" y="93217"/>
                  </a:lnTo>
                  <a:lnTo>
                    <a:pt x="82885" y="71586"/>
                  </a:lnTo>
                  <a:lnTo>
                    <a:pt x="96980" y="55895"/>
                  </a:lnTo>
                  <a:lnTo>
                    <a:pt x="116433" y="47944"/>
                  </a:lnTo>
                  <a:lnTo>
                    <a:pt x="138302" y="49529"/>
                  </a:lnTo>
                  <a:lnTo>
                    <a:pt x="140970" y="50291"/>
                  </a:lnTo>
                  <a:lnTo>
                    <a:pt x="143763" y="49402"/>
                  </a:lnTo>
                  <a:lnTo>
                    <a:pt x="183846" y="17184"/>
                  </a:lnTo>
                  <a:lnTo>
                    <a:pt x="203200" y="12318"/>
                  </a:lnTo>
                  <a:lnTo>
                    <a:pt x="205486" y="9143"/>
                  </a:lnTo>
                  <a:lnTo>
                    <a:pt x="204343" y="2286"/>
                  </a:lnTo>
                  <a:lnTo>
                    <a:pt x="201168" y="0"/>
                  </a:lnTo>
                  <a:lnTo>
                    <a:pt x="197738" y="635"/>
                  </a:lnTo>
                  <a:lnTo>
                    <a:pt x="180407" y="5177"/>
                  </a:lnTo>
                  <a:lnTo>
                    <a:pt x="164337" y="12874"/>
                  </a:lnTo>
                  <a:lnTo>
                    <a:pt x="149983" y="23405"/>
                  </a:lnTo>
                  <a:lnTo>
                    <a:pt x="137795" y="36449"/>
                  </a:lnTo>
                  <a:lnTo>
                    <a:pt x="111956" y="36171"/>
                  </a:lnTo>
                  <a:lnTo>
                    <a:pt x="89392" y="46132"/>
                  </a:lnTo>
                  <a:lnTo>
                    <a:pt x="72804" y="64238"/>
                  </a:lnTo>
                  <a:lnTo>
                    <a:pt x="64897" y="88391"/>
                  </a:lnTo>
                  <a:lnTo>
                    <a:pt x="39004" y="101818"/>
                  </a:lnTo>
                  <a:lnTo>
                    <a:pt x="18446" y="122269"/>
                  </a:lnTo>
                  <a:lnTo>
                    <a:pt x="4889" y="148292"/>
                  </a:lnTo>
                  <a:lnTo>
                    <a:pt x="0" y="178435"/>
                  </a:lnTo>
                  <a:lnTo>
                    <a:pt x="7508" y="215405"/>
                  </a:lnTo>
                  <a:lnTo>
                    <a:pt x="27971" y="245602"/>
                  </a:lnTo>
                  <a:lnTo>
                    <a:pt x="58292" y="265963"/>
                  </a:lnTo>
                  <a:lnTo>
                    <a:pt x="95376" y="273430"/>
                  </a:lnTo>
                  <a:lnTo>
                    <a:pt x="115950" y="273430"/>
                  </a:lnTo>
                  <a:lnTo>
                    <a:pt x="115950" y="352425"/>
                  </a:lnTo>
                  <a:lnTo>
                    <a:pt x="117530" y="360201"/>
                  </a:lnTo>
                  <a:lnTo>
                    <a:pt x="121824" y="366537"/>
                  </a:lnTo>
                  <a:lnTo>
                    <a:pt x="128166" y="370802"/>
                  </a:lnTo>
                  <a:lnTo>
                    <a:pt x="135889" y="372363"/>
                  </a:lnTo>
                  <a:lnTo>
                    <a:pt x="290702" y="372363"/>
                  </a:lnTo>
                  <a:lnTo>
                    <a:pt x="298479" y="370802"/>
                  </a:lnTo>
                  <a:lnTo>
                    <a:pt x="304815" y="366537"/>
                  </a:lnTo>
                  <a:lnTo>
                    <a:pt x="309080" y="360201"/>
                  </a:lnTo>
                  <a:lnTo>
                    <a:pt x="310642" y="352425"/>
                  </a:lnTo>
                  <a:lnTo>
                    <a:pt x="310642" y="322961"/>
                  </a:lnTo>
                  <a:lnTo>
                    <a:pt x="307848" y="320166"/>
                  </a:lnTo>
                  <a:lnTo>
                    <a:pt x="300989" y="320166"/>
                  </a:lnTo>
                  <a:lnTo>
                    <a:pt x="298196" y="322961"/>
                  </a:lnTo>
                  <a:lnTo>
                    <a:pt x="298196" y="356615"/>
                  </a:lnTo>
                  <a:lnTo>
                    <a:pt x="294767" y="359917"/>
                  </a:lnTo>
                  <a:lnTo>
                    <a:pt x="131825" y="359917"/>
                  </a:lnTo>
                  <a:lnTo>
                    <a:pt x="128397" y="356615"/>
                  </a:lnTo>
                  <a:lnTo>
                    <a:pt x="128397" y="218059"/>
                  </a:lnTo>
                  <a:lnTo>
                    <a:pt x="131825" y="214629"/>
                  </a:lnTo>
                  <a:lnTo>
                    <a:pt x="294767" y="214629"/>
                  </a:lnTo>
                  <a:lnTo>
                    <a:pt x="298196" y="218059"/>
                  </a:lnTo>
                  <a:lnTo>
                    <a:pt x="298196" y="300736"/>
                  </a:lnTo>
                  <a:lnTo>
                    <a:pt x="300989" y="303529"/>
                  </a:lnTo>
                  <a:lnTo>
                    <a:pt x="307848" y="303529"/>
                  </a:lnTo>
                  <a:lnTo>
                    <a:pt x="310642" y="300736"/>
                  </a:lnTo>
                  <a:lnTo>
                    <a:pt x="310642" y="273430"/>
                  </a:lnTo>
                  <a:lnTo>
                    <a:pt x="331343" y="273430"/>
                  </a:lnTo>
                  <a:lnTo>
                    <a:pt x="374084" y="263515"/>
                  </a:lnTo>
                  <a:lnTo>
                    <a:pt x="405809" y="237574"/>
                  </a:lnTo>
                  <a:lnTo>
                    <a:pt x="423733" y="201312"/>
                  </a:lnTo>
                  <a:lnTo>
                    <a:pt x="425071" y="160435"/>
                  </a:lnTo>
                  <a:lnTo>
                    <a:pt x="407035" y="120650"/>
                  </a:lnTo>
                  <a:lnTo>
                    <a:pt x="397575" y="110126"/>
                  </a:lnTo>
                  <a:lnTo>
                    <a:pt x="386699" y="101139"/>
                  </a:lnTo>
                  <a:lnTo>
                    <a:pt x="374655" y="93843"/>
                  </a:lnTo>
                  <a:lnTo>
                    <a:pt x="361696" y="88391"/>
                  </a:lnTo>
                  <a:lnTo>
                    <a:pt x="359759" y="78230"/>
                  </a:lnTo>
                  <a:lnTo>
                    <a:pt x="331733" y="42574"/>
                  </a:lnTo>
                  <a:lnTo>
                    <a:pt x="303448" y="34903"/>
                  </a:lnTo>
                  <a:lnTo>
                    <a:pt x="288925" y="36449"/>
                  </a:lnTo>
                  <a:lnTo>
                    <a:pt x="276663" y="23405"/>
                  </a:lnTo>
                  <a:lnTo>
                    <a:pt x="262270" y="12874"/>
                  </a:lnTo>
                  <a:lnTo>
                    <a:pt x="246187" y="5177"/>
                  </a:lnTo>
                  <a:lnTo>
                    <a:pt x="228854" y="635"/>
                  </a:lnTo>
                  <a:lnTo>
                    <a:pt x="225425" y="0"/>
                  </a:lnTo>
                  <a:close/>
                </a:path>
              </a:pathLst>
            </a:custGeom>
            <a:solidFill>
              <a:srgbClr val="010101"/>
            </a:solidFill>
          </p:spPr>
          <p:txBody>
            <a:bodyPr wrap="square" lIns="0" tIns="0" rIns="0" bIns="0" rtlCol="0"/>
            <a:lstStyle/>
            <a:p>
              <a:pPr defTabSz="914400"/>
              <a:endParaRPr>
                <a:solidFill>
                  <a:prstClr val="black"/>
                </a:solidFill>
                <a:latin typeface="Calibri"/>
              </a:endParaRPr>
            </a:p>
          </p:txBody>
        </p:sp>
        <p:sp>
          <p:nvSpPr>
            <p:cNvPr id="162" name="object 69">
              <a:extLst>
                <a:ext uri="{FF2B5EF4-FFF2-40B4-BE49-F238E27FC236}">
                  <a16:creationId xmlns:a16="http://schemas.microsoft.com/office/drawing/2014/main" id="{94DEFF4B-7F73-433D-AC5B-180A96B6966F}"/>
                </a:ext>
              </a:extLst>
            </p:cNvPr>
            <p:cNvSpPr/>
            <p:nvPr/>
          </p:nvSpPr>
          <p:spPr>
            <a:xfrm>
              <a:off x="6755892" y="2186939"/>
              <a:ext cx="715010" cy="716280"/>
            </a:xfrm>
            <a:custGeom>
              <a:avLst/>
              <a:gdLst/>
              <a:ahLst/>
              <a:cxnLst/>
              <a:rect l="l" t="t" r="r" b="b"/>
              <a:pathLst>
                <a:path w="715009" h="716280">
                  <a:moveTo>
                    <a:pt x="714756" y="358140"/>
                  </a:moveTo>
                  <a:lnTo>
                    <a:pt x="711492" y="309562"/>
                  </a:lnTo>
                  <a:lnTo>
                    <a:pt x="701979" y="262953"/>
                  </a:lnTo>
                  <a:lnTo>
                    <a:pt x="686663" y="218770"/>
                  </a:lnTo>
                  <a:lnTo>
                    <a:pt x="665949" y="177406"/>
                  </a:lnTo>
                  <a:lnTo>
                    <a:pt x="640283" y="139319"/>
                  </a:lnTo>
                  <a:lnTo>
                    <a:pt x="610069" y="104927"/>
                  </a:lnTo>
                  <a:lnTo>
                    <a:pt x="575741" y="74650"/>
                  </a:lnTo>
                  <a:lnTo>
                    <a:pt x="537743" y="48920"/>
                  </a:lnTo>
                  <a:lnTo>
                    <a:pt x="496468" y="28155"/>
                  </a:lnTo>
                  <a:lnTo>
                    <a:pt x="452374" y="12801"/>
                  </a:lnTo>
                  <a:lnTo>
                    <a:pt x="405866" y="3276"/>
                  </a:lnTo>
                  <a:lnTo>
                    <a:pt x="357378" y="0"/>
                  </a:lnTo>
                  <a:lnTo>
                    <a:pt x="308876" y="3276"/>
                  </a:lnTo>
                  <a:lnTo>
                    <a:pt x="262369" y="12801"/>
                  </a:lnTo>
                  <a:lnTo>
                    <a:pt x="218274" y="28155"/>
                  </a:lnTo>
                  <a:lnTo>
                    <a:pt x="176999" y="48920"/>
                  </a:lnTo>
                  <a:lnTo>
                    <a:pt x="139001" y="74650"/>
                  </a:lnTo>
                  <a:lnTo>
                    <a:pt x="104673" y="104927"/>
                  </a:lnTo>
                  <a:lnTo>
                    <a:pt x="74460" y="139319"/>
                  </a:lnTo>
                  <a:lnTo>
                    <a:pt x="48793" y="177406"/>
                  </a:lnTo>
                  <a:lnTo>
                    <a:pt x="28079" y="218770"/>
                  </a:lnTo>
                  <a:lnTo>
                    <a:pt x="12763" y="262953"/>
                  </a:lnTo>
                  <a:lnTo>
                    <a:pt x="3251" y="309562"/>
                  </a:lnTo>
                  <a:lnTo>
                    <a:pt x="0" y="358140"/>
                  </a:lnTo>
                  <a:lnTo>
                    <a:pt x="3251" y="406730"/>
                  </a:lnTo>
                  <a:lnTo>
                    <a:pt x="12763" y="453339"/>
                  </a:lnTo>
                  <a:lnTo>
                    <a:pt x="28079" y="497522"/>
                  </a:lnTo>
                  <a:lnTo>
                    <a:pt x="48793" y="538886"/>
                  </a:lnTo>
                  <a:lnTo>
                    <a:pt x="74460" y="576973"/>
                  </a:lnTo>
                  <a:lnTo>
                    <a:pt x="104673" y="611365"/>
                  </a:lnTo>
                  <a:lnTo>
                    <a:pt x="139001" y="641642"/>
                  </a:lnTo>
                  <a:lnTo>
                    <a:pt x="176999" y="667372"/>
                  </a:lnTo>
                  <a:lnTo>
                    <a:pt x="218274" y="688136"/>
                  </a:lnTo>
                  <a:lnTo>
                    <a:pt x="262369" y="703491"/>
                  </a:lnTo>
                  <a:lnTo>
                    <a:pt x="308876" y="713016"/>
                  </a:lnTo>
                  <a:lnTo>
                    <a:pt x="357378" y="716280"/>
                  </a:lnTo>
                  <a:lnTo>
                    <a:pt x="405866" y="713016"/>
                  </a:lnTo>
                  <a:lnTo>
                    <a:pt x="452374" y="703491"/>
                  </a:lnTo>
                  <a:lnTo>
                    <a:pt x="496468" y="688136"/>
                  </a:lnTo>
                  <a:lnTo>
                    <a:pt x="537743" y="667372"/>
                  </a:lnTo>
                  <a:lnTo>
                    <a:pt x="575741" y="641642"/>
                  </a:lnTo>
                  <a:lnTo>
                    <a:pt x="610069" y="611365"/>
                  </a:lnTo>
                  <a:lnTo>
                    <a:pt x="640283" y="576973"/>
                  </a:lnTo>
                  <a:lnTo>
                    <a:pt x="665949" y="538886"/>
                  </a:lnTo>
                  <a:lnTo>
                    <a:pt x="686663" y="497522"/>
                  </a:lnTo>
                  <a:lnTo>
                    <a:pt x="701979" y="453339"/>
                  </a:lnTo>
                  <a:lnTo>
                    <a:pt x="711492" y="406730"/>
                  </a:lnTo>
                  <a:lnTo>
                    <a:pt x="714756" y="358140"/>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163" name="object 70">
              <a:extLst>
                <a:ext uri="{FF2B5EF4-FFF2-40B4-BE49-F238E27FC236}">
                  <a16:creationId xmlns:a16="http://schemas.microsoft.com/office/drawing/2014/main" id="{FB00F57A-E23C-41EE-9F16-A38BD743E1FA}"/>
                </a:ext>
              </a:extLst>
            </p:cNvPr>
            <p:cNvSpPr/>
            <p:nvPr/>
          </p:nvSpPr>
          <p:spPr>
            <a:xfrm>
              <a:off x="7082028" y="2647187"/>
              <a:ext cx="64135" cy="17145"/>
            </a:xfrm>
            <a:custGeom>
              <a:avLst/>
              <a:gdLst/>
              <a:ahLst/>
              <a:cxnLst/>
              <a:rect l="l" t="t" r="r" b="b"/>
              <a:pathLst>
                <a:path w="64134" h="17144">
                  <a:moveTo>
                    <a:pt x="59181" y="0"/>
                  </a:moveTo>
                  <a:lnTo>
                    <a:pt x="4825" y="0"/>
                  </a:lnTo>
                  <a:lnTo>
                    <a:pt x="0" y="16763"/>
                  </a:lnTo>
                  <a:lnTo>
                    <a:pt x="64007" y="16763"/>
                  </a:lnTo>
                  <a:lnTo>
                    <a:pt x="59181" y="0"/>
                  </a:lnTo>
                  <a:close/>
                </a:path>
              </a:pathLst>
            </a:custGeom>
            <a:solidFill>
              <a:srgbClr val="D5D5D3"/>
            </a:solidFill>
          </p:spPr>
          <p:txBody>
            <a:bodyPr wrap="square" lIns="0" tIns="0" rIns="0" bIns="0" rtlCol="0"/>
            <a:lstStyle/>
            <a:p>
              <a:pPr defTabSz="914400"/>
              <a:endParaRPr>
                <a:solidFill>
                  <a:prstClr val="black"/>
                </a:solidFill>
                <a:latin typeface="Calibri"/>
              </a:endParaRPr>
            </a:p>
          </p:txBody>
        </p:sp>
        <p:sp>
          <p:nvSpPr>
            <p:cNvPr id="164" name="object 71">
              <a:extLst>
                <a:ext uri="{FF2B5EF4-FFF2-40B4-BE49-F238E27FC236}">
                  <a16:creationId xmlns:a16="http://schemas.microsoft.com/office/drawing/2014/main" id="{45920BD7-B0C3-4ECB-B336-5482ADC653FE}"/>
                </a:ext>
              </a:extLst>
            </p:cNvPr>
            <p:cNvSpPr/>
            <p:nvPr/>
          </p:nvSpPr>
          <p:spPr>
            <a:xfrm>
              <a:off x="6958584" y="2614929"/>
              <a:ext cx="311150" cy="31750"/>
            </a:xfrm>
            <a:custGeom>
              <a:avLst/>
              <a:gdLst/>
              <a:ahLst/>
              <a:cxnLst/>
              <a:rect l="l" t="t" r="r" b="b"/>
              <a:pathLst>
                <a:path w="311150" h="31750">
                  <a:moveTo>
                    <a:pt x="310896" y="0"/>
                  </a:moveTo>
                  <a:lnTo>
                    <a:pt x="0" y="0"/>
                  </a:lnTo>
                  <a:lnTo>
                    <a:pt x="0" y="25400"/>
                  </a:lnTo>
                  <a:lnTo>
                    <a:pt x="3479" y="25400"/>
                  </a:lnTo>
                  <a:lnTo>
                    <a:pt x="3479" y="31750"/>
                  </a:lnTo>
                  <a:lnTo>
                    <a:pt x="307403" y="31750"/>
                  </a:lnTo>
                  <a:lnTo>
                    <a:pt x="307403" y="25400"/>
                  </a:lnTo>
                  <a:lnTo>
                    <a:pt x="310896" y="25400"/>
                  </a:lnTo>
                  <a:lnTo>
                    <a:pt x="310896" y="0"/>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165" name="object 72">
              <a:extLst>
                <a:ext uri="{FF2B5EF4-FFF2-40B4-BE49-F238E27FC236}">
                  <a16:creationId xmlns:a16="http://schemas.microsoft.com/office/drawing/2014/main" id="{85D38A89-00FB-43CA-8F09-0513F6C26CDE}"/>
                </a:ext>
              </a:extLst>
            </p:cNvPr>
            <p:cNvSpPr/>
            <p:nvPr/>
          </p:nvSpPr>
          <p:spPr>
            <a:xfrm>
              <a:off x="6984492" y="2383535"/>
              <a:ext cx="289560" cy="324485"/>
            </a:xfrm>
            <a:custGeom>
              <a:avLst/>
              <a:gdLst/>
              <a:ahLst/>
              <a:cxnLst/>
              <a:rect l="l" t="t" r="r" b="b"/>
              <a:pathLst>
                <a:path w="289559" h="324485">
                  <a:moveTo>
                    <a:pt x="32004" y="21336"/>
                  </a:moveTo>
                  <a:lnTo>
                    <a:pt x="21336" y="21336"/>
                  </a:lnTo>
                  <a:lnTo>
                    <a:pt x="21336" y="32004"/>
                  </a:lnTo>
                  <a:lnTo>
                    <a:pt x="32004" y="32004"/>
                  </a:lnTo>
                  <a:lnTo>
                    <a:pt x="32004" y="21336"/>
                  </a:lnTo>
                  <a:close/>
                </a:path>
                <a:path w="289559" h="324485">
                  <a:moveTo>
                    <a:pt x="53340" y="97536"/>
                  </a:moveTo>
                  <a:lnTo>
                    <a:pt x="21336" y="97536"/>
                  </a:lnTo>
                  <a:lnTo>
                    <a:pt x="21336" y="108204"/>
                  </a:lnTo>
                  <a:lnTo>
                    <a:pt x="53340" y="108204"/>
                  </a:lnTo>
                  <a:lnTo>
                    <a:pt x="53340" y="97536"/>
                  </a:lnTo>
                  <a:close/>
                </a:path>
                <a:path w="289559" h="324485">
                  <a:moveTo>
                    <a:pt x="53340" y="21336"/>
                  </a:moveTo>
                  <a:lnTo>
                    <a:pt x="42672" y="21336"/>
                  </a:lnTo>
                  <a:lnTo>
                    <a:pt x="42672" y="32004"/>
                  </a:lnTo>
                  <a:lnTo>
                    <a:pt x="53340" y="32004"/>
                  </a:lnTo>
                  <a:lnTo>
                    <a:pt x="53340" y="21336"/>
                  </a:lnTo>
                  <a:close/>
                </a:path>
                <a:path w="289559" h="324485">
                  <a:moveTo>
                    <a:pt x="59436" y="182892"/>
                  </a:moveTo>
                  <a:lnTo>
                    <a:pt x="21336" y="182892"/>
                  </a:lnTo>
                  <a:lnTo>
                    <a:pt x="21336" y="193548"/>
                  </a:lnTo>
                  <a:lnTo>
                    <a:pt x="59436" y="193548"/>
                  </a:lnTo>
                  <a:lnTo>
                    <a:pt x="59436" y="182892"/>
                  </a:lnTo>
                  <a:close/>
                </a:path>
                <a:path w="289559" h="324485">
                  <a:moveTo>
                    <a:pt x="74676" y="204228"/>
                  </a:moveTo>
                  <a:lnTo>
                    <a:pt x="21336" y="204228"/>
                  </a:lnTo>
                  <a:lnTo>
                    <a:pt x="21336" y="214884"/>
                  </a:lnTo>
                  <a:lnTo>
                    <a:pt x="74676" y="214884"/>
                  </a:lnTo>
                  <a:lnTo>
                    <a:pt x="74676" y="204228"/>
                  </a:lnTo>
                  <a:close/>
                </a:path>
                <a:path w="289559" h="324485">
                  <a:moveTo>
                    <a:pt x="74676" y="76200"/>
                  </a:moveTo>
                  <a:lnTo>
                    <a:pt x="21336" y="76200"/>
                  </a:lnTo>
                  <a:lnTo>
                    <a:pt x="21336" y="86868"/>
                  </a:lnTo>
                  <a:lnTo>
                    <a:pt x="74676" y="86868"/>
                  </a:lnTo>
                  <a:lnTo>
                    <a:pt x="74676" y="76200"/>
                  </a:lnTo>
                  <a:close/>
                </a:path>
                <a:path w="289559" h="324485">
                  <a:moveTo>
                    <a:pt x="74676" y="54864"/>
                  </a:moveTo>
                  <a:lnTo>
                    <a:pt x="21336" y="54864"/>
                  </a:lnTo>
                  <a:lnTo>
                    <a:pt x="21336" y="65532"/>
                  </a:lnTo>
                  <a:lnTo>
                    <a:pt x="74676" y="65532"/>
                  </a:lnTo>
                  <a:lnTo>
                    <a:pt x="74676" y="54864"/>
                  </a:lnTo>
                  <a:close/>
                </a:path>
                <a:path w="289559" h="324485">
                  <a:moveTo>
                    <a:pt x="74676" y="21336"/>
                  </a:moveTo>
                  <a:lnTo>
                    <a:pt x="64008" y="21336"/>
                  </a:lnTo>
                  <a:lnTo>
                    <a:pt x="64008" y="32004"/>
                  </a:lnTo>
                  <a:lnTo>
                    <a:pt x="74676" y="32004"/>
                  </a:lnTo>
                  <a:lnTo>
                    <a:pt x="74676" y="21336"/>
                  </a:lnTo>
                  <a:close/>
                </a:path>
                <a:path w="289559" h="324485">
                  <a:moveTo>
                    <a:pt x="96012" y="152146"/>
                  </a:moveTo>
                  <a:lnTo>
                    <a:pt x="79375" y="135636"/>
                  </a:lnTo>
                  <a:lnTo>
                    <a:pt x="71628" y="143510"/>
                  </a:lnTo>
                  <a:lnTo>
                    <a:pt x="88138" y="160020"/>
                  </a:lnTo>
                  <a:lnTo>
                    <a:pt x="96012" y="152146"/>
                  </a:lnTo>
                  <a:close/>
                </a:path>
                <a:path w="289559" h="324485">
                  <a:moveTo>
                    <a:pt x="111252" y="135890"/>
                  </a:moveTo>
                  <a:lnTo>
                    <a:pt x="95758" y="120396"/>
                  </a:lnTo>
                  <a:lnTo>
                    <a:pt x="88392" y="127762"/>
                  </a:lnTo>
                  <a:lnTo>
                    <a:pt x="103886" y="143256"/>
                  </a:lnTo>
                  <a:lnTo>
                    <a:pt x="111252" y="135890"/>
                  </a:lnTo>
                  <a:close/>
                </a:path>
                <a:path w="289559" h="324485">
                  <a:moveTo>
                    <a:pt x="176784" y="112268"/>
                  </a:moveTo>
                  <a:lnTo>
                    <a:pt x="171069" y="83693"/>
                  </a:lnTo>
                  <a:lnTo>
                    <a:pt x="169418" y="82042"/>
                  </a:lnTo>
                  <a:lnTo>
                    <a:pt x="139319" y="75946"/>
                  </a:lnTo>
                  <a:lnTo>
                    <a:pt x="137541" y="76454"/>
                  </a:lnTo>
                  <a:lnTo>
                    <a:pt x="119126" y="94869"/>
                  </a:lnTo>
                  <a:lnTo>
                    <a:pt x="118618" y="96647"/>
                  </a:lnTo>
                  <a:lnTo>
                    <a:pt x="124206" y="124968"/>
                  </a:lnTo>
                  <a:lnTo>
                    <a:pt x="134620" y="122936"/>
                  </a:lnTo>
                  <a:lnTo>
                    <a:pt x="129921" y="99187"/>
                  </a:lnTo>
                  <a:lnTo>
                    <a:pt x="141732" y="87249"/>
                  </a:lnTo>
                  <a:lnTo>
                    <a:pt x="161798" y="91313"/>
                  </a:lnTo>
                  <a:lnTo>
                    <a:pt x="166497" y="114427"/>
                  </a:lnTo>
                  <a:lnTo>
                    <a:pt x="176784" y="112268"/>
                  </a:lnTo>
                  <a:close/>
                </a:path>
                <a:path w="289559" h="324485">
                  <a:moveTo>
                    <a:pt x="182880" y="204470"/>
                  </a:moveTo>
                  <a:lnTo>
                    <a:pt x="178054" y="199644"/>
                  </a:lnTo>
                  <a:lnTo>
                    <a:pt x="166370" y="199644"/>
                  </a:lnTo>
                  <a:lnTo>
                    <a:pt x="161544" y="204470"/>
                  </a:lnTo>
                  <a:lnTo>
                    <a:pt x="161544" y="216154"/>
                  </a:lnTo>
                  <a:lnTo>
                    <a:pt x="166370" y="220980"/>
                  </a:lnTo>
                  <a:lnTo>
                    <a:pt x="178054" y="220980"/>
                  </a:lnTo>
                  <a:lnTo>
                    <a:pt x="182880" y="216154"/>
                  </a:lnTo>
                  <a:lnTo>
                    <a:pt x="182880" y="204470"/>
                  </a:lnTo>
                  <a:close/>
                </a:path>
                <a:path w="289559" h="324485">
                  <a:moveTo>
                    <a:pt x="199644" y="59690"/>
                  </a:moveTo>
                  <a:lnTo>
                    <a:pt x="194564" y="54864"/>
                  </a:lnTo>
                  <a:lnTo>
                    <a:pt x="181864" y="54864"/>
                  </a:lnTo>
                  <a:lnTo>
                    <a:pt x="176784" y="59690"/>
                  </a:lnTo>
                  <a:lnTo>
                    <a:pt x="176784" y="71374"/>
                  </a:lnTo>
                  <a:lnTo>
                    <a:pt x="181864" y="76200"/>
                  </a:lnTo>
                  <a:lnTo>
                    <a:pt x="194564" y="76200"/>
                  </a:lnTo>
                  <a:lnTo>
                    <a:pt x="199644" y="71374"/>
                  </a:lnTo>
                  <a:lnTo>
                    <a:pt x="199644" y="59690"/>
                  </a:lnTo>
                  <a:close/>
                </a:path>
                <a:path w="289559" h="324485">
                  <a:moveTo>
                    <a:pt x="236220" y="209550"/>
                  </a:moveTo>
                  <a:lnTo>
                    <a:pt x="233222" y="194564"/>
                  </a:lnTo>
                  <a:lnTo>
                    <a:pt x="231178" y="184327"/>
                  </a:lnTo>
                  <a:lnTo>
                    <a:pt x="223901" y="173418"/>
                  </a:lnTo>
                  <a:lnTo>
                    <a:pt x="223901" y="209550"/>
                  </a:lnTo>
                  <a:lnTo>
                    <a:pt x="223393" y="210045"/>
                  </a:lnTo>
                  <a:lnTo>
                    <a:pt x="223393" y="224536"/>
                  </a:lnTo>
                  <a:lnTo>
                    <a:pt x="215938" y="240385"/>
                  </a:lnTo>
                  <a:lnTo>
                    <a:pt x="204228" y="252704"/>
                  </a:lnTo>
                  <a:lnTo>
                    <a:pt x="189293" y="260692"/>
                  </a:lnTo>
                  <a:lnTo>
                    <a:pt x="172212" y="263525"/>
                  </a:lnTo>
                  <a:lnTo>
                    <a:pt x="155117" y="260692"/>
                  </a:lnTo>
                  <a:lnTo>
                    <a:pt x="140182" y="252704"/>
                  </a:lnTo>
                  <a:lnTo>
                    <a:pt x="128473" y="240385"/>
                  </a:lnTo>
                  <a:lnTo>
                    <a:pt x="121031" y="224536"/>
                  </a:lnTo>
                  <a:lnTo>
                    <a:pt x="131851" y="231724"/>
                  </a:lnTo>
                  <a:lnTo>
                    <a:pt x="143586" y="237032"/>
                  </a:lnTo>
                  <a:lnTo>
                    <a:pt x="156006" y="240423"/>
                  </a:lnTo>
                  <a:lnTo>
                    <a:pt x="168910" y="241808"/>
                  </a:lnTo>
                  <a:lnTo>
                    <a:pt x="171069" y="241935"/>
                  </a:lnTo>
                  <a:lnTo>
                    <a:pt x="173355" y="241935"/>
                  </a:lnTo>
                  <a:lnTo>
                    <a:pt x="212559" y="231724"/>
                  </a:lnTo>
                  <a:lnTo>
                    <a:pt x="213436" y="231140"/>
                  </a:lnTo>
                  <a:lnTo>
                    <a:pt x="221284" y="225933"/>
                  </a:lnTo>
                  <a:lnTo>
                    <a:pt x="223393" y="224536"/>
                  </a:lnTo>
                  <a:lnTo>
                    <a:pt x="223393" y="210045"/>
                  </a:lnTo>
                  <a:lnTo>
                    <a:pt x="218567" y="214668"/>
                  </a:lnTo>
                  <a:lnTo>
                    <a:pt x="212737" y="219125"/>
                  </a:lnTo>
                  <a:lnTo>
                    <a:pt x="206451" y="222897"/>
                  </a:lnTo>
                  <a:lnTo>
                    <a:pt x="199771" y="225933"/>
                  </a:lnTo>
                  <a:lnTo>
                    <a:pt x="203123" y="217970"/>
                  </a:lnTo>
                  <a:lnTo>
                    <a:pt x="204241" y="209550"/>
                  </a:lnTo>
                  <a:lnTo>
                    <a:pt x="203123" y="201117"/>
                  </a:lnTo>
                  <a:lnTo>
                    <a:pt x="199771" y="193167"/>
                  </a:lnTo>
                  <a:lnTo>
                    <a:pt x="206451" y="196215"/>
                  </a:lnTo>
                  <a:lnTo>
                    <a:pt x="212737" y="199986"/>
                  </a:lnTo>
                  <a:lnTo>
                    <a:pt x="218567" y="204444"/>
                  </a:lnTo>
                  <a:lnTo>
                    <a:pt x="223901" y="209550"/>
                  </a:lnTo>
                  <a:lnTo>
                    <a:pt x="223901" y="173418"/>
                  </a:lnTo>
                  <a:lnTo>
                    <a:pt x="223393" y="172656"/>
                  </a:lnTo>
                  <a:lnTo>
                    <a:pt x="223393" y="194564"/>
                  </a:lnTo>
                  <a:lnTo>
                    <a:pt x="221284" y="193167"/>
                  </a:lnTo>
                  <a:lnTo>
                    <a:pt x="213436" y="187960"/>
                  </a:lnTo>
                  <a:lnTo>
                    <a:pt x="212559" y="187388"/>
                  </a:lnTo>
                  <a:lnTo>
                    <a:pt x="200825" y="182079"/>
                  </a:lnTo>
                  <a:lnTo>
                    <a:pt x="193548" y="180098"/>
                  </a:lnTo>
                  <a:lnTo>
                    <a:pt x="193548" y="209550"/>
                  </a:lnTo>
                  <a:lnTo>
                    <a:pt x="191871" y="217970"/>
                  </a:lnTo>
                  <a:lnTo>
                    <a:pt x="187299" y="224828"/>
                  </a:lnTo>
                  <a:lnTo>
                    <a:pt x="180517" y="229450"/>
                  </a:lnTo>
                  <a:lnTo>
                    <a:pt x="172212" y="231140"/>
                  </a:lnTo>
                  <a:lnTo>
                    <a:pt x="163893" y="229450"/>
                  </a:lnTo>
                  <a:lnTo>
                    <a:pt x="158737" y="225933"/>
                  </a:lnTo>
                  <a:lnTo>
                    <a:pt x="157111" y="224828"/>
                  </a:lnTo>
                  <a:lnTo>
                    <a:pt x="152539" y="217970"/>
                  </a:lnTo>
                  <a:lnTo>
                    <a:pt x="150876" y="209550"/>
                  </a:lnTo>
                  <a:lnTo>
                    <a:pt x="152539" y="201142"/>
                  </a:lnTo>
                  <a:lnTo>
                    <a:pt x="157111" y="194284"/>
                  </a:lnTo>
                  <a:lnTo>
                    <a:pt x="158737" y="193167"/>
                  </a:lnTo>
                  <a:lnTo>
                    <a:pt x="163893" y="189661"/>
                  </a:lnTo>
                  <a:lnTo>
                    <a:pt x="172212" y="187960"/>
                  </a:lnTo>
                  <a:lnTo>
                    <a:pt x="180517" y="189661"/>
                  </a:lnTo>
                  <a:lnTo>
                    <a:pt x="187299" y="194284"/>
                  </a:lnTo>
                  <a:lnTo>
                    <a:pt x="191871" y="201142"/>
                  </a:lnTo>
                  <a:lnTo>
                    <a:pt x="193548" y="209550"/>
                  </a:lnTo>
                  <a:lnTo>
                    <a:pt x="193548" y="180098"/>
                  </a:lnTo>
                  <a:lnTo>
                    <a:pt x="188404" y="178689"/>
                  </a:lnTo>
                  <a:lnTo>
                    <a:pt x="175514" y="177292"/>
                  </a:lnTo>
                  <a:lnTo>
                    <a:pt x="173355" y="177165"/>
                  </a:lnTo>
                  <a:lnTo>
                    <a:pt x="171069" y="177165"/>
                  </a:lnTo>
                  <a:lnTo>
                    <a:pt x="168910" y="177292"/>
                  </a:lnTo>
                  <a:lnTo>
                    <a:pt x="156006" y="178689"/>
                  </a:lnTo>
                  <a:lnTo>
                    <a:pt x="144653" y="181800"/>
                  </a:lnTo>
                  <a:lnTo>
                    <a:pt x="144653" y="193167"/>
                  </a:lnTo>
                  <a:lnTo>
                    <a:pt x="141287" y="201142"/>
                  </a:lnTo>
                  <a:lnTo>
                    <a:pt x="140169" y="209550"/>
                  </a:lnTo>
                  <a:lnTo>
                    <a:pt x="141287" y="217995"/>
                  </a:lnTo>
                  <a:lnTo>
                    <a:pt x="144653" y="225933"/>
                  </a:lnTo>
                  <a:lnTo>
                    <a:pt x="141579" y="224536"/>
                  </a:lnTo>
                  <a:lnTo>
                    <a:pt x="137960" y="222897"/>
                  </a:lnTo>
                  <a:lnTo>
                    <a:pt x="131673" y="219125"/>
                  </a:lnTo>
                  <a:lnTo>
                    <a:pt x="125844" y="214668"/>
                  </a:lnTo>
                  <a:lnTo>
                    <a:pt x="120523" y="209550"/>
                  </a:lnTo>
                  <a:lnTo>
                    <a:pt x="125844" y="204444"/>
                  </a:lnTo>
                  <a:lnTo>
                    <a:pt x="131673" y="199986"/>
                  </a:lnTo>
                  <a:lnTo>
                    <a:pt x="137960" y="196215"/>
                  </a:lnTo>
                  <a:lnTo>
                    <a:pt x="141579" y="194564"/>
                  </a:lnTo>
                  <a:lnTo>
                    <a:pt x="144653" y="193167"/>
                  </a:lnTo>
                  <a:lnTo>
                    <a:pt x="144653" y="181800"/>
                  </a:lnTo>
                  <a:lnTo>
                    <a:pt x="143586" y="182079"/>
                  </a:lnTo>
                  <a:lnTo>
                    <a:pt x="131851" y="187388"/>
                  </a:lnTo>
                  <a:lnTo>
                    <a:pt x="121031" y="194564"/>
                  </a:lnTo>
                  <a:lnTo>
                    <a:pt x="128473" y="178727"/>
                  </a:lnTo>
                  <a:lnTo>
                    <a:pt x="140182" y="166408"/>
                  </a:lnTo>
                  <a:lnTo>
                    <a:pt x="155117" y="158419"/>
                  </a:lnTo>
                  <a:lnTo>
                    <a:pt x="172212" y="155575"/>
                  </a:lnTo>
                  <a:lnTo>
                    <a:pt x="189293" y="158419"/>
                  </a:lnTo>
                  <a:lnTo>
                    <a:pt x="204228" y="166408"/>
                  </a:lnTo>
                  <a:lnTo>
                    <a:pt x="215938" y="178727"/>
                  </a:lnTo>
                  <a:lnTo>
                    <a:pt x="223393" y="194564"/>
                  </a:lnTo>
                  <a:lnTo>
                    <a:pt x="223393" y="172656"/>
                  </a:lnTo>
                  <a:lnTo>
                    <a:pt x="217449" y="163741"/>
                  </a:lnTo>
                  <a:lnTo>
                    <a:pt x="205473" y="155575"/>
                  </a:lnTo>
                  <a:lnTo>
                    <a:pt x="197104" y="149872"/>
                  </a:lnTo>
                  <a:lnTo>
                    <a:pt x="172212" y="144780"/>
                  </a:lnTo>
                  <a:lnTo>
                    <a:pt x="147307" y="149872"/>
                  </a:lnTo>
                  <a:lnTo>
                    <a:pt x="126961" y="163741"/>
                  </a:lnTo>
                  <a:lnTo>
                    <a:pt x="113233" y="184327"/>
                  </a:lnTo>
                  <a:lnTo>
                    <a:pt x="108204" y="209550"/>
                  </a:lnTo>
                  <a:lnTo>
                    <a:pt x="113233" y="234784"/>
                  </a:lnTo>
                  <a:lnTo>
                    <a:pt x="126961" y="255371"/>
                  </a:lnTo>
                  <a:lnTo>
                    <a:pt x="147307" y="269240"/>
                  </a:lnTo>
                  <a:lnTo>
                    <a:pt x="172212" y="274320"/>
                  </a:lnTo>
                  <a:lnTo>
                    <a:pt x="197104" y="269240"/>
                  </a:lnTo>
                  <a:lnTo>
                    <a:pt x="205473" y="263525"/>
                  </a:lnTo>
                  <a:lnTo>
                    <a:pt x="217449" y="255371"/>
                  </a:lnTo>
                  <a:lnTo>
                    <a:pt x="231178" y="234784"/>
                  </a:lnTo>
                  <a:lnTo>
                    <a:pt x="233222" y="224536"/>
                  </a:lnTo>
                  <a:lnTo>
                    <a:pt x="236220" y="209550"/>
                  </a:lnTo>
                  <a:close/>
                </a:path>
                <a:path w="289559" h="324485">
                  <a:moveTo>
                    <a:pt x="257556" y="64516"/>
                  </a:moveTo>
                  <a:lnTo>
                    <a:pt x="257429" y="57785"/>
                  </a:lnTo>
                  <a:lnTo>
                    <a:pt x="257175" y="57404"/>
                  </a:lnTo>
                  <a:lnTo>
                    <a:pt x="257048" y="56896"/>
                  </a:lnTo>
                  <a:lnTo>
                    <a:pt x="256794" y="56261"/>
                  </a:lnTo>
                  <a:lnTo>
                    <a:pt x="256413" y="55753"/>
                  </a:lnTo>
                  <a:lnTo>
                    <a:pt x="254381" y="53721"/>
                  </a:lnTo>
                  <a:lnTo>
                    <a:pt x="239268" y="38582"/>
                  </a:lnTo>
                  <a:lnTo>
                    <a:pt x="239268" y="53721"/>
                  </a:lnTo>
                  <a:lnTo>
                    <a:pt x="211074" y="53721"/>
                  </a:lnTo>
                  <a:lnTo>
                    <a:pt x="203835" y="46482"/>
                  </a:lnTo>
                  <a:lnTo>
                    <a:pt x="203835" y="42926"/>
                  </a:lnTo>
                  <a:lnTo>
                    <a:pt x="203835" y="18288"/>
                  </a:lnTo>
                  <a:lnTo>
                    <a:pt x="239268" y="53721"/>
                  </a:lnTo>
                  <a:lnTo>
                    <a:pt x="239268" y="38582"/>
                  </a:lnTo>
                  <a:lnTo>
                    <a:pt x="219024" y="18288"/>
                  </a:lnTo>
                  <a:lnTo>
                    <a:pt x="211556" y="10795"/>
                  </a:lnTo>
                  <a:lnTo>
                    <a:pt x="202311" y="1524"/>
                  </a:lnTo>
                  <a:lnTo>
                    <a:pt x="201295" y="762"/>
                  </a:lnTo>
                  <a:lnTo>
                    <a:pt x="200533" y="381"/>
                  </a:lnTo>
                  <a:lnTo>
                    <a:pt x="200406" y="381"/>
                  </a:lnTo>
                  <a:lnTo>
                    <a:pt x="200152" y="254"/>
                  </a:lnTo>
                  <a:lnTo>
                    <a:pt x="199771" y="127"/>
                  </a:lnTo>
                  <a:lnTo>
                    <a:pt x="199390" y="127"/>
                  </a:lnTo>
                  <a:lnTo>
                    <a:pt x="198882" y="0"/>
                  </a:lnTo>
                  <a:lnTo>
                    <a:pt x="198755" y="127"/>
                  </a:lnTo>
                  <a:lnTo>
                    <a:pt x="198628" y="0"/>
                  </a:lnTo>
                  <a:lnTo>
                    <a:pt x="21463" y="0"/>
                  </a:lnTo>
                  <a:lnTo>
                    <a:pt x="13119" y="1701"/>
                  </a:lnTo>
                  <a:lnTo>
                    <a:pt x="6299" y="6311"/>
                  </a:lnTo>
                  <a:lnTo>
                    <a:pt x="1689" y="13131"/>
                  </a:lnTo>
                  <a:lnTo>
                    <a:pt x="0" y="21463"/>
                  </a:lnTo>
                  <a:lnTo>
                    <a:pt x="0" y="214884"/>
                  </a:lnTo>
                  <a:lnTo>
                    <a:pt x="10668" y="214884"/>
                  </a:lnTo>
                  <a:lnTo>
                    <a:pt x="10668" y="15494"/>
                  </a:lnTo>
                  <a:lnTo>
                    <a:pt x="15494" y="10795"/>
                  </a:lnTo>
                  <a:lnTo>
                    <a:pt x="193167" y="10795"/>
                  </a:lnTo>
                  <a:lnTo>
                    <a:pt x="193167" y="32258"/>
                  </a:lnTo>
                  <a:lnTo>
                    <a:pt x="148844" y="32258"/>
                  </a:lnTo>
                  <a:lnTo>
                    <a:pt x="147447" y="32766"/>
                  </a:lnTo>
                  <a:lnTo>
                    <a:pt x="39116" y="141224"/>
                  </a:lnTo>
                  <a:lnTo>
                    <a:pt x="37084" y="143383"/>
                  </a:lnTo>
                  <a:lnTo>
                    <a:pt x="37084" y="146685"/>
                  </a:lnTo>
                  <a:lnTo>
                    <a:pt x="39116" y="148844"/>
                  </a:lnTo>
                  <a:lnTo>
                    <a:pt x="71374" y="181102"/>
                  </a:lnTo>
                  <a:lnTo>
                    <a:pt x="78867" y="173482"/>
                  </a:lnTo>
                  <a:lnTo>
                    <a:pt x="50546" y="145034"/>
                  </a:lnTo>
                  <a:lnTo>
                    <a:pt x="152400" y="42926"/>
                  </a:lnTo>
                  <a:lnTo>
                    <a:pt x="193675" y="42926"/>
                  </a:lnTo>
                  <a:lnTo>
                    <a:pt x="195453" y="51562"/>
                  </a:lnTo>
                  <a:lnTo>
                    <a:pt x="201295" y="58674"/>
                  </a:lnTo>
                  <a:lnTo>
                    <a:pt x="209296" y="62230"/>
                  </a:lnTo>
                  <a:lnTo>
                    <a:pt x="209296" y="99822"/>
                  </a:lnTo>
                  <a:lnTo>
                    <a:pt x="194691" y="114427"/>
                  </a:lnTo>
                  <a:lnTo>
                    <a:pt x="202311" y="122047"/>
                  </a:lnTo>
                  <a:lnTo>
                    <a:pt x="219456" y="104902"/>
                  </a:lnTo>
                  <a:lnTo>
                    <a:pt x="219964" y="103505"/>
                  </a:lnTo>
                  <a:lnTo>
                    <a:pt x="219964" y="64516"/>
                  </a:lnTo>
                  <a:lnTo>
                    <a:pt x="246888" y="64516"/>
                  </a:lnTo>
                  <a:lnTo>
                    <a:pt x="246888" y="150368"/>
                  </a:lnTo>
                  <a:lnTo>
                    <a:pt x="257556" y="150368"/>
                  </a:lnTo>
                  <a:lnTo>
                    <a:pt x="257556" y="64516"/>
                  </a:lnTo>
                  <a:close/>
                </a:path>
                <a:path w="289559" h="324485">
                  <a:moveTo>
                    <a:pt x="289560" y="65659"/>
                  </a:moveTo>
                  <a:lnTo>
                    <a:pt x="287858" y="57327"/>
                  </a:lnTo>
                  <a:lnTo>
                    <a:pt x="283248" y="50507"/>
                  </a:lnTo>
                  <a:lnTo>
                    <a:pt x="276428" y="45897"/>
                  </a:lnTo>
                  <a:lnTo>
                    <a:pt x="268097" y="44196"/>
                  </a:lnTo>
                  <a:lnTo>
                    <a:pt x="268097" y="54864"/>
                  </a:lnTo>
                  <a:lnTo>
                    <a:pt x="274066" y="54864"/>
                  </a:lnTo>
                  <a:lnTo>
                    <a:pt x="278892" y="59690"/>
                  </a:lnTo>
                  <a:lnTo>
                    <a:pt x="278892" y="226568"/>
                  </a:lnTo>
                  <a:lnTo>
                    <a:pt x="255905" y="226568"/>
                  </a:lnTo>
                  <a:lnTo>
                    <a:pt x="256374" y="196494"/>
                  </a:lnTo>
                  <a:lnTo>
                    <a:pt x="246888" y="168783"/>
                  </a:lnTo>
                  <a:lnTo>
                    <a:pt x="246761" y="168630"/>
                  </a:lnTo>
                  <a:lnTo>
                    <a:pt x="246761" y="210439"/>
                  </a:lnTo>
                  <a:lnTo>
                    <a:pt x="240792" y="239687"/>
                  </a:lnTo>
                  <a:lnTo>
                    <a:pt x="224701" y="263550"/>
                  </a:lnTo>
                  <a:lnTo>
                    <a:pt x="200875" y="279615"/>
                  </a:lnTo>
                  <a:lnTo>
                    <a:pt x="171704" y="285496"/>
                  </a:lnTo>
                  <a:lnTo>
                    <a:pt x="142519" y="279615"/>
                  </a:lnTo>
                  <a:lnTo>
                    <a:pt x="118706" y="263550"/>
                  </a:lnTo>
                  <a:lnTo>
                    <a:pt x="102654" y="239687"/>
                  </a:lnTo>
                  <a:lnTo>
                    <a:pt x="96774" y="210439"/>
                  </a:lnTo>
                  <a:lnTo>
                    <a:pt x="102654" y="181254"/>
                  </a:lnTo>
                  <a:lnTo>
                    <a:pt x="118706" y="157391"/>
                  </a:lnTo>
                  <a:lnTo>
                    <a:pt x="142519" y="141287"/>
                  </a:lnTo>
                  <a:lnTo>
                    <a:pt x="171704" y="135382"/>
                  </a:lnTo>
                  <a:lnTo>
                    <a:pt x="200888" y="141287"/>
                  </a:lnTo>
                  <a:lnTo>
                    <a:pt x="224751" y="157391"/>
                  </a:lnTo>
                  <a:lnTo>
                    <a:pt x="240855" y="181254"/>
                  </a:lnTo>
                  <a:lnTo>
                    <a:pt x="246761" y="210439"/>
                  </a:lnTo>
                  <a:lnTo>
                    <a:pt x="246761" y="168630"/>
                  </a:lnTo>
                  <a:lnTo>
                    <a:pt x="228714" y="145846"/>
                  </a:lnTo>
                  <a:lnTo>
                    <a:pt x="211810" y="135382"/>
                  </a:lnTo>
                  <a:lnTo>
                    <a:pt x="203200" y="130048"/>
                  </a:lnTo>
                  <a:lnTo>
                    <a:pt x="173736" y="123964"/>
                  </a:lnTo>
                  <a:lnTo>
                    <a:pt x="144792" y="128168"/>
                  </a:lnTo>
                  <a:lnTo>
                    <a:pt x="118910" y="141820"/>
                  </a:lnTo>
                  <a:lnTo>
                    <a:pt x="98679" y="164084"/>
                  </a:lnTo>
                  <a:lnTo>
                    <a:pt x="87287" y="191884"/>
                  </a:lnTo>
                  <a:lnTo>
                    <a:pt x="86055" y="221107"/>
                  </a:lnTo>
                  <a:lnTo>
                    <a:pt x="94653" y="249097"/>
                  </a:lnTo>
                  <a:lnTo>
                    <a:pt x="112776" y="273177"/>
                  </a:lnTo>
                  <a:lnTo>
                    <a:pt x="137972" y="289521"/>
                  </a:lnTo>
                  <a:lnTo>
                    <a:pt x="166433" y="296125"/>
                  </a:lnTo>
                  <a:lnTo>
                    <a:pt x="195453" y="292849"/>
                  </a:lnTo>
                  <a:lnTo>
                    <a:pt x="210299" y="285496"/>
                  </a:lnTo>
                  <a:lnTo>
                    <a:pt x="222377" y="279527"/>
                  </a:lnTo>
                  <a:lnTo>
                    <a:pt x="265811" y="322961"/>
                  </a:lnTo>
                  <a:lnTo>
                    <a:pt x="273050" y="324358"/>
                  </a:lnTo>
                  <a:lnTo>
                    <a:pt x="285496" y="319278"/>
                  </a:lnTo>
                  <a:lnTo>
                    <a:pt x="289560" y="313182"/>
                  </a:lnTo>
                  <a:lnTo>
                    <a:pt x="289560" y="312420"/>
                  </a:lnTo>
                  <a:lnTo>
                    <a:pt x="289560" y="301879"/>
                  </a:lnTo>
                  <a:lnTo>
                    <a:pt x="287782" y="297688"/>
                  </a:lnTo>
                  <a:lnTo>
                    <a:pt x="279273" y="289166"/>
                  </a:lnTo>
                  <a:lnTo>
                    <a:pt x="279273" y="306451"/>
                  </a:lnTo>
                  <a:lnTo>
                    <a:pt x="278384" y="308610"/>
                  </a:lnTo>
                  <a:lnTo>
                    <a:pt x="277495" y="310896"/>
                  </a:lnTo>
                  <a:lnTo>
                    <a:pt x="275209" y="312420"/>
                  </a:lnTo>
                  <a:lnTo>
                    <a:pt x="272796" y="312420"/>
                  </a:lnTo>
                  <a:lnTo>
                    <a:pt x="237591" y="279527"/>
                  </a:lnTo>
                  <a:lnTo>
                    <a:pt x="230632" y="272542"/>
                  </a:lnTo>
                  <a:lnTo>
                    <a:pt x="233553" y="269875"/>
                  </a:lnTo>
                  <a:lnTo>
                    <a:pt x="236220" y="266827"/>
                  </a:lnTo>
                  <a:lnTo>
                    <a:pt x="238760" y="263779"/>
                  </a:lnTo>
                  <a:lnTo>
                    <a:pt x="278765" y="303784"/>
                  </a:lnTo>
                  <a:lnTo>
                    <a:pt x="279273" y="306451"/>
                  </a:lnTo>
                  <a:lnTo>
                    <a:pt x="279273" y="289166"/>
                  </a:lnTo>
                  <a:lnTo>
                    <a:pt x="253961" y="263779"/>
                  </a:lnTo>
                  <a:lnTo>
                    <a:pt x="245859" y="255651"/>
                  </a:lnTo>
                  <a:lnTo>
                    <a:pt x="245110" y="254889"/>
                  </a:lnTo>
                  <a:lnTo>
                    <a:pt x="244475" y="255651"/>
                  </a:lnTo>
                  <a:lnTo>
                    <a:pt x="248031" y="249809"/>
                  </a:lnTo>
                  <a:lnTo>
                    <a:pt x="250952" y="243713"/>
                  </a:lnTo>
                  <a:lnTo>
                    <a:pt x="253111" y="237236"/>
                  </a:lnTo>
                  <a:lnTo>
                    <a:pt x="278892" y="237236"/>
                  </a:lnTo>
                  <a:lnTo>
                    <a:pt x="278892" y="253873"/>
                  </a:lnTo>
                  <a:lnTo>
                    <a:pt x="274066" y="258699"/>
                  </a:lnTo>
                  <a:lnTo>
                    <a:pt x="268097" y="258699"/>
                  </a:lnTo>
                  <a:lnTo>
                    <a:pt x="268097" y="269494"/>
                  </a:lnTo>
                  <a:lnTo>
                    <a:pt x="276428" y="267804"/>
                  </a:lnTo>
                  <a:lnTo>
                    <a:pt x="283248" y="263194"/>
                  </a:lnTo>
                  <a:lnTo>
                    <a:pt x="287858" y="256374"/>
                  </a:lnTo>
                  <a:lnTo>
                    <a:pt x="289560" y="248031"/>
                  </a:lnTo>
                  <a:lnTo>
                    <a:pt x="289560" y="237236"/>
                  </a:lnTo>
                  <a:lnTo>
                    <a:pt x="289560" y="226568"/>
                  </a:lnTo>
                  <a:lnTo>
                    <a:pt x="289560" y="65659"/>
                  </a:lnTo>
                  <a:close/>
                </a:path>
              </a:pathLst>
            </a:custGeom>
            <a:solidFill>
              <a:srgbClr val="000000"/>
            </a:solidFill>
          </p:spPr>
          <p:txBody>
            <a:bodyPr wrap="square" lIns="0" tIns="0" rIns="0" bIns="0" rtlCol="0"/>
            <a:lstStyle/>
            <a:p>
              <a:pPr defTabSz="914400"/>
              <a:endParaRPr>
                <a:solidFill>
                  <a:prstClr val="black"/>
                </a:solidFill>
                <a:latin typeface="Calibri"/>
              </a:endParaRPr>
            </a:p>
          </p:txBody>
        </p:sp>
        <p:sp>
          <p:nvSpPr>
            <p:cNvPr id="166" name="object 73">
              <a:extLst>
                <a:ext uri="{FF2B5EF4-FFF2-40B4-BE49-F238E27FC236}">
                  <a16:creationId xmlns:a16="http://schemas.microsoft.com/office/drawing/2014/main" id="{2136AB76-DE8A-4AA6-A0EC-6B61117C96B1}"/>
                </a:ext>
              </a:extLst>
            </p:cNvPr>
            <p:cNvSpPr/>
            <p:nvPr/>
          </p:nvSpPr>
          <p:spPr>
            <a:xfrm>
              <a:off x="7385304" y="3051047"/>
              <a:ext cx="715010" cy="715010"/>
            </a:xfrm>
            <a:custGeom>
              <a:avLst/>
              <a:gdLst/>
              <a:ahLst/>
              <a:cxnLst/>
              <a:rect l="l" t="t" r="r" b="b"/>
              <a:pathLst>
                <a:path w="715009" h="715010">
                  <a:moveTo>
                    <a:pt x="714756" y="357378"/>
                  </a:moveTo>
                  <a:lnTo>
                    <a:pt x="711492" y="308889"/>
                  </a:lnTo>
                  <a:lnTo>
                    <a:pt x="701979" y="262382"/>
                  </a:lnTo>
                  <a:lnTo>
                    <a:pt x="686663" y="218287"/>
                  </a:lnTo>
                  <a:lnTo>
                    <a:pt x="665949" y="177012"/>
                  </a:lnTo>
                  <a:lnTo>
                    <a:pt x="640283" y="139014"/>
                  </a:lnTo>
                  <a:lnTo>
                    <a:pt x="610069" y="104686"/>
                  </a:lnTo>
                  <a:lnTo>
                    <a:pt x="575741" y="74472"/>
                  </a:lnTo>
                  <a:lnTo>
                    <a:pt x="537743" y="48806"/>
                  </a:lnTo>
                  <a:lnTo>
                    <a:pt x="496468" y="28092"/>
                  </a:lnTo>
                  <a:lnTo>
                    <a:pt x="452374" y="12776"/>
                  </a:lnTo>
                  <a:lnTo>
                    <a:pt x="405866" y="3263"/>
                  </a:lnTo>
                  <a:lnTo>
                    <a:pt x="357378" y="0"/>
                  </a:lnTo>
                  <a:lnTo>
                    <a:pt x="308876" y="3263"/>
                  </a:lnTo>
                  <a:lnTo>
                    <a:pt x="262369" y="12776"/>
                  </a:lnTo>
                  <a:lnTo>
                    <a:pt x="218274" y="28092"/>
                  </a:lnTo>
                  <a:lnTo>
                    <a:pt x="176999" y="48806"/>
                  </a:lnTo>
                  <a:lnTo>
                    <a:pt x="139001" y="74472"/>
                  </a:lnTo>
                  <a:lnTo>
                    <a:pt x="104673" y="104686"/>
                  </a:lnTo>
                  <a:lnTo>
                    <a:pt x="74460" y="139014"/>
                  </a:lnTo>
                  <a:lnTo>
                    <a:pt x="48793" y="177012"/>
                  </a:lnTo>
                  <a:lnTo>
                    <a:pt x="28079" y="218287"/>
                  </a:lnTo>
                  <a:lnTo>
                    <a:pt x="12763" y="262382"/>
                  </a:lnTo>
                  <a:lnTo>
                    <a:pt x="3251" y="308889"/>
                  </a:lnTo>
                  <a:lnTo>
                    <a:pt x="0" y="357378"/>
                  </a:lnTo>
                  <a:lnTo>
                    <a:pt x="3251" y="405879"/>
                  </a:lnTo>
                  <a:lnTo>
                    <a:pt x="12763" y="452386"/>
                  </a:lnTo>
                  <a:lnTo>
                    <a:pt x="28079" y="496481"/>
                  </a:lnTo>
                  <a:lnTo>
                    <a:pt x="48793" y="537756"/>
                  </a:lnTo>
                  <a:lnTo>
                    <a:pt x="74460" y="575754"/>
                  </a:lnTo>
                  <a:lnTo>
                    <a:pt x="104673" y="610082"/>
                  </a:lnTo>
                  <a:lnTo>
                    <a:pt x="139001" y="640295"/>
                  </a:lnTo>
                  <a:lnTo>
                    <a:pt x="176999" y="665962"/>
                  </a:lnTo>
                  <a:lnTo>
                    <a:pt x="218274" y="686676"/>
                  </a:lnTo>
                  <a:lnTo>
                    <a:pt x="262369" y="701992"/>
                  </a:lnTo>
                  <a:lnTo>
                    <a:pt x="308876" y="711504"/>
                  </a:lnTo>
                  <a:lnTo>
                    <a:pt x="357378" y="714756"/>
                  </a:lnTo>
                  <a:lnTo>
                    <a:pt x="405866" y="711504"/>
                  </a:lnTo>
                  <a:lnTo>
                    <a:pt x="452374" y="701992"/>
                  </a:lnTo>
                  <a:lnTo>
                    <a:pt x="496468" y="686676"/>
                  </a:lnTo>
                  <a:lnTo>
                    <a:pt x="537743" y="665962"/>
                  </a:lnTo>
                  <a:lnTo>
                    <a:pt x="575741" y="640295"/>
                  </a:lnTo>
                  <a:lnTo>
                    <a:pt x="610069" y="610082"/>
                  </a:lnTo>
                  <a:lnTo>
                    <a:pt x="640283" y="575754"/>
                  </a:lnTo>
                  <a:lnTo>
                    <a:pt x="665949" y="537756"/>
                  </a:lnTo>
                  <a:lnTo>
                    <a:pt x="686663" y="496481"/>
                  </a:lnTo>
                  <a:lnTo>
                    <a:pt x="701979" y="452386"/>
                  </a:lnTo>
                  <a:lnTo>
                    <a:pt x="711492" y="405879"/>
                  </a:lnTo>
                  <a:lnTo>
                    <a:pt x="714756" y="357378"/>
                  </a:lnTo>
                  <a:close/>
                </a:path>
              </a:pathLst>
            </a:custGeom>
            <a:solidFill>
              <a:srgbClr val="316CE4"/>
            </a:solidFill>
          </p:spPr>
          <p:txBody>
            <a:bodyPr wrap="square" lIns="0" tIns="0" rIns="0" bIns="0" rtlCol="0"/>
            <a:lstStyle/>
            <a:p>
              <a:pPr defTabSz="914400"/>
              <a:endParaRPr>
                <a:solidFill>
                  <a:prstClr val="black"/>
                </a:solidFill>
                <a:latin typeface="Calibri"/>
              </a:endParaRPr>
            </a:p>
          </p:txBody>
        </p:sp>
        <p:sp>
          <p:nvSpPr>
            <p:cNvPr id="167" name="object 74">
              <a:extLst>
                <a:ext uri="{FF2B5EF4-FFF2-40B4-BE49-F238E27FC236}">
                  <a16:creationId xmlns:a16="http://schemas.microsoft.com/office/drawing/2014/main" id="{6A76CC22-F8AE-485D-BCD4-BDAD5968C149}"/>
                </a:ext>
              </a:extLst>
            </p:cNvPr>
            <p:cNvSpPr/>
            <p:nvPr/>
          </p:nvSpPr>
          <p:spPr>
            <a:xfrm>
              <a:off x="7679436" y="3552444"/>
              <a:ext cx="127000" cy="12700"/>
            </a:xfrm>
            <a:custGeom>
              <a:avLst/>
              <a:gdLst/>
              <a:ahLst/>
              <a:cxnLst/>
              <a:rect l="l" t="t" r="r" b="b"/>
              <a:pathLst>
                <a:path w="127000" h="12700">
                  <a:moveTo>
                    <a:pt x="126492" y="0"/>
                  </a:moveTo>
                  <a:lnTo>
                    <a:pt x="0" y="0"/>
                  </a:lnTo>
                  <a:lnTo>
                    <a:pt x="0" y="12191"/>
                  </a:lnTo>
                  <a:lnTo>
                    <a:pt x="126492" y="12191"/>
                  </a:lnTo>
                  <a:lnTo>
                    <a:pt x="126492" y="0"/>
                  </a:lnTo>
                  <a:close/>
                </a:path>
              </a:pathLst>
            </a:custGeom>
            <a:solidFill>
              <a:srgbClr val="E4E4E4"/>
            </a:solidFill>
          </p:spPr>
          <p:txBody>
            <a:bodyPr wrap="square" lIns="0" tIns="0" rIns="0" bIns="0" rtlCol="0"/>
            <a:lstStyle/>
            <a:p>
              <a:pPr defTabSz="914400"/>
              <a:endParaRPr>
                <a:solidFill>
                  <a:prstClr val="black"/>
                </a:solidFill>
                <a:latin typeface="Calibri"/>
              </a:endParaRPr>
            </a:p>
          </p:txBody>
        </p:sp>
        <p:sp>
          <p:nvSpPr>
            <p:cNvPr id="168" name="object 75">
              <a:extLst>
                <a:ext uri="{FF2B5EF4-FFF2-40B4-BE49-F238E27FC236}">
                  <a16:creationId xmlns:a16="http://schemas.microsoft.com/office/drawing/2014/main" id="{7CA9E73D-C66F-4E28-A662-6F94BD373588}"/>
                </a:ext>
              </a:extLst>
            </p:cNvPr>
            <p:cNvSpPr/>
            <p:nvPr/>
          </p:nvSpPr>
          <p:spPr>
            <a:xfrm>
              <a:off x="7575804" y="3442715"/>
              <a:ext cx="334010" cy="64135"/>
            </a:xfrm>
            <a:custGeom>
              <a:avLst/>
              <a:gdLst/>
              <a:ahLst/>
              <a:cxnLst/>
              <a:rect l="l" t="t" r="r" b="b"/>
              <a:pathLst>
                <a:path w="334009" h="64135">
                  <a:moveTo>
                    <a:pt x="333756" y="0"/>
                  </a:moveTo>
                  <a:lnTo>
                    <a:pt x="0" y="0"/>
                  </a:lnTo>
                  <a:lnTo>
                    <a:pt x="0" y="23622"/>
                  </a:lnTo>
                  <a:lnTo>
                    <a:pt x="1803" y="32842"/>
                  </a:lnTo>
                  <a:lnTo>
                    <a:pt x="6731" y="40347"/>
                  </a:lnTo>
                  <a:lnTo>
                    <a:pt x="14033" y="45402"/>
                  </a:lnTo>
                  <a:lnTo>
                    <a:pt x="22987" y="47244"/>
                  </a:lnTo>
                  <a:lnTo>
                    <a:pt x="138430" y="47244"/>
                  </a:lnTo>
                  <a:lnTo>
                    <a:pt x="135636" y="64008"/>
                  </a:lnTo>
                  <a:lnTo>
                    <a:pt x="198120" y="64008"/>
                  </a:lnTo>
                  <a:lnTo>
                    <a:pt x="195326" y="47244"/>
                  </a:lnTo>
                  <a:lnTo>
                    <a:pt x="310769" y="47244"/>
                  </a:lnTo>
                  <a:lnTo>
                    <a:pt x="319709" y="45402"/>
                  </a:lnTo>
                  <a:lnTo>
                    <a:pt x="327025" y="40347"/>
                  </a:lnTo>
                  <a:lnTo>
                    <a:pt x="331939" y="32842"/>
                  </a:lnTo>
                  <a:lnTo>
                    <a:pt x="333756" y="23622"/>
                  </a:lnTo>
                  <a:lnTo>
                    <a:pt x="333756" y="0"/>
                  </a:lnTo>
                  <a:close/>
                </a:path>
              </a:pathLst>
            </a:custGeom>
            <a:solidFill>
              <a:srgbClr val="316CE4"/>
            </a:solidFill>
          </p:spPr>
          <p:txBody>
            <a:bodyPr wrap="square" lIns="0" tIns="0" rIns="0" bIns="0" rtlCol="0"/>
            <a:lstStyle/>
            <a:p>
              <a:pPr defTabSz="914400"/>
              <a:endParaRPr>
                <a:solidFill>
                  <a:prstClr val="black"/>
                </a:solidFill>
                <a:latin typeface="Calibri"/>
              </a:endParaRPr>
            </a:p>
          </p:txBody>
        </p:sp>
        <p:sp>
          <p:nvSpPr>
            <p:cNvPr id="169" name="object 76">
              <a:extLst>
                <a:ext uri="{FF2B5EF4-FFF2-40B4-BE49-F238E27FC236}">
                  <a16:creationId xmlns:a16="http://schemas.microsoft.com/office/drawing/2014/main" id="{D444711D-727C-4BE2-87E4-098E41F025C2}"/>
                </a:ext>
              </a:extLst>
            </p:cNvPr>
            <p:cNvSpPr/>
            <p:nvPr/>
          </p:nvSpPr>
          <p:spPr>
            <a:xfrm>
              <a:off x="5199888" y="3032633"/>
              <a:ext cx="1793747" cy="1833625"/>
            </a:xfrm>
            <a:prstGeom prst="rect">
              <a:avLst/>
            </a:prstGeom>
            <a:blipFill>
              <a:blip r:embed="rId22" cstate="print"/>
              <a:stretch>
                <a:fillRect/>
              </a:stretch>
            </a:blipFill>
          </p:spPr>
          <p:txBody>
            <a:bodyPr wrap="square" lIns="0" tIns="0" rIns="0" bIns="0" rtlCol="0"/>
            <a:lstStyle/>
            <a:p>
              <a:pPr defTabSz="914400"/>
              <a:endParaRPr>
                <a:solidFill>
                  <a:prstClr val="black"/>
                </a:solidFill>
                <a:latin typeface="Calibri"/>
              </a:endParaRPr>
            </a:p>
          </p:txBody>
        </p:sp>
        <p:sp>
          <p:nvSpPr>
            <p:cNvPr id="170" name="object 77">
              <a:extLst>
                <a:ext uri="{FF2B5EF4-FFF2-40B4-BE49-F238E27FC236}">
                  <a16:creationId xmlns:a16="http://schemas.microsoft.com/office/drawing/2014/main" id="{6C4B0E7E-13A1-4854-A4DF-A477BB43CC4B}"/>
                </a:ext>
              </a:extLst>
            </p:cNvPr>
            <p:cNvSpPr/>
            <p:nvPr/>
          </p:nvSpPr>
          <p:spPr>
            <a:xfrm>
              <a:off x="7569708" y="3253739"/>
              <a:ext cx="346075" cy="311150"/>
            </a:xfrm>
            <a:custGeom>
              <a:avLst/>
              <a:gdLst/>
              <a:ahLst/>
              <a:cxnLst/>
              <a:rect l="l" t="t" r="r" b="b"/>
              <a:pathLst>
                <a:path w="346075" h="311150">
                  <a:moveTo>
                    <a:pt x="236347" y="299338"/>
                  </a:moveTo>
                  <a:lnTo>
                    <a:pt x="109600" y="299338"/>
                  </a:lnTo>
                  <a:lnTo>
                    <a:pt x="109600" y="310896"/>
                  </a:lnTo>
                  <a:lnTo>
                    <a:pt x="236347" y="310896"/>
                  </a:lnTo>
                  <a:lnTo>
                    <a:pt x="236347" y="299338"/>
                  </a:lnTo>
                  <a:close/>
                </a:path>
                <a:path w="346075" h="311150">
                  <a:moveTo>
                    <a:pt x="149098" y="241808"/>
                  </a:moveTo>
                  <a:lnTo>
                    <a:pt x="137287" y="241808"/>
                  </a:lnTo>
                  <a:lnTo>
                    <a:pt x="127762" y="299338"/>
                  </a:lnTo>
                  <a:lnTo>
                    <a:pt x="139446" y="299338"/>
                  </a:lnTo>
                  <a:lnTo>
                    <a:pt x="149098" y="241808"/>
                  </a:lnTo>
                  <a:close/>
                </a:path>
                <a:path w="346075" h="311150">
                  <a:moveTo>
                    <a:pt x="208661" y="241808"/>
                  </a:moveTo>
                  <a:lnTo>
                    <a:pt x="196850" y="241808"/>
                  </a:lnTo>
                  <a:lnTo>
                    <a:pt x="206501" y="299338"/>
                  </a:lnTo>
                  <a:lnTo>
                    <a:pt x="218186" y="299338"/>
                  </a:lnTo>
                  <a:lnTo>
                    <a:pt x="208661" y="241808"/>
                  </a:lnTo>
                  <a:close/>
                </a:path>
                <a:path w="346075" h="311150">
                  <a:moveTo>
                    <a:pt x="317119" y="0"/>
                  </a:moveTo>
                  <a:lnTo>
                    <a:pt x="28828" y="0"/>
                  </a:lnTo>
                  <a:lnTo>
                    <a:pt x="17627" y="2254"/>
                  </a:lnTo>
                  <a:lnTo>
                    <a:pt x="8461" y="8413"/>
                  </a:lnTo>
                  <a:lnTo>
                    <a:pt x="2272" y="17573"/>
                  </a:lnTo>
                  <a:lnTo>
                    <a:pt x="0" y="28829"/>
                  </a:lnTo>
                  <a:lnTo>
                    <a:pt x="0" y="212979"/>
                  </a:lnTo>
                  <a:lnTo>
                    <a:pt x="2272" y="224180"/>
                  </a:lnTo>
                  <a:lnTo>
                    <a:pt x="8461" y="233346"/>
                  </a:lnTo>
                  <a:lnTo>
                    <a:pt x="17627" y="239535"/>
                  </a:lnTo>
                  <a:lnTo>
                    <a:pt x="28828" y="241808"/>
                  </a:lnTo>
                  <a:lnTo>
                    <a:pt x="317119" y="241808"/>
                  </a:lnTo>
                  <a:lnTo>
                    <a:pt x="328320" y="239535"/>
                  </a:lnTo>
                  <a:lnTo>
                    <a:pt x="337486" y="233346"/>
                  </a:lnTo>
                  <a:lnTo>
                    <a:pt x="339576" y="230250"/>
                  </a:lnTo>
                  <a:lnTo>
                    <a:pt x="19303" y="230250"/>
                  </a:lnTo>
                  <a:lnTo>
                    <a:pt x="11557" y="222504"/>
                  </a:lnTo>
                  <a:lnTo>
                    <a:pt x="11557" y="195707"/>
                  </a:lnTo>
                  <a:lnTo>
                    <a:pt x="345948" y="195707"/>
                  </a:lnTo>
                  <a:lnTo>
                    <a:pt x="345948" y="184276"/>
                  </a:lnTo>
                  <a:lnTo>
                    <a:pt x="11557" y="184276"/>
                  </a:lnTo>
                  <a:lnTo>
                    <a:pt x="11557" y="19304"/>
                  </a:lnTo>
                  <a:lnTo>
                    <a:pt x="19303" y="11557"/>
                  </a:lnTo>
                  <a:lnTo>
                    <a:pt x="339610" y="11557"/>
                  </a:lnTo>
                  <a:lnTo>
                    <a:pt x="337486" y="8413"/>
                  </a:lnTo>
                  <a:lnTo>
                    <a:pt x="328320" y="2254"/>
                  </a:lnTo>
                  <a:lnTo>
                    <a:pt x="317119" y="0"/>
                  </a:lnTo>
                  <a:close/>
                </a:path>
                <a:path w="346075" h="311150">
                  <a:moveTo>
                    <a:pt x="345948" y="195707"/>
                  </a:moveTo>
                  <a:lnTo>
                    <a:pt x="334391" y="195707"/>
                  </a:lnTo>
                  <a:lnTo>
                    <a:pt x="334391" y="222504"/>
                  </a:lnTo>
                  <a:lnTo>
                    <a:pt x="326644" y="230250"/>
                  </a:lnTo>
                  <a:lnTo>
                    <a:pt x="339576" y="230250"/>
                  </a:lnTo>
                  <a:lnTo>
                    <a:pt x="343675" y="224180"/>
                  </a:lnTo>
                  <a:lnTo>
                    <a:pt x="345948" y="212979"/>
                  </a:lnTo>
                  <a:lnTo>
                    <a:pt x="345948" y="195707"/>
                  </a:lnTo>
                  <a:close/>
                </a:path>
                <a:path w="346075" h="311150">
                  <a:moveTo>
                    <a:pt x="339610" y="11557"/>
                  </a:moveTo>
                  <a:lnTo>
                    <a:pt x="326644" y="11557"/>
                  </a:lnTo>
                  <a:lnTo>
                    <a:pt x="334391" y="19304"/>
                  </a:lnTo>
                  <a:lnTo>
                    <a:pt x="334391" y="184276"/>
                  </a:lnTo>
                  <a:lnTo>
                    <a:pt x="345948" y="184276"/>
                  </a:lnTo>
                  <a:lnTo>
                    <a:pt x="345948" y="28829"/>
                  </a:lnTo>
                  <a:lnTo>
                    <a:pt x="343675" y="17573"/>
                  </a:lnTo>
                  <a:lnTo>
                    <a:pt x="339610" y="11557"/>
                  </a:lnTo>
                  <a:close/>
                </a:path>
              </a:pathLst>
            </a:custGeom>
            <a:solidFill>
              <a:srgbClr val="000000"/>
            </a:solidFill>
          </p:spPr>
          <p:txBody>
            <a:bodyPr wrap="square" lIns="0" tIns="0" rIns="0" bIns="0" rtlCol="0"/>
            <a:lstStyle/>
            <a:p>
              <a:pPr defTabSz="914400"/>
              <a:endParaRPr>
                <a:solidFill>
                  <a:prstClr val="black"/>
                </a:solidFill>
                <a:latin typeface="Calibri"/>
              </a:endParaRPr>
            </a:p>
          </p:txBody>
        </p:sp>
        <p:sp>
          <p:nvSpPr>
            <p:cNvPr id="171" name="object 78">
              <a:extLst>
                <a:ext uri="{FF2B5EF4-FFF2-40B4-BE49-F238E27FC236}">
                  <a16:creationId xmlns:a16="http://schemas.microsoft.com/office/drawing/2014/main" id="{3EF28316-63DD-4605-A2FD-F4FC2CCA96E6}"/>
                </a:ext>
              </a:extLst>
            </p:cNvPr>
            <p:cNvSpPr/>
            <p:nvPr/>
          </p:nvSpPr>
          <p:spPr>
            <a:xfrm>
              <a:off x="7385304" y="4123944"/>
              <a:ext cx="715010" cy="715010"/>
            </a:xfrm>
            <a:custGeom>
              <a:avLst/>
              <a:gdLst/>
              <a:ahLst/>
              <a:cxnLst/>
              <a:rect l="l" t="t" r="r" b="b"/>
              <a:pathLst>
                <a:path w="715009" h="715010">
                  <a:moveTo>
                    <a:pt x="357377"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7"/>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7" y="714755"/>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5" y="357377"/>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7" y="0"/>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172" name="object 79">
              <a:extLst>
                <a:ext uri="{FF2B5EF4-FFF2-40B4-BE49-F238E27FC236}">
                  <a16:creationId xmlns:a16="http://schemas.microsoft.com/office/drawing/2014/main" id="{9B2808B2-EE97-47D8-96A0-3BED42920D83}"/>
                </a:ext>
              </a:extLst>
            </p:cNvPr>
            <p:cNvSpPr/>
            <p:nvPr/>
          </p:nvSpPr>
          <p:spPr>
            <a:xfrm>
              <a:off x="7567295" y="4281042"/>
              <a:ext cx="349250" cy="400050"/>
            </a:xfrm>
            <a:custGeom>
              <a:avLst/>
              <a:gdLst/>
              <a:ahLst/>
              <a:cxnLst/>
              <a:rect l="l" t="t" r="r" b="b"/>
              <a:pathLst>
                <a:path w="349250" h="400050">
                  <a:moveTo>
                    <a:pt x="49657" y="155448"/>
                  </a:moveTo>
                  <a:lnTo>
                    <a:pt x="28321" y="194310"/>
                  </a:lnTo>
                  <a:lnTo>
                    <a:pt x="41656" y="194945"/>
                  </a:lnTo>
                  <a:lnTo>
                    <a:pt x="42506" y="184886"/>
                  </a:lnTo>
                  <a:lnTo>
                    <a:pt x="44132" y="174917"/>
                  </a:lnTo>
                  <a:lnTo>
                    <a:pt x="46507" y="165087"/>
                  </a:lnTo>
                  <a:lnTo>
                    <a:pt x="49657" y="155448"/>
                  </a:lnTo>
                  <a:close/>
                </a:path>
                <a:path w="349250" h="400050">
                  <a:moveTo>
                    <a:pt x="61849" y="129921"/>
                  </a:moveTo>
                  <a:lnTo>
                    <a:pt x="50292" y="123317"/>
                  </a:lnTo>
                  <a:lnTo>
                    <a:pt x="43561" y="135763"/>
                  </a:lnTo>
                  <a:lnTo>
                    <a:pt x="55499" y="141605"/>
                  </a:lnTo>
                  <a:lnTo>
                    <a:pt x="61849" y="129921"/>
                  </a:lnTo>
                  <a:close/>
                </a:path>
                <a:path w="349250" h="400050">
                  <a:moveTo>
                    <a:pt x="349250" y="102870"/>
                  </a:moveTo>
                  <a:lnTo>
                    <a:pt x="347980" y="99072"/>
                  </a:lnTo>
                  <a:lnTo>
                    <a:pt x="342646" y="96520"/>
                  </a:lnTo>
                  <a:lnTo>
                    <a:pt x="340360" y="96520"/>
                  </a:lnTo>
                  <a:lnTo>
                    <a:pt x="338328" y="97790"/>
                  </a:lnTo>
                  <a:lnTo>
                    <a:pt x="333451" y="100660"/>
                  </a:lnTo>
                  <a:lnTo>
                    <a:pt x="333451" y="215900"/>
                  </a:lnTo>
                  <a:lnTo>
                    <a:pt x="326593" y="248920"/>
                  </a:lnTo>
                  <a:lnTo>
                    <a:pt x="312928" y="279400"/>
                  </a:lnTo>
                  <a:lnTo>
                    <a:pt x="311023" y="283222"/>
                  </a:lnTo>
                  <a:lnTo>
                    <a:pt x="312166" y="287020"/>
                  </a:lnTo>
                  <a:lnTo>
                    <a:pt x="315341" y="289572"/>
                  </a:lnTo>
                  <a:lnTo>
                    <a:pt x="319405" y="292100"/>
                  </a:lnTo>
                  <a:lnTo>
                    <a:pt x="250698" y="295922"/>
                  </a:lnTo>
                  <a:lnTo>
                    <a:pt x="243928" y="275590"/>
                  </a:lnTo>
                  <a:lnTo>
                    <a:pt x="232537" y="241300"/>
                  </a:lnTo>
                  <a:lnTo>
                    <a:pt x="246253" y="248920"/>
                  </a:lnTo>
                  <a:lnTo>
                    <a:pt x="249428" y="251472"/>
                  </a:lnTo>
                  <a:lnTo>
                    <a:pt x="253492" y="250190"/>
                  </a:lnTo>
                  <a:lnTo>
                    <a:pt x="255270" y="246380"/>
                  </a:lnTo>
                  <a:lnTo>
                    <a:pt x="257797" y="241300"/>
                  </a:lnTo>
                  <a:lnTo>
                    <a:pt x="261607" y="233680"/>
                  </a:lnTo>
                  <a:lnTo>
                    <a:pt x="265760" y="219722"/>
                  </a:lnTo>
                  <a:lnTo>
                    <a:pt x="267639" y="204470"/>
                  </a:lnTo>
                  <a:lnTo>
                    <a:pt x="267208" y="190500"/>
                  </a:lnTo>
                  <a:lnTo>
                    <a:pt x="300863" y="196850"/>
                  </a:lnTo>
                  <a:lnTo>
                    <a:pt x="303784" y="195580"/>
                  </a:lnTo>
                  <a:lnTo>
                    <a:pt x="305181" y="193040"/>
                  </a:lnTo>
                  <a:lnTo>
                    <a:pt x="306412" y="190500"/>
                  </a:lnTo>
                  <a:lnTo>
                    <a:pt x="310756" y="181622"/>
                  </a:lnTo>
                  <a:lnTo>
                    <a:pt x="326263" y="149872"/>
                  </a:lnTo>
                  <a:lnTo>
                    <a:pt x="333375" y="182880"/>
                  </a:lnTo>
                  <a:lnTo>
                    <a:pt x="333451" y="215900"/>
                  </a:lnTo>
                  <a:lnTo>
                    <a:pt x="333451" y="100660"/>
                  </a:lnTo>
                  <a:lnTo>
                    <a:pt x="326009" y="105041"/>
                  </a:lnTo>
                  <a:lnTo>
                    <a:pt x="326009" y="120650"/>
                  </a:lnTo>
                  <a:lnTo>
                    <a:pt x="295529" y="181622"/>
                  </a:lnTo>
                  <a:lnTo>
                    <a:pt x="254431" y="173291"/>
                  </a:lnTo>
                  <a:lnTo>
                    <a:pt x="254431" y="199390"/>
                  </a:lnTo>
                  <a:lnTo>
                    <a:pt x="253695" y="210820"/>
                  </a:lnTo>
                  <a:lnTo>
                    <a:pt x="251167" y="222250"/>
                  </a:lnTo>
                  <a:lnTo>
                    <a:pt x="246888" y="233680"/>
                  </a:lnTo>
                  <a:lnTo>
                    <a:pt x="224028" y="220980"/>
                  </a:lnTo>
                  <a:lnTo>
                    <a:pt x="220853" y="219722"/>
                  </a:lnTo>
                  <a:lnTo>
                    <a:pt x="216789" y="219722"/>
                  </a:lnTo>
                  <a:lnTo>
                    <a:pt x="215011" y="223520"/>
                  </a:lnTo>
                  <a:lnTo>
                    <a:pt x="213995" y="224790"/>
                  </a:lnTo>
                  <a:lnTo>
                    <a:pt x="213868" y="227330"/>
                  </a:lnTo>
                  <a:lnTo>
                    <a:pt x="214376" y="228600"/>
                  </a:lnTo>
                  <a:lnTo>
                    <a:pt x="225298" y="261620"/>
                  </a:lnTo>
                  <a:lnTo>
                    <a:pt x="215442" y="269240"/>
                  </a:lnTo>
                  <a:lnTo>
                    <a:pt x="204685" y="274320"/>
                  </a:lnTo>
                  <a:lnTo>
                    <a:pt x="193217" y="278130"/>
                  </a:lnTo>
                  <a:lnTo>
                    <a:pt x="181229" y="279400"/>
                  </a:lnTo>
                  <a:lnTo>
                    <a:pt x="181229" y="270522"/>
                  </a:lnTo>
                  <a:lnTo>
                    <a:pt x="181229" y="250190"/>
                  </a:lnTo>
                  <a:lnTo>
                    <a:pt x="178308" y="246380"/>
                  </a:lnTo>
                  <a:lnTo>
                    <a:pt x="172720" y="246380"/>
                  </a:lnTo>
                  <a:lnTo>
                    <a:pt x="170942" y="247650"/>
                  </a:lnTo>
                  <a:lnTo>
                    <a:pt x="169672" y="248920"/>
                  </a:lnTo>
                  <a:lnTo>
                    <a:pt x="146558" y="274320"/>
                  </a:lnTo>
                  <a:lnTo>
                    <a:pt x="135610" y="269240"/>
                  </a:lnTo>
                  <a:lnTo>
                    <a:pt x="125577" y="262890"/>
                  </a:lnTo>
                  <a:lnTo>
                    <a:pt x="116674" y="255270"/>
                  </a:lnTo>
                  <a:lnTo>
                    <a:pt x="109093" y="245122"/>
                  </a:lnTo>
                  <a:lnTo>
                    <a:pt x="131826" y="232422"/>
                  </a:lnTo>
                  <a:lnTo>
                    <a:pt x="135001" y="231140"/>
                  </a:lnTo>
                  <a:lnTo>
                    <a:pt x="136144" y="226072"/>
                  </a:lnTo>
                  <a:lnTo>
                    <a:pt x="134239" y="223520"/>
                  </a:lnTo>
                  <a:lnTo>
                    <a:pt x="133350" y="222250"/>
                  </a:lnTo>
                  <a:lnTo>
                    <a:pt x="131699" y="220980"/>
                  </a:lnTo>
                  <a:lnTo>
                    <a:pt x="129921" y="219722"/>
                  </a:lnTo>
                  <a:lnTo>
                    <a:pt x="123101" y="218440"/>
                  </a:lnTo>
                  <a:lnTo>
                    <a:pt x="95885" y="213372"/>
                  </a:lnTo>
                  <a:lnTo>
                    <a:pt x="95669" y="210820"/>
                  </a:lnTo>
                  <a:lnTo>
                    <a:pt x="94805" y="200672"/>
                  </a:lnTo>
                  <a:lnTo>
                    <a:pt x="95542" y="189230"/>
                  </a:lnTo>
                  <a:lnTo>
                    <a:pt x="98069" y="177800"/>
                  </a:lnTo>
                  <a:lnTo>
                    <a:pt x="102362" y="166370"/>
                  </a:lnTo>
                  <a:lnTo>
                    <a:pt x="125222" y="179070"/>
                  </a:lnTo>
                  <a:lnTo>
                    <a:pt x="128397" y="181622"/>
                  </a:lnTo>
                  <a:lnTo>
                    <a:pt x="132461" y="180340"/>
                  </a:lnTo>
                  <a:lnTo>
                    <a:pt x="134239" y="176530"/>
                  </a:lnTo>
                  <a:lnTo>
                    <a:pt x="135255" y="175272"/>
                  </a:lnTo>
                  <a:lnTo>
                    <a:pt x="135382" y="172720"/>
                  </a:lnTo>
                  <a:lnTo>
                    <a:pt x="134874" y="171450"/>
                  </a:lnTo>
                  <a:lnTo>
                    <a:pt x="133184" y="166370"/>
                  </a:lnTo>
                  <a:lnTo>
                    <a:pt x="130670" y="158750"/>
                  </a:lnTo>
                  <a:lnTo>
                    <a:pt x="123952" y="138430"/>
                  </a:lnTo>
                  <a:lnTo>
                    <a:pt x="133794" y="132080"/>
                  </a:lnTo>
                  <a:lnTo>
                    <a:pt x="144551" y="125730"/>
                  </a:lnTo>
                  <a:lnTo>
                    <a:pt x="148374" y="124472"/>
                  </a:lnTo>
                  <a:lnTo>
                    <a:pt x="156019" y="121920"/>
                  </a:lnTo>
                  <a:lnTo>
                    <a:pt x="168021" y="120650"/>
                  </a:lnTo>
                  <a:lnTo>
                    <a:pt x="168021" y="151130"/>
                  </a:lnTo>
                  <a:lnTo>
                    <a:pt x="170942" y="153670"/>
                  </a:lnTo>
                  <a:lnTo>
                    <a:pt x="176530" y="153670"/>
                  </a:lnTo>
                  <a:lnTo>
                    <a:pt x="178308" y="152400"/>
                  </a:lnTo>
                  <a:lnTo>
                    <a:pt x="179578" y="151130"/>
                  </a:lnTo>
                  <a:lnTo>
                    <a:pt x="199212" y="129540"/>
                  </a:lnTo>
                  <a:lnTo>
                    <a:pt x="202692" y="125730"/>
                  </a:lnTo>
                  <a:lnTo>
                    <a:pt x="213626" y="130822"/>
                  </a:lnTo>
                  <a:lnTo>
                    <a:pt x="223659" y="137172"/>
                  </a:lnTo>
                  <a:lnTo>
                    <a:pt x="232562" y="144780"/>
                  </a:lnTo>
                  <a:lnTo>
                    <a:pt x="240157" y="154940"/>
                  </a:lnTo>
                  <a:lnTo>
                    <a:pt x="217424" y="167640"/>
                  </a:lnTo>
                  <a:lnTo>
                    <a:pt x="214249" y="168922"/>
                  </a:lnTo>
                  <a:lnTo>
                    <a:pt x="213106" y="173990"/>
                  </a:lnTo>
                  <a:lnTo>
                    <a:pt x="215011" y="176530"/>
                  </a:lnTo>
                  <a:lnTo>
                    <a:pt x="215900" y="179070"/>
                  </a:lnTo>
                  <a:lnTo>
                    <a:pt x="217551" y="179070"/>
                  </a:lnTo>
                  <a:lnTo>
                    <a:pt x="219329" y="180340"/>
                  </a:lnTo>
                  <a:lnTo>
                    <a:pt x="253365" y="186690"/>
                  </a:lnTo>
                  <a:lnTo>
                    <a:pt x="254431" y="199390"/>
                  </a:lnTo>
                  <a:lnTo>
                    <a:pt x="254431" y="173291"/>
                  </a:lnTo>
                  <a:lnTo>
                    <a:pt x="239141" y="170180"/>
                  </a:lnTo>
                  <a:lnTo>
                    <a:pt x="252857" y="162572"/>
                  </a:lnTo>
                  <a:lnTo>
                    <a:pt x="256032" y="161290"/>
                  </a:lnTo>
                  <a:lnTo>
                    <a:pt x="257175" y="156222"/>
                  </a:lnTo>
                  <a:lnTo>
                    <a:pt x="255270" y="153670"/>
                  </a:lnTo>
                  <a:lnTo>
                    <a:pt x="246888" y="140970"/>
                  </a:lnTo>
                  <a:lnTo>
                    <a:pt x="236766" y="130822"/>
                  </a:lnTo>
                  <a:lnTo>
                    <a:pt x="230098" y="125730"/>
                  </a:lnTo>
                  <a:lnTo>
                    <a:pt x="225094" y="121920"/>
                  </a:lnTo>
                  <a:lnTo>
                    <a:pt x="212090" y="114300"/>
                  </a:lnTo>
                  <a:lnTo>
                    <a:pt x="234823" y="88900"/>
                  </a:lnTo>
                  <a:lnTo>
                    <a:pt x="235077" y="86372"/>
                  </a:lnTo>
                  <a:lnTo>
                    <a:pt x="233426" y="83820"/>
                  </a:lnTo>
                  <a:lnTo>
                    <a:pt x="207010" y="44450"/>
                  </a:lnTo>
                  <a:lnTo>
                    <a:pt x="239141" y="54622"/>
                  </a:lnTo>
                  <a:lnTo>
                    <a:pt x="268109" y="71120"/>
                  </a:lnTo>
                  <a:lnTo>
                    <a:pt x="293001" y="92722"/>
                  </a:lnTo>
                  <a:lnTo>
                    <a:pt x="312928" y="120650"/>
                  </a:lnTo>
                  <a:lnTo>
                    <a:pt x="314706" y="123190"/>
                  </a:lnTo>
                  <a:lnTo>
                    <a:pt x="318770" y="124472"/>
                  </a:lnTo>
                  <a:lnTo>
                    <a:pt x="326009" y="120650"/>
                  </a:lnTo>
                  <a:lnTo>
                    <a:pt x="326009" y="105041"/>
                  </a:lnTo>
                  <a:lnTo>
                    <a:pt x="321056" y="107950"/>
                  </a:lnTo>
                  <a:lnTo>
                    <a:pt x="297218" y="78740"/>
                  </a:lnTo>
                  <a:lnTo>
                    <a:pt x="267804" y="54622"/>
                  </a:lnTo>
                  <a:lnTo>
                    <a:pt x="246976" y="44450"/>
                  </a:lnTo>
                  <a:lnTo>
                    <a:pt x="233972" y="38100"/>
                  </a:lnTo>
                  <a:lnTo>
                    <a:pt x="201485" y="29222"/>
                  </a:lnTo>
                  <a:lnTo>
                    <a:pt x="196850" y="27940"/>
                  </a:lnTo>
                  <a:lnTo>
                    <a:pt x="178181" y="0"/>
                  </a:lnTo>
                  <a:lnTo>
                    <a:pt x="173990" y="0"/>
                  </a:lnTo>
                  <a:lnTo>
                    <a:pt x="169037" y="2540"/>
                  </a:lnTo>
                  <a:lnTo>
                    <a:pt x="168021" y="5080"/>
                  </a:lnTo>
                  <a:lnTo>
                    <a:pt x="168021" y="26670"/>
                  </a:lnTo>
                  <a:lnTo>
                    <a:pt x="137452" y="31750"/>
                  </a:lnTo>
                  <a:lnTo>
                    <a:pt x="108331" y="40640"/>
                  </a:lnTo>
                  <a:lnTo>
                    <a:pt x="81292" y="54622"/>
                  </a:lnTo>
                  <a:lnTo>
                    <a:pt x="57023" y="73672"/>
                  </a:lnTo>
                  <a:lnTo>
                    <a:pt x="66040" y="82550"/>
                  </a:lnTo>
                  <a:lnTo>
                    <a:pt x="89763" y="64770"/>
                  </a:lnTo>
                  <a:lnTo>
                    <a:pt x="116281" y="50800"/>
                  </a:lnTo>
                  <a:lnTo>
                    <a:pt x="144805" y="43180"/>
                  </a:lnTo>
                  <a:lnTo>
                    <a:pt x="174625" y="40640"/>
                  </a:lnTo>
                  <a:lnTo>
                    <a:pt x="178308" y="40640"/>
                  </a:lnTo>
                  <a:lnTo>
                    <a:pt x="181229" y="38100"/>
                  </a:lnTo>
                  <a:lnTo>
                    <a:pt x="181229" y="29222"/>
                  </a:lnTo>
                  <a:lnTo>
                    <a:pt x="219456" y="86372"/>
                  </a:lnTo>
                  <a:lnTo>
                    <a:pt x="181229" y="129540"/>
                  </a:lnTo>
                  <a:lnTo>
                    <a:pt x="181229" y="120650"/>
                  </a:lnTo>
                  <a:lnTo>
                    <a:pt x="181229" y="110490"/>
                  </a:lnTo>
                  <a:lnTo>
                    <a:pt x="178308" y="106680"/>
                  </a:lnTo>
                  <a:lnTo>
                    <a:pt x="174625" y="106680"/>
                  </a:lnTo>
                  <a:lnTo>
                    <a:pt x="159880" y="107950"/>
                  </a:lnTo>
                  <a:lnTo>
                    <a:pt x="145580" y="111772"/>
                  </a:lnTo>
                  <a:lnTo>
                    <a:pt x="132029" y="116840"/>
                  </a:lnTo>
                  <a:lnTo>
                    <a:pt x="119507" y="124472"/>
                  </a:lnTo>
                  <a:lnTo>
                    <a:pt x="116713" y="116243"/>
                  </a:lnTo>
                  <a:lnTo>
                    <a:pt x="116713" y="158750"/>
                  </a:lnTo>
                  <a:lnTo>
                    <a:pt x="102997" y="151130"/>
                  </a:lnTo>
                  <a:lnTo>
                    <a:pt x="99822" y="149872"/>
                  </a:lnTo>
                  <a:lnTo>
                    <a:pt x="95758" y="149872"/>
                  </a:lnTo>
                  <a:lnTo>
                    <a:pt x="93980" y="153670"/>
                  </a:lnTo>
                  <a:lnTo>
                    <a:pt x="87630" y="166370"/>
                  </a:lnTo>
                  <a:lnTo>
                    <a:pt x="83477" y="181622"/>
                  </a:lnTo>
                  <a:lnTo>
                    <a:pt x="81597" y="195580"/>
                  </a:lnTo>
                  <a:lnTo>
                    <a:pt x="82042" y="210820"/>
                  </a:lnTo>
                  <a:lnTo>
                    <a:pt x="51435" y="204470"/>
                  </a:lnTo>
                  <a:lnTo>
                    <a:pt x="48514" y="203200"/>
                  </a:lnTo>
                  <a:lnTo>
                    <a:pt x="45466" y="204470"/>
                  </a:lnTo>
                  <a:lnTo>
                    <a:pt x="44069" y="207022"/>
                  </a:lnTo>
                  <a:lnTo>
                    <a:pt x="22987" y="250190"/>
                  </a:lnTo>
                  <a:lnTo>
                    <a:pt x="19481" y="237490"/>
                  </a:lnTo>
                  <a:lnTo>
                    <a:pt x="16979" y="226072"/>
                  </a:lnTo>
                  <a:lnTo>
                    <a:pt x="15481" y="213372"/>
                  </a:lnTo>
                  <a:lnTo>
                    <a:pt x="15074" y="203200"/>
                  </a:lnTo>
                  <a:lnTo>
                    <a:pt x="15062" y="199390"/>
                  </a:lnTo>
                  <a:lnTo>
                    <a:pt x="16344" y="179070"/>
                  </a:lnTo>
                  <a:lnTo>
                    <a:pt x="20408" y="158750"/>
                  </a:lnTo>
                  <a:lnTo>
                    <a:pt x="27089" y="138430"/>
                  </a:lnTo>
                  <a:lnTo>
                    <a:pt x="36322" y="120650"/>
                  </a:lnTo>
                  <a:lnTo>
                    <a:pt x="38227" y="116840"/>
                  </a:lnTo>
                  <a:lnTo>
                    <a:pt x="37084" y="113030"/>
                  </a:lnTo>
                  <a:lnTo>
                    <a:pt x="33909" y="111772"/>
                  </a:lnTo>
                  <a:lnTo>
                    <a:pt x="29845" y="109220"/>
                  </a:lnTo>
                  <a:lnTo>
                    <a:pt x="98552" y="104140"/>
                  </a:lnTo>
                  <a:lnTo>
                    <a:pt x="116713" y="158750"/>
                  </a:lnTo>
                  <a:lnTo>
                    <a:pt x="116713" y="116243"/>
                  </a:lnTo>
                  <a:lnTo>
                    <a:pt x="112610" y="104140"/>
                  </a:lnTo>
                  <a:lnTo>
                    <a:pt x="109601" y="95250"/>
                  </a:lnTo>
                  <a:lnTo>
                    <a:pt x="108712" y="92722"/>
                  </a:lnTo>
                  <a:lnTo>
                    <a:pt x="105918" y="90170"/>
                  </a:lnTo>
                  <a:lnTo>
                    <a:pt x="102870" y="90170"/>
                  </a:lnTo>
                  <a:lnTo>
                    <a:pt x="7112" y="96520"/>
                  </a:lnTo>
                  <a:lnTo>
                    <a:pt x="3429" y="97790"/>
                  </a:lnTo>
                  <a:lnTo>
                    <a:pt x="635" y="100330"/>
                  </a:lnTo>
                  <a:lnTo>
                    <a:pt x="889" y="104140"/>
                  </a:lnTo>
                  <a:lnTo>
                    <a:pt x="1016" y="106680"/>
                  </a:lnTo>
                  <a:lnTo>
                    <a:pt x="2286" y="107950"/>
                  </a:lnTo>
                  <a:lnTo>
                    <a:pt x="4191" y="109220"/>
                  </a:lnTo>
                  <a:lnTo>
                    <a:pt x="21590" y="119380"/>
                  </a:lnTo>
                  <a:lnTo>
                    <a:pt x="7645" y="154940"/>
                  </a:lnTo>
                  <a:lnTo>
                    <a:pt x="2044" y="190500"/>
                  </a:lnTo>
                  <a:lnTo>
                    <a:pt x="1930" y="193040"/>
                  </a:lnTo>
                  <a:lnTo>
                    <a:pt x="4279" y="229870"/>
                  </a:lnTo>
                  <a:lnTo>
                    <a:pt x="14986" y="266700"/>
                  </a:lnTo>
                  <a:lnTo>
                    <a:pt x="1524" y="293370"/>
                  </a:lnTo>
                  <a:lnTo>
                    <a:pt x="0" y="297180"/>
                  </a:lnTo>
                  <a:lnTo>
                    <a:pt x="1270" y="300990"/>
                  </a:lnTo>
                  <a:lnTo>
                    <a:pt x="6604" y="303530"/>
                  </a:lnTo>
                  <a:lnTo>
                    <a:pt x="8890" y="303530"/>
                  </a:lnTo>
                  <a:lnTo>
                    <a:pt x="10922" y="302272"/>
                  </a:lnTo>
                  <a:lnTo>
                    <a:pt x="28194" y="292100"/>
                  </a:lnTo>
                  <a:lnTo>
                    <a:pt x="52019" y="322580"/>
                  </a:lnTo>
                  <a:lnTo>
                    <a:pt x="81432" y="345440"/>
                  </a:lnTo>
                  <a:lnTo>
                    <a:pt x="115265" y="363220"/>
                  </a:lnTo>
                  <a:lnTo>
                    <a:pt x="152400" y="372122"/>
                  </a:lnTo>
                  <a:lnTo>
                    <a:pt x="171069" y="400050"/>
                  </a:lnTo>
                  <a:lnTo>
                    <a:pt x="175260" y="400050"/>
                  </a:lnTo>
                  <a:lnTo>
                    <a:pt x="180213" y="397522"/>
                  </a:lnTo>
                  <a:lnTo>
                    <a:pt x="181229" y="394970"/>
                  </a:lnTo>
                  <a:lnTo>
                    <a:pt x="181229" y="373380"/>
                  </a:lnTo>
                  <a:lnTo>
                    <a:pt x="202145" y="370840"/>
                  </a:lnTo>
                  <a:lnTo>
                    <a:pt x="212610" y="369570"/>
                  </a:lnTo>
                  <a:lnTo>
                    <a:pt x="242455" y="359422"/>
                  </a:lnTo>
                  <a:lnTo>
                    <a:pt x="270040" y="344170"/>
                  </a:lnTo>
                  <a:lnTo>
                    <a:pt x="294640" y="325120"/>
                  </a:lnTo>
                  <a:lnTo>
                    <a:pt x="285369" y="314972"/>
                  </a:lnTo>
                  <a:lnTo>
                    <a:pt x="261340" y="334022"/>
                  </a:lnTo>
                  <a:lnTo>
                    <a:pt x="234378" y="347980"/>
                  </a:lnTo>
                  <a:lnTo>
                    <a:pt x="205206" y="356870"/>
                  </a:lnTo>
                  <a:lnTo>
                    <a:pt x="174625" y="359422"/>
                  </a:lnTo>
                  <a:lnTo>
                    <a:pt x="170942" y="359422"/>
                  </a:lnTo>
                  <a:lnTo>
                    <a:pt x="168021" y="363220"/>
                  </a:lnTo>
                  <a:lnTo>
                    <a:pt x="168021" y="370840"/>
                  </a:lnTo>
                  <a:lnTo>
                    <a:pt x="158673" y="356870"/>
                  </a:lnTo>
                  <a:lnTo>
                    <a:pt x="142240" y="332308"/>
                  </a:lnTo>
                  <a:lnTo>
                    <a:pt x="142240" y="356870"/>
                  </a:lnTo>
                  <a:lnTo>
                    <a:pt x="110096" y="346722"/>
                  </a:lnTo>
                  <a:lnTo>
                    <a:pt x="81127" y="328930"/>
                  </a:lnTo>
                  <a:lnTo>
                    <a:pt x="56235" y="307340"/>
                  </a:lnTo>
                  <a:lnTo>
                    <a:pt x="45377" y="292100"/>
                  </a:lnTo>
                  <a:lnTo>
                    <a:pt x="36322" y="279400"/>
                  </a:lnTo>
                  <a:lnTo>
                    <a:pt x="34544" y="276872"/>
                  </a:lnTo>
                  <a:lnTo>
                    <a:pt x="30480" y="275590"/>
                  </a:lnTo>
                  <a:lnTo>
                    <a:pt x="27305" y="278130"/>
                  </a:lnTo>
                  <a:lnTo>
                    <a:pt x="23241" y="279400"/>
                  </a:lnTo>
                  <a:lnTo>
                    <a:pt x="37846" y="250190"/>
                  </a:lnTo>
                  <a:lnTo>
                    <a:pt x="53721" y="218440"/>
                  </a:lnTo>
                  <a:lnTo>
                    <a:pt x="110109" y="229870"/>
                  </a:lnTo>
                  <a:lnTo>
                    <a:pt x="96393" y="237490"/>
                  </a:lnTo>
                  <a:lnTo>
                    <a:pt x="93218" y="240030"/>
                  </a:lnTo>
                  <a:lnTo>
                    <a:pt x="92075" y="243840"/>
                  </a:lnTo>
                  <a:lnTo>
                    <a:pt x="93980" y="246380"/>
                  </a:lnTo>
                  <a:lnTo>
                    <a:pt x="102349" y="259080"/>
                  </a:lnTo>
                  <a:lnTo>
                    <a:pt x="112471" y="269240"/>
                  </a:lnTo>
                  <a:lnTo>
                    <a:pt x="124142" y="278130"/>
                  </a:lnTo>
                  <a:lnTo>
                    <a:pt x="137160" y="285750"/>
                  </a:lnTo>
                  <a:lnTo>
                    <a:pt x="114427" y="311150"/>
                  </a:lnTo>
                  <a:lnTo>
                    <a:pt x="114173" y="314972"/>
                  </a:lnTo>
                  <a:lnTo>
                    <a:pt x="115824" y="317500"/>
                  </a:lnTo>
                  <a:lnTo>
                    <a:pt x="142240" y="356870"/>
                  </a:lnTo>
                  <a:lnTo>
                    <a:pt x="142240" y="332308"/>
                  </a:lnTo>
                  <a:lnTo>
                    <a:pt x="129794" y="313690"/>
                  </a:lnTo>
                  <a:lnTo>
                    <a:pt x="164642" y="274320"/>
                  </a:lnTo>
                  <a:lnTo>
                    <a:pt x="168021" y="270522"/>
                  </a:lnTo>
                  <a:lnTo>
                    <a:pt x="168021" y="290830"/>
                  </a:lnTo>
                  <a:lnTo>
                    <a:pt x="170942" y="293370"/>
                  </a:lnTo>
                  <a:lnTo>
                    <a:pt x="174625" y="293370"/>
                  </a:lnTo>
                  <a:lnTo>
                    <a:pt x="189357" y="292100"/>
                  </a:lnTo>
                  <a:lnTo>
                    <a:pt x="203657" y="288290"/>
                  </a:lnTo>
                  <a:lnTo>
                    <a:pt x="217208" y="283222"/>
                  </a:lnTo>
                  <a:lnTo>
                    <a:pt x="223469" y="279400"/>
                  </a:lnTo>
                  <a:lnTo>
                    <a:pt x="229743" y="275590"/>
                  </a:lnTo>
                  <a:lnTo>
                    <a:pt x="240538" y="307340"/>
                  </a:lnTo>
                  <a:lnTo>
                    <a:pt x="243078" y="309880"/>
                  </a:lnTo>
                  <a:lnTo>
                    <a:pt x="246380" y="309880"/>
                  </a:lnTo>
                  <a:lnTo>
                    <a:pt x="342138" y="303530"/>
                  </a:lnTo>
                  <a:lnTo>
                    <a:pt x="345821" y="303530"/>
                  </a:lnTo>
                  <a:lnTo>
                    <a:pt x="348615" y="299720"/>
                  </a:lnTo>
                  <a:lnTo>
                    <a:pt x="348361" y="295922"/>
                  </a:lnTo>
                  <a:lnTo>
                    <a:pt x="348234" y="293370"/>
                  </a:lnTo>
                  <a:lnTo>
                    <a:pt x="346964" y="292100"/>
                  </a:lnTo>
                  <a:lnTo>
                    <a:pt x="345059" y="290830"/>
                  </a:lnTo>
                  <a:lnTo>
                    <a:pt x="327660" y="280670"/>
                  </a:lnTo>
                  <a:lnTo>
                    <a:pt x="341591" y="245122"/>
                  </a:lnTo>
                  <a:lnTo>
                    <a:pt x="347383" y="208280"/>
                  </a:lnTo>
                  <a:lnTo>
                    <a:pt x="344957" y="170180"/>
                  </a:lnTo>
                  <a:lnTo>
                    <a:pt x="339051" y="149872"/>
                  </a:lnTo>
                  <a:lnTo>
                    <a:pt x="334264" y="133350"/>
                  </a:lnTo>
                  <a:lnTo>
                    <a:pt x="340664" y="120650"/>
                  </a:lnTo>
                  <a:lnTo>
                    <a:pt x="347078" y="107950"/>
                  </a:lnTo>
                  <a:lnTo>
                    <a:pt x="347726" y="106680"/>
                  </a:lnTo>
                  <a:lnTo>
                    <a:pt x="349250" y="102870"/>
                  </a:lnTo>
                  <a:close/>
                </a:path>
              </a:pathLst>
            </a:custGeom>
            <a:solidFill>
              <a:srgbClr val="000000"/>
            </a:solidFill>
          </p:spPr>
          <p:txBody>
            <a:bodyPr wrap="square" lIns="0" tIns="0" rIns="0" bIns="0" rtlCol="0"/>
            <a:lstStyle/>
            <a:p>
              <a:pPr defTabSz="914400"/>
              <a:endParaRPr>
                <a:solidFill>
                  <a:prstClr val="black"/>
                </a:solidFill>
                <a:latin typeface="Calibri"/>
              </a:endParaRPr>
            </a:p>
          </p:txBody>
        </p:sp>
        <p:sp>
          <p:nvSpPr>
            <p:cNvPr id="173" name="object 80">
              <a:extLst>
                <a:ext uri="{FF2B5EF4-FFF2-40B4-BE49-F238E27FC236}">
                  <a16:creationId xmlns:a16="http://schemas.microsoft.com/office/drawing/2014/main" id="{31F4F94D-046E-48E0-B38D-DB3F6977B12F}"/>
                </a:ext>
              </a:extLst>
            </p:cNvPr>
            <p:cNvSpPr/>
            <p:nvPr/>
          </p:nvSpPr>
          <p:spPr>
            <a:xfrm>
              <a:off x="6755892" y="4989576"/>
              <a:ext cx="715010" cy="715010"/>
            </a:xfrm>
            <a:custGeom>
              <a:avLst/>
              <a:gdLst/>
              <a:ahLst/>
              <a:cxnLst/>
              <a:rect l="l" t="t" r="r" b="b"/>
              <a:pathLst>
                <a:path w="715009" h="715010">
                  <a:moveTo>
                    <a:pt x="357377"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8"/>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7" y="714756"/>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5" y="357378"/>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7" y="0"/>
                  </a:lnTo>
                  <a:close/>
                </a:path>
              </a:pathLst>
            </a:custGeom>
            <a:solidFill>
              <a:srgbClr val="316CE4"/>
            </a:solidFill>
          </p:spPr>
          <p:txBody>
            <a:bodyPr wrap="square" lIns="0" tIns="0" rIns="0" bIns="0" rtlCol="0"/>
            <a:lstStyle/>
            <a:p>
              <a:pPr defTabSz="914400"/>
              <a:endParaRPr>
                <a:solidFill>
                  <a:prstClr val="black"/>
                </a:solidFill>
                <a:latin typeface="Calibri"/>
              </a:endParaRPr>
            </a:p>
          </p:txBody>
        </p:sp>
        <p:sp>
          <p:nvSpPr>
            <p:cNvPr id="174" name="object 81">
              <a:extLst>
                <a:ext uri="{FF2B5EF4-FFF2-40B4-BE49-F238E27FC236}">
                  <a16:creationId xmlns:a16="http://schemas.microsoft.com/office/drawing/2014/main" id="{2419C5B6-933A-47C3-8A15-8896D8BB4405}"/>
                </a:ext>
              </a:extLst>
            </p:cNvPr>
            <p:cNvSpPr/>
            <p:nvPr/>
          </p:nvSpPr>
          <p:spPr>
            <a:xfrm>
              <a:off x="6958584" y="5198364"/>
              <a:ext cx="274320" cy="295910"/>
            </a:xfrm>
            <a:custGeom>
              <a:avLst/>
              <a:gdLst/>
              <a:ahLst/>
              <a:cxnLst/>
              <a:rect l="l" t="t" r="r" b="b"/>
              <a:pathLst>
                <a:path w="274320" h="295910">
                  <a:moveTo>
                    <a:pt x="89026" y="0"/>
                  </a:moveTo>
                  <a:lnTo>
                    <a:pt x="7239" y="0"/>
                  </a:lnTo>
                  <a:lnTo>
                    <a:pt x="0" y="8000"/>
                  </a:lnTo>
                  <a:lnTo>
                    <a:pt x="0" y="295656"/>
                  </a:lnTo>
                  <a:lnTo>
                    <a:pt x="258191" y="295656"/>
                  </a:lnTo>
                  <a:lnTo>
                    <a:pt x="274320" y="230632"/>
                  </a:lnTo>
                  <a:lnTo>
                    <a:pt x="274320" y="37465"/>
                  </a:lnTo>
                  <a:lnTo>
                    <a:pt x="267081" y="29591"/>
                  </a:lnTo>
                  <a:lnTo>
                    <a:pt x="120776" y="29591"/>
                  </a:lnTo>
                  <a:lnTo>
                    <a:pt x="116586" y="27686"/>
                  </a:lnTo>
                  <a:lnTo>
                    <a:pt x="93091" y="1905"/>
                  </a:lnTo>
                  <a:close/>
                </a:path>
              </a:pathLst>
            </a:custGeom>
            <a:solidFill>
              <a:srgbClr val="F9952A"/>
            </a:solidFill>
          </p:spPr>
          <p:txBody>
            <a:bodyPr wrap="square" lIns="0" tIns="0" rIns="0" bIns="0" rtlCol="0"/>
            <a:lstStyle/>
            <a:p>
              <a:pPr defTabSz="914400"/>
              <a:endParaRPr>
                <a:solidFill>
                  <a:prstClr val="black"/>
                </a:solidFill>
                <a:latin typeface="Calibri"/>
              </a:endParaRPr>
            </a:p>
          </p:txBody>
        </p:sp>
        <p:sp>
          <p:nvSpPr>
            <p:cNvPr id="175" name="object 82">
              <a:extLst>
                <a:ext uri="{FF2B5EF4-FFF2-40B4-BE49-F238E27FC236}">
                  <a16:creationId xmlns:a16="http://schemas.microsoft.com/office/drawing/2014/main" id="{2BE8E7ED-55A9-4733-A944-C037378B8241}"/>
                </a:ext>
              </a:extLst>
            </p:cNvPr>
            <p:cNvSpPr/>
            <p:nvPr/>
          </p:nvSpPr>
          <p:spPr>
            <a:xfrm>
              <a:off x="6958584" y="5198364"/>
              <a:ext cx="274320" cy="295910"/>
            </a:xfrm>
            <a:custGeom>
              <a:avLst/>
              <a:gdLst/>
              <a:ahLst/>
              <a:cxnLst/>
              <a:rect l="l" t="t" r="r" b="b"/>
              <a:pathLst>
                <a:path w="274320" h="295910">
                  <a:moveTo>
                    <a:pt x="89026" y="0"/>
                  </a:moveTo>
                  <a:lnTo>
                    <a:pt x="7239" y="0"/>
                  </a:lnTo>
                  <a:lnTo>
                    <a:pt x="0" y="8000"/>
                  </a:lnTo>
                  <a:lnTo>
                    <a:pt x="0" y="295656"/>
                  </a:lnTo>
                  <a:lnTo>
                    <a:pt x="258191" y="295656"/>
                  </a:lnTo>
                  <a:lnTo>
                    <a:pt x="274320" y="230632"/>
                  </a:lnTo>
                  <a:lnTo>
                    <a:pt x="274320" y="37465"/>
                  </a:lnTo>
                  <a:lnTo>
                    <a:pt x="267081" y="29591"/>
                  </a:lnTo>
                  <a:lnTo>
                    <a:pt x="120776" y="29591"/>
                  </a:lnTo>
                  <a:lnTo>
                    <a:pt x="116586" y="27686"/>
                  </a:lnTo>
                  <a:lnTo>
                    <a:pt x="93091" y="1905"/>
                  </a:lnTo>
                  <a:close/>
                </a:path>
              </a:pathLst>
            </a:custGeom>
            <a:solidFill>
              <a:srgbClr val="316CE4"/>
            </a:solidFill>
          </p:spPr>
          <p:txBody>
            <a:bodyPr wrap="square" lIns="0" tIns="0" rIns="0" bIns="0" rtlCol="0"/>
            <a:lstStyle/>
            <a:p>
              <a:pPr defTabSz="914400"/>
              <a:endParaRPr>
                <a:solidFill>
                  <a:prstClr val="black"/>
                </a:solidFill>
                <a:latin typeface="Calibri"/>
              </a:endParaRPr>
            </a:p>
          </p:txBody>
        </p:sp>
        <p:sp>
          <p:nvSpPr>
            <p:cNvPr id="176" name="object 83">
              <a:extLst>
                <a:ext uri="{FF2B5EF4-FFF2-40B4-BE49-F238E27FC236}">
                  <a16:creationId xmlns:a16="http://schemas.microsoft.com/office/drawing/2014/main" id="{F9D116EC-E5E0-4898-A68F-73AB0DFB8536}"/>
                </a:ext>
              </a:extLst>
            </p:cNvPr>
            <p:cNvSpPr/>
            <p:nvPr/>
          </p:nvSpPr>
          <p:spPr>
            <a:xfrm>
              <a:off x="6958584" y="5298947"/>
              <a:ext cx="310515" cy="195580"/>
            </a:xfrm>
            <a:custGeom>
              <a:avLst/>
              <a:gdLst/>
              <a:ahLst/>
              <a:cxnLst/>
              <a:rect l="l" t="t" r="r" b="b"/>
              <a:pathLst>
                <a:path w="310515" h="195579">
                  <a:moveTo>
                    <a:pt x="299466" y="0"/>
                  </a:moveTo>
                  <a:lnTo>
                    <a:pt x="154050" y="0"/>
                  </a:lnTo>
                  <a:lnTo>
                    <a:pt x="148463" y="2539"/>
                  </a:lnTo>
                  <a:lnTo>
                    <a:pt x="126111" y="27050"/>
                  </a:lnTo>
                  <a:lnTo>
                    <a:pt x="120650" y="29590"/>
                  </a:lnTo>
                  <a:lnTo>
                    <a:pt x="42925" y="29590"/>
                  </a:lnTo>
                  <a:lnTo>
                    <a:pt x="36449" y="35051"/>
                  </a:lnTo>
                  <a:lnTo>
                    <a:pt x="0" y="195071"/>
                  </a:lnTo>
                  <a:lnTo>
                    <a:pt x="269240" y="195071"/>
                  </a:lnTo>
                  <a:lnTo>
                    <a:pt x="310515" y="8254"/>
                  </a:lnTo>
                  <a:lnTo>
                    <a:pt x="306959" y="1904"/>
                  </a:lnTo>
                  <a:lnTo>
                    <a:pt x="299466" y="0"/>
                  </a:lnTo>
                  <a:close/>
                </a:path>
              </a:pathLst>
            </a:custGeom>
            <a:solidFill>
              <a:srgbClr val="FFA12F"/>
            </a:solidFill>
          </p:spPr>
          <p:txBody>
            <a:bodyPr wrap="square" lIns="0" tIns="0" rIns="0" bIns="0" rtlCol="0"/>
            <a:lstStyle/>
            <a:p>
              <a:pPr defTabSz="914400"/>
              <a:endParaRPr>
                <a:solidFill>
                  <a:prstClr val="black"/>
                </a:solidFill>
                <a:latin typeface="Calibri"/>
              </a:endParaRPr>
            </a:p>
          </p:txBody>
        </p:sp>
        <p:sp>
          <p:nvSpPr>
            <p:cNvPr id="177" name="object 84">
              <a:extLst>
                <a:ext uri="{FF2B5EF4-FFF2-40B4-BE49-F238E27FC236}">
                  <a16:creationId xmlns:a16="http://schemas.microsoft.com/office/drawing/2014/main" id="{69010BB4-34AF-4D99-A61B-FD0E0A667EBD}"/>
                </a:ext>
              </a:extLst>
            </p:cNvPr>
            <p:cNvSpPr/>
            <p:nvPr/>
          </p:nvSpPr>
          <p:spPr>
            <a:xfrm>
              <a:off x="6958584" y="5298947"/>
              <a:ext cx="310515" cy="195580"/>
            </a:xfrm>
            <a:custGeom>
              <a:avLst/>
              <a:gdLst/>
              <a:ahLst/>
              <a:cxnLst/>
              <a:rect l="l" t="t" r="r" b="b"/>
              <a:pathLst>
                <a:path w="310515" h="195579">
                  <a:moveTo>
                    <a:pt x="299466" y="0"/>
                  </a:moveTo>
                  <a:lnTo>
                    <a:pt x="154050" y="0"/>
                  </a:lnTo>
                  <a:lnTo>
                    <a:pt x="148463" y="2539"/>
                  </a:lnTo>
                  <a:lnTo>
                    <a:pt x="126111" y="27050"/>
                  </a:lnTo>
                  <a:lnTo>
                    <a:pt x="120650" y="29590"/>
                  </a:lnTo>
                  <a:lnTo>
                    <a:pt x="42925" y="29590"/>
                  </a:lnTo>
                  <a:lnTo>
                    <a:pt x="36449" y="35051"/>
                  </a:lnTo>
                  <a:lnTo>
                    <a:pt x="0" y="195071"/>
                  </a:lnTo>
                  <a:lnTo>
                    <a:pt x="269240" y="195071"/>
                  </a:lnTo>
                  <a:lnTo>
                    <a:pt x="310515" y="8254"/>
                  </a:lnTo>
                  <a:lnTo>
                    <a:pt x="306959" y="1904"/>
                  </a:lnTo>
                  <a:lnTo>
                    <a:pt x="299466" y="0"/>
                  </a:lnTo>
                  <a:close/>
                </a:path>
              </a:pathLst>
            </a:custGeom>
            <a:solidFill>
              <a:srgbClr val="316CE4"/>
            </a:solidFill>
          </p:spPr>
          <p:txBody>
            <a:bodyPr wrap="square" lIns="0" tIns="0" rIns="0" bIns="0" rtlCol="0"/>
            <a:lstStyle/>
            <a:p>
              <a:pPr defTabSz="914400"/>
              <a:endParaRPr>
                <a:solidFill>
                  <a:prstClr val="black"/>
                </a:solidFill>
                <a:latin typeface="Calibri"/>
              </a:endParaRPr>
            </a:p>
          </p:txBody>
        </p:sp>
        <p:sp>
          <p:nvSpPr>
            <p:cNvPr id="178" name="object 85">
              <a:extLst>
                <a:ext uri="{FF2B5EF4-FFF2-40B4-BE49-F238E27FC236}">
                  <a16:creationId xmlns:a16="http://schemas.microsoft.com/office/drawing/2014/main" id="{7EDEDAA7-6FEE-4505-BC9B-9155D0E86491}"/>
                </a:ext>
              </a:extLst>
            </p:cNvPr>
            <p:cNvSpPr/>
            <p:nvPr/>
          </p:nvSpPr>
          <p:spPr>
            <a:xfrm>
              <a:off x="6954012" y="5192267"/>
              <a:ext cx="321310" cy="307975"/>
            </a:xfrm>
            <a:custGeom>
              <a:avLst/>
              <a:gdLst/>
              <a:ahLst/>
              <a:cxnLst/>
              <a:rect l="l" t="t" r="r" b="b"/>
              <a:pathLst>
                <a:path w="321309" h="307975">
                  <a:moveTo>
                    <a:pt x="95885" y="0"/>
                  </a:moveTo>
                  <a:lnTo>
                    <a:pt x="21463" y="0"/>
                  </a:lnTo>
                  <a:lnTo>
                    <a:pt x="13126" y="1851"/>
                  </a:lnTo>
                  <a:lnTo>
                    <a:pt x="6302" y="6905"/>
                  </a:lnTo>
                  <a:lnTo>
                    <a:pt x="1692" y="14412"/>
                  </a:lnTo>
                  <a:lnTo>
                    <a:pt x="0" y="23621"/>
                  </a:lnTo>
                  <a:lnTo>
                    <a:pt x="38" y="303402"/>
                  </a:lnTo>
                  <a:lnTo>
                    <a:pt x="381" y="304545"/>
                  </a:lnTo>
                  <a:lnTo>
                    <a:pt x="2159" y="306958"/>
                  </a:lnTo>
                  <a:lnTo>
                    <a:pt x="3683" y="307847"/>
                  </a:lnTo>
                  <a:lnTo>
                    <a:pt x="274447" y="307847"/>
                  </a:lnTo>
                  <a:lnTo>
                    <a:pt x="276860" y="307974"/>
                  </a:lnTo>
                  <a:lnTo>
                    <a:pt x="279146" y="306069"/>
                  </a:lnTo>
                  <a:lnTo>
                    <a:pt x="279808" y="303275"/>
                  </a:lnTo>
                  <a:lnTo>
                    <a:pt x="281400" y="296036"/>
                  </a:lnTo>
                  <a:lnTo>
                    <a:pt x="12319" y="296036"/>
                  </a:lnTo>
                  <a:lnTo>
                    <a:pt x="21889" y="253872"/>
                  </a:lnTo>
                  <a:lnTo>
                    <a:pt x="10795" y="253872"/>
                  </a:lnTo>
                  <a:lnTo>
                    <a:pt x="10795" y="17144"/>
                  </a:lnTo>
                  <a:lnTo>
                    <a:pt x="15621" y="11810"/>
                  </a:lnTo>
                  <a:lnTo>
                    <a:pt x="109788" y="11810"/>
                  </a:lnTo>
                  <a:lnTo>
                    <a:pt x="101346" y="2539"/>
                  </a:lnTo>
                  <a:lnTo>
                    <a:pt x="95885" y="0"/>
                  </a:lnTo>
                  <a:close/>
                </a:path>
                <a:path w="321309" h="307975">
                  <a:moveTo>
                    <a:pt x="319814" y="112521"/>
                  </a:moveTo>
                  <a:lnTo>
                    <a:pt x="305435" y="112521"/>
                  </a:lnTo>
                  <a:lnTo>
                    <a:pt x="306959" y="113283"/>
                  </a:lnTo>
                  <a:lnTo>
                    <a:pt x="307975" y="114680"/>
                  </a:lnTo>
                  <a:lnTo>
                    <a:pt x="308991" y="116204"/>
                  </a:lnTo>
                  <a:lnTo>
                    <a:pt x="309372" y="117982"/>
                  </a:lnTo>
                  <a:lnTo>
                    <a:pt x="270129" y="296036"/>
                  </a:lnTo>
                  <a:lnTo>
                    <a:pt x="281400" y="296036"/>
                  </a:lnTo>
                  <a:lnTo>
                    <a:pt x="319532" y="122554"/>
                  </a:lnTo>
                  <a:lnTo>
                    <a:pt x="320802" y="117347"/>
                  </a:lnTo>
                  <a:lnTo>
                    <a:pt x="319814" y="112521"/>
                  </a:lnTo>
                  <a:close/>
                </a:path>
                <a:path w="321309" h="307975">
                  <a:moveTo>
                    <a:pt x="250444" y="65150"/>
                  </a:moveTo>
                  <a:lnTo>
                    <a:pt x="34671" y="65150"/>
                  </a:lnTo>
                  <a:lnTo>
                    <a:pt x="32258" y="67817"/>
                  </a:lnTo>
                  <a:lnTo>
                    <a:pt x="32258" y="159130"/>
                  </a:lnTo>
                  <a:lnTo>
                    <a:pt x="10795" y="253872"/>
                  </a:lnTo>
                  <a:lnTo>
                    <a:pt x="21889" y="253872"/>
                  </a:lnTo>
                  <a:lnTo>
                    <a:pt x="45212" y="151129"/>
                  </a:lnTo>
                  <a:lnTo>
                    <a:pt x="46355" y="145795"/>
                  </a:lnTo>
                  <a:lnTo>
                    <a:pt x="50673" y="142112"/>
                  </a:lnTo>
                  <a:lnTo>
                    <a:pt x="127381" y="142112"/>
                  </a:lnTo>
                  <a:lnTo>
                    <a:pt x="134239" y="138937"/>
                  </a:lnTo>
                  <a:lnTo>
                    <a:pt x="138040" y="134746"/>
                  </a:lnTo>
                  <a:lnTo>
                    <a:pt x="43053" y="134746"/>
                  </a:lnTo>
                  <a:lnTo>
                    <a:pt x="43053" y="76961"/>
                  </a:lnTo>
                  <a:lnTo>
                    <a:pt x="252857" y="76961"/>
                  </a:lnTo>
                  <a:lnTo>
                    <a:pt x="252857" y="67817"/>
                  </a:lnTo>
                  <a:lnTo>
                    <a:pt x="250444" y="65150"/>
                  </a:lnTo>
                  <a:close/>
                </a:path>
                <a:path w="321309" h="307975">
                  <a:moveTo>
                    <a:pt x="129159" y="100583"/>
                  </a:moveTo>
                  <a:lnTo>
                    <a:pt x="118364" y="100583"/>
                  </a:lnTo>
                  <a:lnTo>
                    <a:pt x="118364" y="130301"/>
                  </a:lnTo>
                  <a:lnTo>
                    <a:pt x="51054" y="130301"/>
                  </a:lnTo>
                  <a:lnTo>
                    <a:pt x="46736" y="131825"/>
                  </a:lnTo>
                  <a:lnTo>
                    <a:pt x="43053" y="134746"/>
                  </a:lnTo>
                  <a:lnTo>
                    <a:pt x="138040" y="134746"/>
                  </a:lnTo>
                  <a:lnTo>
                    <a:pt x="144862" y="127253"/>
                  </a:lnTo>
                  <a:lnTo>
                    <a:pt x="129159" y="127253"/>
                  </a:lnTo>
                  <a:lnTo>
                    <a:pt x="129159" y="100583"/>
                  </a:lnTo>
                  <a:close/>
                </a:path>
                <a:path w="321309" h="307975">
                  <a:moveTo>
                    <a:pt x="75311" y="100583"/>
                  </a:moveTo>
                  <a:lnTo>
                    <a:pt x="64516" y="100583"/>
                  </a:lnTo>
                  <a:lnTo>
                    <a:pt x="64516" y="130301"/>
                  </a:lnTo>
                  <a:lnTo>
                    <a:pt x="75311" y="130301"/>
                  </a:lnTo>
                  <a:lnTo>
                    <a:pt x="75311" y="100583"/>
                  </a:lnTo>
                  <a:close/>
                </a:path>
                <a:path w="321309" h="307975">
                  <a:moveTo>
                    <a:pt x="102235" y="100583"/>
                  </a:moveTo>
                  <a:lnTo>
                    <a:pt x="91440" y="100583"/>
                  </a:lnTo>
                  <a:lnTo>
                    <a:pt x="91440" y="130301"/>
                  </a:lnTo>
                  <a:lnTo>
                    <a:pt x="102235" y="130301"/>
                  </a:lnTo>
                  <a:lnTo>
                    <a:pt x="102235" y="100583"/>
                  </a:lnTo>
                  <a:close/>
                </a:path>
                <a:path w="321309" h="307975">
                  <a:moveTo>
                    <a:pt x="156083" y="100583"/>
                  </a:moveTo>
                  <a:lnTo>
                    <a:pt x="145288" y="100583"/>
                  </a:lnTo>
                  <a:lnTo>
                    <a:pt x="145288" y="110108"/>
                  </a:lnTo>
                  <a:lnTo>
                    <a:pt x="131572" y="125094"/>
                  </a:lnTo>
                  <a:lnTo>
                    <a:pt x="130048" y="126618"/>
                  </a:lnTo>
                  <a:lnTo>
                    <a:pt x="129159" y="127253"/>
                  </a:lnTo>
                  <a:lnTo>
                    <a:pt x="144862" y="127253"/>
                  </a:lnTo>
                  <a:lnTo>
                    <a:pt x="153543" y="117728"/>
                  </a:lnTo>
                  <a:lnTo>
                    <a:pt x="156591" y="114299"/>
                  </a:lnTo>
                  <a:lnTo>
                    <a:pt x="160655" y="112521"/>
                  </a:lnTo>
                  <a:lnTo>
                    <a:pt x="319814" y="112521"/>
                  </a:lnTo>
                  <a:lnTo>
                    <a:pt x="319659" y="111759"/>
                  </a:lnTo>
                  <a:lnTo>
                    <a:pt x="313563" y="103123"/>
                  </a:lnTo>
                  <a:lnTo>
                    <a:pt x="312115" y="102361"/>
                  </a:lnTo>
                  <a:lnTo>
                    <a:pt x="156083" y="102361"/>
                  </a:lnTo>
                  <a:lnTo>
                    <a:pt x="156083" y="100583"/>
                  </a:lnTo>
                  <a:close/>
                </a:path>
                <a:path w="321309" h="307975">
                  <a:moveTo>
                    <a:pt x="308737" y="100583"/>
                  </a:moveTo>
                  <a:lnTo>
                    <a:pt x="164973" y="100583"/>
                  </a:lnTo>
                  <a:lnTo>
                    <a:pt x="161925" y="100710"/>
                  </a:lnTo>
                  <a:lnTo>
                    <a:pt x="158877" y="101218"/>
                  </a:lnTo>
                  <a:lnTo>
                    <a:pt x="156083" y="102361"/>
                  </a:lnTo>
                  <a:lnTo>
                    <a:pt x="312115" y="102361"/>
                  </a:lnTo>
                  <a:lnTo>
                    <a:pt x="308737" y="100583"/>
                  </a:lnTo>
                  <a:close/>
                </a:path>
                <a:path w="321309" h="307975">
                  <a:moveTo>
                    <a:pt x="252857" y="76961"/>
                  </a:moveTo>
                  <a:lnTo>
                    <a:pt x="242062" y="76961"/>
                  </a:lnTo>
                  <a:lnTo>
                    <a:pt x="242062" y="100583"/>
                  </a:lnTo>
                  <a:lnTo>
                    <a:pt x="252857" y="100583"/>
                  </a:lnTo>
                  <a:lnTo>
                    <a:pt x="252857" y="76961"/>
                  </a:lnTo>
                  <a:close/>
                </a:path>
                <a:path w="321309" h="307975">
                  <a:moveTo>
                    <a:pt x="109788" y="11810"/>
                  </a:moveTo>
                  <a:lnTo>
                    <a:pt x="92964" y="11810"/>
                  </a:lnTo>
                  <a:lnTo>
                    <a:pt x="95758" y="13080"/>
                  </a:lnTo>
                  <a:lnTo>
                    <a:pt x="97790" y="15366"/>
                  </a:lnTo>
                  <a:lnTo>
                    <a:pt x="115189" y="34543"/>
                  </a:lnTo>
                  <a:lnTo>
                    <a:pt x="119253" y="38861"/>
                  </a:lnTo>
                  <a:lnTo>
                    <a:pt x="124714" y="41401"/>
                  </a:lnTo>
                  <a:lnTo>
                    <a:pt x="269621" y="41401"/>
                  </a:lnTo>
                  <a:lnTo>
                    <a:pt x="274447" y="46735"/>
                  </a:lnTo>
                  <a:lnTo>
                    <a:pt x="274447" y="100583"/>
                  </a:lnTo>
                  <a:lnTo>
                    <a:pt x="285115" y="100583"/>
                  </a:lnTo>
                  <a:lnTo>
                    <a:pt x="285115" y="53339"/>
                  </a:lnTo>
                  <a:lnTo>
                    <a:pt x="283422" y="44110"/>
                  </a:lnTo>
                  <a:lnTo>
                    <a:pt x="278812" y="36560"/>
                  </a:lnTo>
                  <a:lnTo>
                    <a:pt x="271988" y="31462"/>
                  </a:lnTo>
                  <a:lnTo>
                    <a:pt x="263652" y="29590"/>
                  </a:lnTo>
                  <a:lnTo>
                    <a:pt x="127508" y="29590"/>
                  </a:lnTo>
                  <a:lnTo>
                    <a:pt x="124841" y="28320"/>
                  </a:lnTo>
                  <a:lnTo>
                    <a:pt x="122809" y="26161"/>
                  </a:lnTo>
                  <a:lnTo>
                    <a:pt x="109788" y="11810"/>
                  </a:lnTo>
                  <a:close/>
                </a:path>
              </a:pathLst>
            </a:custGeom>
            <a:solidFill>
              <a:srgbClr val="000000"/>
            </a:solidFill>
          </p:spPr>
          <p:txBody>
            <a:bodyPr wrap="square" lIns="0" tIns="0" rIns="0" bIns="0" rtlCol="0"/>
            <a:lstStyle/>
            <a:p>
              <a:pPr defTabSz="914400"/>
              <a:endParaRPr>
                <a:solidFill>
                  <a:prstClr val="black"/>
                </a:solidFill>
                <a:latin typeface="Calibri"/>
              </a:endParaRPr>
            </a:p>
          </p:txBody>
        </p:sp>
        <p:sp>
          <p:nvSpPr>
            <p:cNvPr id="179" name="object 86">
              <a:extLst>
                <a:ext uri="{FF2B5EF4-FFF2-40B4-BE49-F238E27FC236}">
                  <a16:creationId xmlns:a16="http://schemas.microsoft.com/office/drawing/2014/main" id="{D8507CDB-F1A2-43A6-AF4B-B7FC411729E0}"/>
                </a:ext>
              </a:extLst>
            </p:cNvPr>
            <p:cNvSpPr/>
            <p:nvPr/>
          </p:nvSpPr>
          <p:spPr>
            <a:xfrm>
              <a:off x="5737860" y="5318759"/>
              <a:ext cx="716280" cy="716280"/>
            </a:xfrm>
            <a:custGeom>
              <a:avLst/>
              <a:gdLst/>
              <a:ahLst/>
              <a:cxnLst/>
              <a:rect l="l" t="t" r="r" b="b"/>
              <a:pathLst>
                <a:path w="716279" h="716279">
                  <a:moveTo>
                    <a:pt x="358139" y="0"/>
                  </a:moveTo>
                  <a:lnTo>
                    <a:pt x="309554" y="3270"/>
                  </a:lnTo>
                  <a:lnTo>
                    <a:pt x="262951" y="12797"/>
                  </a:lnTo>
                  <a:lnTo>
                    <a:pt x="218759" y="28152"/>
                  </a:lnTo>
                  <a:lnTo>
                    <a:pt x="177404" y="48909"/>
                  </a:lnTo>
                  <a:lnTo>
                    <a:pt x="139315" y="74640"/>
                  </a:lnTo>
                  <a:lnTo>
                    <a:pt x="104917" y="104917"/>
                  </a:lnTo>
                  <a:lnTo>
                    <a:pt x="74640" y="139315"/>
                  </a:lnTo>
                  <a:lnTo>
                    <a:pt x="48909" y="177404"/>
                  </a:lnTo>
                  <a:lnTo>
                    <a:pt x="28152" y="218759"/>
                  </a:lnTo>
                  <a:lnTo>
                    <a:pt x="12797" y="262951"/>
                  </a:lnTo>
                  <a:lnTo>
                    <a:pt x="3270" y="309554"/>
                  </a:lnTo>
                  <a:lnTo>
                    <a:pt x="0" y="358139"/>
                  </a:lnTo>
                  <a:lnTo>
                    <a:pt x="3270" y="406736"/>
                  </a:lnTo>
                  <a:lnTo>
                    <a:pt x="12797" y="453345"/>
                  </a:lnTo>
                  <a:lnTo>
                    <a:pt x="28152" y="497541"/>
                  </a:lnTo>
                  <a:lnTo>
                    <a:pt x="48909" y="538897"/>
                  </a:lnTo>
                  <a:lnTo>
                    <a:pt x="74640" y="576986"/>
                  </a:lnTo>
                  <a:lnTo>
                    <a:pt x="104917" y="611381"/>
                  </a:lnTo>
                  <a:lnTo>
                    <a:pt x="139315" y="641655"/>
                  </a:lnTo>
                  <a:lnTo>
                    <a:pt x="177404" y="667382"/>
                  </a:lnTo>
                  <a:lnTo>
                    <a:pt x="218759" y="688134"/>
                  </a:lnTo>
                  <a:lnTo>
                    <a:pt x="262951" y="703486"/>
                  </a:lnTo>
                  <a:lnTo>
                    <a:pt x="309554" y="713010"/>
                  </a:lnTo>
                  <a:lnTo>
                    <a:pt x="358139" y="716279"/>
                  </a:lnTo>
                  <a:lnTo>
                    <a:pt x="406725" y="713010"/>
                  </a:lnTo>
                  <a:lnTo>
                    <a:pt x="453328" y="703486"/>
                  </a:lnTo>
                  <a:lnTo>
                    <a:pt x="497520" y="688134"/>
                  </a:lnTo>
                  <a:lnTo>
                    <a:pt x="538875" y="667382"/>
                  </a:lnTo>
                  <a:lnTo>
                    <a:pt x="576964" y="641655"/>
                  </a:lnTo>
                  <a:lnTo>
                    <a:pt x="611362" y="611381"/>
                  </a:lnTo>
                  <a:lnTo>
                    <a:pt x="641639" y="576986"/>
                  </a:lnTo>
                  <a:lnTo>
                    <a:pt x="667370" y="538897"/>
                  </a:lnTo>
                  <a:lnTo>
                    <a:pt x="688127" y="497541"/>
                  </a:lnTo>
                  <a:lnTo>
                    <a:pt x="703482" y="453345"/>
                  </a:lnTo>
                  <a:lnTo>
                    <a:pt x="713009" y="406736"/>
                  </a:lnTo>
                  <a:lnTo>
                    <a:pt x="716279" y="358139"/>
                  </a:lnTo>
                  <a:lnTo>
                    <a:pt x="713009" y="309554"/>
                  </a:lnTo>
                  <a:lnTo>
                    <a:pt x="703482" y="262951"/>
                  </a:lnTo>
                  <a:lnTo>
                    <a:pt x="688127" y="218759"/>
                  </a:lnTo>
                  <a:lnTo>
                    <a:pt x="667370" y="177404"/>
                  </a:lnTo>
                  <a:lnTo>
                    <a:pt x="641639" y="139315"/>
                  </a:lnTo>
                  <a:lnTo>
                    <a:pt x="611362" y="104917"/>
                  </a:lnTo>
                  <a:lnTo>
                    <a:pt x="576964" y="74640"/>
                  </a:lnTo>
                  <a:lnTo>
                    <a:pt x="538875" y="48909"/>
                  </a:lnTo>
                  <a:lnTo>
                    <a:pt x="497520" y="28152"/>
                  </a:lnTo>
                  <a:lnTo>
                    <a:pt x="453328" y="12797"/>
                  </a:lnTo>
                  <a:lnTo>
                    <a:pt x="406725" y="3270"/>
                  </a:lnTo>
                  <a:lnTo>
                    <a:pt x="358139" y="0"/>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180" name="object 87">
              <a:extLst>
                <a:ext uri="{FF2B5EF4-FFF2-40B4-BE49-F238E27FC236}">
                  <a16:creationId xmlns:a16="http://schemas.microsoft.com/office/drawing/2014/main" id="{9545FC21-8D52-4F36-9114-092272A2A619}"/>
                </a:ext>
              </a:extLst>
            </p:cNvPr>
            <p:cNvSpPr/>
            <p:nvPr/>
          </p:nvSpPr>
          <p:spPr>
            <a:xfrm>
              <a:off x="5999988" y="5548883"/>
              <a:ext cx="143510" cy="43180"/>
            </a:xfrm>
            <a:custGeom>
              <a:avLst/>
              <a:gdLst/>
              <a:ahLst/>
              <a:cxnLst/>
              <a:rect l="l" t="t" r="r" b="b"/>
              <a:pathLst>
                <a:path w="143510" h="43179">
                  <a:moveTo>
                    <a:pt x="21336" y="0"/>
                  </a:moveTo>
                  <a:lnTo>
                    <a:pt x="0" y="0"/>
                  </a:lnTo>
                  <a:lnTo>
                    <a:pt x="0" y="10668"/>
                  </a:lnTo>
                  <a:lnTo>
                    <a:pt x="21336" y="10668"/>
                  </a:lnTo>
                  <a:lnTo>
                    <a:pt x="21336" y="0"/>
                  </a:lnTo>
                  <a:close/>
                </a:path>
                <a:path w="143510" h="43179">
                  <a:moveTo>
                    <a:pt x="111252" y="6096"/>
                  </a:moveTo>
                  <a:lnTo>
                    <a:pt x="89916" y="6096"/>
                  </a:lnTo>
                  <a:lnTo>
                    <a:pt x="89916" y="16764"/>
                  </a:lnTo>
                  <a:lnTo>
                    <a:pt x="111252" y="16764"/>
                  </a:lnTo>
                  <a:lnTo>
                    <a:pt x="111252" y="6096"/>
                  </a:lnTo>
                  <a:close/>
                </a:path>
                <a:path w="143510" h="43179">
                  <a:moveTo>
                    <a:pt x="143256" y="32004"/>
                  </a:moveTo>
                  <a:lnTo>
                    <a:pt x="117348" y="32004"/>
                  </a:lnTo>
                  <a:lnTo>
                    <a:pt x="117348" y="42672"/>
                  </a:lnTo>
                  <a:lnTo>
                    <a:pt x="143256" y="42672"/>
                  </a:lnTo>
                  <a:lnTo>
                    <a:pt x="143256" y="32004"/>
                  </a:lnTo>
                  <a:close/>
                </a:path>
                <a:path w="143510" h="43179">
                  <a:moveTo>
                    <a:pt x="143256" y="6096"/>
                  </a:moveTo>
                  <a:lnTo>
                    <a:pt x="121920" y="6096"/>
                  </a:lnTo>
                  <a:lnTo>
                    <a:pt x="121920" y="16764"/>
                  </a:lnTo>
                  <a:lnTo>
                    <a:pt x="143256" y="16764"/>
                  </a:lnTo>
                  <a:lnTo>
                    <a:pt x="143256" y="6096"/>
                  </a:lnTo>
                  <a:close/>
                </a:path>
              </a:pathLst>
            </a:custGeom>
            <a:solidFill>
              <a:srgbClr val="BCBCBC"/>
            </a:solidFill>
          </p:spPr>
          <p:txBody>
            <a:bodyPr wrap="square" lIns="0" tIns="0" rIns="0" bIns="0" rtlCol="0"/>
            <a:lstStyle/>
            <a:p>
              <a:pPr defTabSz="914400"/>
              <a:endParaRPr>
                <a:solidFill>
                  <a:prstClr val="black"/>
                </a:solidFill>
                <a:latin typeface="Calibri"/>
              </a:endParaRPr>
            </a:p>
          </p:txBody>
        </p:sp>
        <p:sp>
          <p:nvSpPr>
            <p:cNvPr id="181" name="object 88">
              <a:extLst>
                <a:ext uri="{FF2B5EF4-FFF2-40B4-BE49-F238E27FC236}">
                  <a16:creationId xmlns:a16="http://schemas.microsoft.com/office/drawing/2014/main" id="{EF2943BD-3D38-403B-8F0A-25046620A226}"/>
                </a:ext>
              </a:extLst>
            </p:cNvPr>
            <p:cNvSpPr/>
            <p:nvPr/>
          </p:nvSpPr>
          <p:spPr>
            <a:xfrm>
              <a:off x="5942076" y="5554979"/>
              <a:ext cx="196850" cy="277495"/>
            </a:xfrm>
            <a:custGeom>
              <a:avLst/>
              <a:gdLst/>
              <a:ahLst/>
              <a:cxnLst/>
              <a:rect l="l" t="t" r="r" b="b"/>
              <a:pathLst>
                <a:path w="196850" h="277495">
                  <a:moveTo>
                    <a:pt x="143510" y="0"/>
                  </a:moveTo>
                  <a:lnTo>
                    <a:pt x="0" y="0"/>
                  </a:lnTo>
                  <a:lnTo>
                    <a:pt x="0" y="277368"/>
                  </a:lnTo>
                  <a:lnTo>
                    <a:pt x="196596" y="277368"/>
                  </a:lnTo>
                  <a:lnTo>
                    <a:pt x="196596" y="53340"/>
                  </a:lnTo>
                  <a:lnTo>
                    <a:pt x="143510" y="0"/>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182" name="object 89">
              <a:extLst>
                <a:ext uri="{FF2B5EF4-FFF2-40B4-BE49-F238E27FC236}">
                  <a16:creationId xmlns:a16="http://schemas.microsoft.com/office/drawing/2014/main" id="{7B458805-CE02-4C46-A4C8-4D55FC3CA3D3}"/>
                </a:ext>
              </a:extLst>
            </p:cNvPr>
            <p:cNvSpPr/>
            <p:nvPr/>
          </p:nvSpPr>
          <p:spPr>
            <a:xfrm>
              <a:off x="5942076" y="5593079"/>
              <a:ext cx="196850" cy="239395"/>
            </a:xfrm>
            <a:custGeom>
              <a:avLst/>
              <a:gdLst/>
              <a:ahLst/>
              <a:cxnLst/>
              <a:rect l="l" t="t" r="r" b="b"/>
              <a:pathLst>
                <a:path w="196850" h="239395">
                  <a:moveTo>
                    <a:pt x="182752" y="0"/>
                  </a:moveTo>
                  <a:lnTo>
                    <a:pt x="153054" y="52911"/>
                  </a:lnTo>
                  <a:lnTo>
                    <a:pt x="116430" y="99551"/>
                  </a:lnTo>
                  <a:lnTo>
                    <a:pt x="76380" y="139570"/>
                  </a:lnTo>
                  <a:lnTo>
                    <a:pt x="36404" y="172619"/>
                  </a:lnTo>
                  <a:lnTo>
                    <a:pt x="0" y="198348"/>
                  </a:lnTo>
                  <a:lnTo>
                    <a:pt x="0" y="239268"/>
                  </a:lnTo>
                  <a:lnTo>
                    <a:pt x="196596" y="239268"/>
                  </a:lnTo>
                  <a:lnTo>
                    <a:pt x="196596" y="13995"/>
                  </a:lnTo>
                  <a:lnTo>
                    <a:pt x="182752" y="0"/>
                  </a:lnTo>
                  <a:close/>
                </a:path>
              </a:pathLst>
            </a:custGeom>
            <a:solidFill>
              <a:srgbClr val="DFDFDF"/>
            </a:solidFill>
          </p:spPr>
          <p:txBody>
            <a:bodyPr wrap="square" lIns="0" tIns="0" rIns="0" bIns="0" rtlCol="0"/>
            <a:lstStyle/>
            <a:p>
              <a:pPr defTabSz="914400"/>
              <a:endParaRPr>
                <a:solidFill>
                  <a:prstClr val="black"/>
                </a:solidFill>
                <a:latin typeface="Calibri"/>
              </a:endParaRPr>
            </a:p>
          </p:txBody>
        </p:sp>
        <p:sp>
          <p:nvSpPr>
            <p:cNvPr id="183" name="object 90">
              <a:extLst>
                <a:ext uri="{FF2B5EF4-FFF2-40B4-BE49-F238E27FC236}">
                  <a16:creationId xmlns:a16="http://schemas.microsoft.com/office/drawing/2014/main" id="{63D60AFF-DDFE-4986-9F07-7B74086E9D19}"/>
                </a:ext>
              </a:extLst>
            </p:cNvPr>
            <p:cNvSpPr/>
            <p:nvPr/>
          </p:nvSpPr>
          <p:spPr>
            <a:xfrm>
              <a:off x="5942076" y="5580888"/>
              <a:ext cx="287020" cy="251460"/>
            </a:xfrm>
            <a:custGeom>
              <a:avLst/>
              <a:gdLst/>
              <a:ahLst/>
              <a:cxnLst/>
              <a:rect l="l" t="t" r="r" b="b"/>
              <a:pathLst>
                <a:path w="287020" h="251460">
                  <a:moveTo>
                    <a:pt x="196596" y="26187"/>
                  </a:moveTo>
                  <a:lnTo>
                    <a:pt x="182753" y="12192"/>
                  </a:lnTo>
                  <a:lnTo>
                    <a:pt x="153047" y="65112"/>
                  </a:lnTo>
                  <a:lnTo>
                    <a:pt x="116420" y="111747"/>
                  </a:lnTo>
                  <a:lnTo>
                    <a:pt x="76377" y="151765"/>
                  </a:lnTo>
                  <a:lnTo>
                    <a:pt x="36398" y="184823"/>
                  </a:lnTo>
                  <a:lnTo>
                    <a:pt x="0" y="210540"/>
                  </a:lnTo>
                  <a:lnTo>
                    <a:pt x="0" y="251460"/>
                  </a:lnTo>
                  <a:lnTo>
                    <a:pt x="196596" y="251460"/>
                  </a:lnTo>
                  <a:lnTo>
                    <a:pt x="196596" y="26187"/>
                  </a:lnTo>
                  <a:close/>
                </a:path>
                <a:path w="287020" h="251460">
                  <a:moveTo>
                    <a:pt x="286512" y="7188"/>
                  </a:moveTo>
                  <a:lnTo>
                    <a:pt x="279654" y="0"/>
                  </a:lnTo>
                  <a:lnTo>
                    <a:pt x="279400" y="0"/>
                  </a:lnTo>
                  <a:lnTo>
                    <a:pt x="271272" y="0"/>
                  </a:lnTo>
                  <a:lnTo>
                    <a:pt x="261620" y="0"/>
                  </a:lnTo>
                  <a:lnTo>
                    <a:pt x="254508" y="7188"/>
                  </a:lnTo>
                  <a:lnTo>
                    <a:pt x="254508" y="224713"/>
                  </a:lnTo>
                  <a:lnTo>
                    <a:pt x="270510" y="251460"/>
                  </a:lnTo>
                  <a:lnTo>
                    <a:pt x="271272" y="250190"/>
                  </a:lnTo>
                  <a:lnTo>
                    <a:pt x="271272" y="251460"/>
                  </a:lnTo>
                  <a:lnTo>
                    <a:pt x="286512" y="224713"/>
                  </a:lnTo>
                  <a:lnTo>
                    <a:pt x="286512" y="7188"/>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184" name="object 91">
              <a:extLst>
                <a:ext uri="{FF2B5EF4-FFF2-40B4-BE49-F238E27FC236}">
                  <a16:creationId xmlns:a16="http://schemas.microsoft.com/office/drawing/2014/main" id="{78BE5F7D-685C-4A21-A908-B469A283ADD8}"/>
                </a:ext>
              </a:extLst>
            </p:cNvPr>
            <p:cNvSpPr/>
            <p:nvPr/>
          </p:nvSpPr>
          <p:spPr>
            <a:xfrm>
              <a:off x="6192012" y="5597651"/>
              <a:ext cx="64135" cy="213360"/>
            </a:xfrm>
            <a:custGeom>
              <a:avLst/>
              <a:gdLst/>
              <a:ahLst/>
              <a:cxnLst/>
              <a:rect l="l" t="t" r="r" b="b"/>
              <a:pathLst>
                <a:path w="64135" h="213360">
                  <a:moveTo>
                    <a:pt x="36576" y="202692"/>
                  </a:moveTo>
                  <a:lnTo>
                    <a:pt x="4572" y="202692"/>
                  </a:lnTo>
                  <a:lnTo>
                    <a:pt x="4572" y="213360"/>
                  </a:lnTo>
                  <a:lnTo>
                    <a:pt x="36576" y="213360"/>
                  </a:lnTo>
                  <a:lnTo>
                    <a:pt x="36576" y="202692"/>
                  </a:lnTo>
                  <a:close/>
                </a:path>
                <a:path w="64135" h="213360">
                  <a:moveTo>
                    <a:pt x="36576" y="96012"/>
                  </a:moveTo>
                  <a:lnTo>
                    <a:pt x="4572" y="96012"/>
                  </a:lnTo>
                  <a:lnTo>
                    <a:pt x="4572" y="106680"/>
                  </a:lnTo>
                  <a:lnTo>
                    <a:pt x="36576" y="106680"/>
                  </a:lnTo>
                  <a:lnTo>
                    <a:pt x="36576" y="96012"/>
                  </a:lnTo>
                  <a:close/>
                </a:path>
                <a:path w="64135" h="213360">
                  <a:moveTo>
                    <a:pt x="64008" y="7162"/>
                  </a:moveTo>
                  <a:lnTo>
                    <a:pt x="56896" y="0"/>
                  </a:lnTo>
                  <a:lnTo>
                    <a:pt x="0" y="0"/>
                  </a:lnTo>
                  <a:lnTo>
                    <a:pt x="0" y="10668"/>
                  </a:lnTo>
                  <a:lnTo>
                    <a:pt x="50927" y="10668"/>
                  </a:lnTo>
                  <a:lnTo>
                    <a:pt x="53340" y="13055"/>
                  </a:lnTo>
                  <a:lnTo>
                    <a:pt x="53340" y="106680"/>
                  </a:lnTo>
                  <a:lnTo>
                    <a:pt x="64008" y="106680"/>
                  </a:lnTo>
                  <a:lnTo>
                    <a:pt x="64008" y="7162"/>
                  </a:lnTo>
                  <a:close/>
                </a:path>
              </a:pathLst>
            </a:custGeom>
            <a:solidFill>
              <a:srgbClr val="205280"/>
            </a:solidFill>
          </p:spPr>
          <p:txBody>
            <a:bodyPr wrap="square" lIns="0" tIns="0" rIns="0" bIns="0" rtlCol="0"/>
            <a:lstStyle/>
            <a:p>
              <a:pPr defTabSz="914400"/>
              <a:endParaRPr>
                <a:solidFill>
                  <a:prstClr val="black"/>
                </a:solidFill>
                <a:latin typeface="Calibri"/>
              </a:endParaRPr>
            </a:p>
          </p:txBody>
        </p:sp>
        <p:sp>
          <p:nvSpPr>
            <p:cNvPr id="185" name="object 92">
              <a:extLst>
                <a:ext uri="{FF2B5EF4-FFF2-40B4-BE49-F238E27FC236}">
                  <a16:creationId xmlns:a16="http://schemas.microsoft.com/office/drawing/2014/main" id="{C5AF2CD4-A2FF-4F3D-B948-B9A3C5F7F030}"/>
                </a:ext>
              </a:extLst>
            </p:cNvPr>
            <p:cNvSpPr/>
            <p:nvPr/>
          </p:nvSpPr>
          <p:spPr>
            <a:xfrm>
              <a:off x="5995416" y="5644895"/>
              <a:ext cx="94615" cy="59690"/>
            </a:xfrm>
            <a:custGeom>
              <a:avLst/>
              <a:gdLst/>
              <a:ahLst/>
              <a:cxnLst/>
              <a:rect l="l" t="t" r="r" b="b"/>
              <a:pathLst>
                <a:path w="94614" h="59689">
                  <a:moveTo>
                    <a:pt x="10655" y="38100"/>
                  </a:moveTo>
                  <a:lnTo>
                    <a:pt x="0" y="38100"/>
                  </a:lnTo>
                  <a:lnTo>
                    <a:pt x="0" y="59436"/>
                  </a:lnTo>
                  <a:lnTo>
                    <a:pt x="10655" y="59436"/>
                  </a:lnTo>
                  <a:lnTo>
                    <a:pt x="10655" y="38100"/>
                  </a:lnTo>
                  <a:close/>
                </a:path>
                <a:path w="94614" h="59689">
                  <a:moveTo>
                    <a:pt x="31991" y="16764"/>
                  </a:moveTo>
                  <a:lnTo>
                    <a:pt x="21336" y="16764"/>
                  </a:lnTo>
                  <a:lnTo>
                    <a:pt x="21336" y="59436"/>
                  </a:lnTo>
                  <a:lnTo>
                    <a:pt x="31991" y="59436"/>
                  </a:lnTo>
                  <a:lnTo>
                    <a:pt x="31991" y="16764"/>
                  </a:lnTo>
                  <a:close/>
                </a:path>
                <a:path w="94614" h="59689">
                  <a:moveTo>
                    <a:pt x="53340" y="0"/>
                  </a:moveTo>
                  <a:lnTo>
                    <a:pt x="42672" y="0"/>
                  </a:lnTo>
                  <a:lnTo>
                    <a:pt x="42672" y="59436"/>
                  </a:lnTo>
                  <a:lnTo>
                    <a:pt x="53340" y="59436"/>
                  </a:lnTo>
                  <a:lnTo>
                    <a:pt x="53340" y="0"/>
                  </a:lnTo>
                  <a:close/>
                </a:path>
                <a:path w="94614" h="59689">
                  <a:moveTo>
                    <a:pt x="74676" y="16764"/>
                  </a:moveTo>
                  <a:lnTo>
                    <a:pt x="64008" y="16764"/>
                  </a:lnTo>
                  <a:lnTo>
                    <a:pt x="64008" y="59436"/>
                  </a:lnTo>
                  <a:lnTo>
                    <a:pt x="74676" y="59436"/>
                  </a:lnTo>
                  <a:lnTo>
                    <a:pt x="74676" y="16764"/>
                  </a:lnTo>
                  <a:close/>
                </a:path>
                <a:path w="94614" h="59689">
                  <a:moveTo>
                    <a:pt x="94488" y="6096"/>
                  </a:moveTo>
                  <a:lnTo>
                    <a:pt x="83820" y="6096"/>
                  </a:lnTo>
                  <a:lnTo>
                    <a:pt x="83820" y="59436"/>
                  </a:lnTo>
                  <a:lnTo>
                    <a:pt x="94488" y="59436"/>
                  </a:lnTo>
                  <a:lnTo>
                    <a:pt x="94488" y="6096"/>
                  </a:lnTo>
                  <a:close/>
                </a:path>
              </a:pathLst>
            </a:custGeom>
            <a:solidFill>
              <a:srgbClr val="87B337"/>
            </a:solidFill>
          </p:spPr>
          <p:txBody>
            <a:bodyPr wrap="square" lIns="0" tIns="0" rIns="0" bIns="0" rtlCol="0"/>
            <a:lstStyle/>
            <a:p>
              <a:pPr defTabSz="914400"/>
              <a:endParaRPr>
                <a:solidFill>
                  <a:prstClr val="black"/>
                </a:solidFill>
                <a:latin typeface="Calibri"/>
              </a:endParaRPr>
            </a:p>
          </p:txBody>
        </p:sp>
        <p:sp>
          <p:nvSpPr>
            <p:cNvPr id="186" name="object 93">
              <a:extLst>
                <a:ext uri="{FF2B5EF4-FFF2-40B4-BE49-F238E27FC236}">
                  <a16:creationId xmlns:a16="http://schemas.microsoft.com/office/drawing/2014/main" id="{32422BBF-EA9D-4610-A2A8-69C9DF27DD16}"/>
                </a:ext>
              </a:extLst>
            </p:cNvPr>
            <p:cNvSpPr/>
            <p:nvPr/>
          </p:nvSpPr>
          <p:spPr>
            <a:xfrm>
              <a:off x="5974080" y="5644896"/>
              <a:ext cx="132715" cy="64135"/>
            </a:xfrm>
            <a:custGeom>
              <a:avLst/>
              <a:gdLst/>
              <a:ahLst/>
              <a:cxnLst/>
              <a:rect l="l" t="t" r="r" b="b"/>
              <a:pathLst>
                <a:path w="132714" h="64135">
                  <a:moveTo>
                    <a:pt x="10668" y="0"/>
                  </a:moveTo>
                  <a:lnTo>
                    <a:pt x="0" y="0"/>
                  </a:lnTo>
                  <a:lnTo>
                    <a:pt x="0" y="61620"/>
                  </a:lnTo>
                  <a:lnTo>
                    <a:pt x="2412" y="64007"/>
                  </a:lnTo>
                  <a:lnTo>
                    <a:pt x="132587" y="64007"/>
                  </a:lnTo>
                  <a:lnTo>
                    <a:pt x="132587" y="53339"/>
                  </a:lnTo>
                  <a:lnTo>
                    <a:pt x="10668" y="53339"/>
                  </a:lnTo>
                  <a:lnTo>
                    <a:pt x="10668" y="0"/>
                  </a:lnTo>
                  <a:close/>
                </a:path>
              </a:pathLst>
            </a:custGeom>
            <a:solidFill>
              <a:srgbClr val="4397D1"/>
            </a:solidFill>
          </p:spPr>
          <p:txBody>
            <a:bodyPr wrap="square" lIns="0" tIns="0" rIns="0" bIns="0" rtlCol="0"/>
            <a:lstStyle/>
            <a:p>
              <a:pPr defTabSz="914400"/>
              <a:endParaRPr>
                <a:solidFill>
                  <a:prstClr val="black"/>
                </a:solidFill>
                <a:latin typeface="Calibri"/>
              </a:endParaRPr>
            </a:p>
          </p:txBody>
        </p:sp>
        <p:sp>
          <p:nvSpPr>
            <p:cNvPr id="187" name="object 94">
              <a:extLst>
                <a:ext uri="{FF2B5EF4-FFF2-40B4-BE49-F238E27FC236}">
                  <a16:creationId xmlns:a16="http://schemas.microsoft.com/office/drawing/2014/main" id="{22E9A246-3CA3-4394-AF60-C66631ADEB6A}"/>
                </a:ext>
              </a:extLst>
            </p:cNvPr>
            <p:cNvSpPr/>
            <p:nvPr/>
          </p:nvSpPr>
          <p:spPr>
            <a:xfrm>
              <a:off x="5974080" y="5586983"/>
              <a:ext cx="132715" cy="203200"/>
            </a:xfrm>
            <a:custGeom>
              <a:avLst/>
              <a:gdLst/>
              <a:ahLst/>
              <a:cxnLst/>
              <a:rect l="l" t="t" r="r" b="b"/>
              <a:pathLst>
                <a:path w="132714" h="203200">
                  <a:moveTo>
                    <a:pt x="21336" y="138684"/>
                  </a:moveTo>
                  <a:lnTo>
                    <a:pt x="0" y="138684"/>
                  </a:lnTo>
                  <a:lnTo>
                    <a:pt x="0" y="149352"/>
                  </a:lnTo>
                  <a:lnTo>
                    <a:pt x="21336" y="149352"/>
                  </a:lnTo>
                  <a:lnTo>
                    <a:pt x="21336" y="138684"/>
                  </a:lnTo>
                  <a:close/>
                </a:path>
                <a:path w="132714" h="203200">
                  <a:moveTo>
                    <a:pt x="47244" y="25908"/>
                  </a:moveTo>
                  <a:lnTo>
                    <a:pt x="0" y="25908"/>
                  </a:lnTo>
                  <a:lnTo>
                    <a:pt x="0" y="36576"/>
                  </a:lnTo>
                  <a:lnTo>
                    <a:pt x="47244" y="36576"/>
                  </a:lnTo>
                  <a:lnTo>
                    <a:pt x="47244" y="25908"/>
                  </a:lnTo>
                  <a:close/>
                </a:path>
                <a:path w="132714" h="203200">
                  <a:moveTo>
                    <a:pt x="68567" y="0"/>
                  </a:moveTo>
                  <a:lnTo>
                    <a:pt x="0" y="0"/>
                  </a:lnTo>
                  <a:lnTo>
                    <a:pt x="0" y="10668"/>
                  </a:lnTo>
                  <a:lnTo>
                    <a:pt x="68567" y="10668"/>
                  </a:lnTo>
                  <a:lnTo>
                    <a:pt x="68567" y="0"/>
                  </a:lnTo>
                  <a:close/>
                </a:path>
                <a:path w="132714" h="203200">
                  <a:moveTo>
                    <a:pt x="79248" y="192024"/>
                  </a:moveTo>
                  <a:lnTo>
                    <a:pt x="0" y="192024"/>
                  </a:lnTo>
                  <a:lnTo>
                    <a:pt x="0" y="202692"/>
                  </a:lnTo>
                  <a:lnTo>
                    <a:pt x="79248" y="202692"/>
                  </a:lnTo>
                  <a:lnTo>
                    <a:pt x="79248" y="192024"/>
                  </a:lnTo>
                  <a:close/>
                </a:path>
                <a:path w="132714" h="203200">
                  <a:moveTo>
                    <a:pt x="111252" y="192024"/>
                  </a:moveTo>
                  <a:lnTo>
                    <a:pt x="89916" y="192024"/>
                  </a:lnTo>
                  <a:lnTo>
                    <a:pt x="89916" y="202692"/>
                  </a:lnTo>
                  <a:lnTo>
                    <a:pt x="111252" y="202692"/>
                  </a:lnTo>
                  <a:lnTo>
                    <a:pt x="111252" y="192024"/>
                  </a:lnTo>
                  <a:close/>
                </a:path>
                <a:path w="132714" h="203200">
                  <a:moveTo>
                    <a:pt x="132588" y="164592"/>
                  </a:moveTo>
                  <a:lnTo>
                    <a:pt x="0" y="164592"/>
                  </a:lnTo>
                  <a:lnTo>
                    <a:pt x="0" y="175260"/>
                  </a:lnTo>
                  <a:lnTo>
                    <a:pt x="132588" y="175260"/>
                  </a:lnTo>
                  <a:lnTo>
                    <a:pt x="132588" y="164592"/>
                  </a:lnTo>
                  <a:close/>
                </a:path>
                <a:path w="132714" h="203200">
                  <a:moveTo>
                    <a:pt x="132588" y="138684"/>
                  </a:moveTo>
                  <a:lnTo>
                    <a:pt x="32004" y="138684"/>
                  </a:lnTo>
                  <a:lnTo>
                    <a:pt x="32004" y="149352"/>
                  </a:lnTo>
                  <a:lnTo>
                    <a:pt x="132588" y="149352"/>
                  </a:lnTo>
                  <a:lnTo>
                    <a:pt x="132588" y="138684"/>
                  </a:lnTo>
                  <a:close/>
                </a:path>
              </a:pathLst>
            </a:custGeom>
            <a:solidFill>
              <a:srgbClr val="BCBCBC"/>
            </a:solidFill>
          </p:spPr>
          <p:txBody>
            <a:bodyPr wrap="square" lIns="0" tIns="0" rIns="0" bIns="0" rtlCol="0"/>
            <a:lstStyle/>
            <a:p>
              <a:pPr defTabSz="914400"/>
              <a:endParaRPr>
                <a:solidFill>
                  <a:prstClr val="black"/>
                </a:solidFill>
                <a:latin typeface="Calibri"/>
              </a:endParaRPr>
            </a:p>
          </p:txBody>
        </p:sp>
        <p:sp>
          <p:nvSpPr>
            <p:cNvPr id="188" name="object 95">
              <a:extLst>
                <a:ext uri="{FF2B5EF4-FFF2-40B4-BE49-F238E27FC236}">
                  <a16:creationId xmlns:a16="http://schemas.microsoft.com/office/drawing/2014/main" id="{F910E18D-CFE9-4166-BB44-F690927E79C6}"/>
                </a:ext>
              </a:extLst>
            </p:cNvPr>
            <p:cNvSpPr/>
            <p:nvPr/>
          </p:nvSpPr>
          <p:spPr>
            <a:xfrm>
              <a:off x="6085332" y="5554979"/>
              <a:ext cx="53340" cy="64135"/>
            </a:xfrm>
            <a:custGeom>
              <a:avLst/>
              <a:gdLst/>
              <a:ahLst/>
              <a:cxnLst/>
              <a:rect l="l" t="t" r="r" b="b"/>
              <a:pathLst>
                <a:path w="53339" h="64135">
                  <a:moveTo>
                    <a:pt x="53340" y="53340"/>
                  </a:moveTo>
                  <a:lnTo>
                    <a:pt x="0" y="0"/>
                  </a:lnTo>
                  <a:lnTo>
                    <a:pt x="0" y="53340"/>
                  </a:lnTo>
                  <a:lnTo>
                    <a:pt x="0" y="64008"/>
                  </a:lnTo>
                  <a:lnTo>
                    <a:pt x="53340" y="64008"/>
                  </a:lnTo>
                  <a:lnTo>
                    <a:pt x="53340" y="53340"/>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189" name="object 96">
              <a:extLst>
                <a:ext uri="{FF2B5EF4-FFF2-40B4-BE49-F238E27FC236}">
                  <a16:creationId xmlns:a16="http://schemas.microsoft.com/office/drawing/2014/main" id="{A205E9B9-0A93-4D5C-AF98-041266DC7FCA}"/>
                </a:ext>
              </a:extLst>
            </p:cNvPr>
            <p:cNvSpPr/>
            <p:nvPr/>
          </p:nvSpPr>
          <p:spPr>
            <a:xfrm>
              <a:off x="5935980" y="5516879"/>
              <a:ext cx="320040" cy="321310"/>
            </a:xfrm>
            <a:custGeom>
              <a:avLst/>
              <a:gdLst/>
              <a:ahLst/>
              <a:cxnLst/>
              <a:rect l="l" t="t" r="r" b="b"/>
              <a:pathLst>
                <a:path w="320039" h="321310">
                  <a:moveTo>
                    <a:pt x="59436" y="208788"/>
                  </a:moveTo>
                  <a:lnTo>
                    <a:pt x="38100" y="208788"/>
                  </a:lnTo>
                  <a:lnTo>
                    <a:pt x="38100" y="219456"/>
                  </a:lnTo>
                  <a:lnTo>
                    <a:pt x="59436" y="219456"/>
                  </a:lnTo>
                  <a:lnTo>
                    <a:pt x="59436" y="208788"/>
                  </a:lnTo>
                  <a:close/>
                </a:path>
                <a:path w="320039" h="321310">
                  <a:moveTo>
                    <a:pt x="85344" y="96012"/>
                  </a:moveTo>
                  <a:lnTo>
                    <a:pt x="38100" y="96012"/>
                  </a:lnTo>
                  <a:lnTo>
                    <a:pt x="38100" y="106680"/>
                  </a:lnTo>
                  <a:lnTo>
                    <a:pt x="85344" y="106680"/>
                  </a:lnTo>
                  <a:lnTo>
                    <a:pt x="85344" y="96012"/>
                  </a:lnTo>
                  <a:close/>
                </a:path>
                <a:path w="320039" h="321310">
                  <a:moveTo>
                    <a:pt x="106667" y="70104"/>
                  </a:moveTo>
                  <a:lnTo>
                    <a:pt x="38100" y="70104"/>
                  </a:lnTo>
                  <a:lnTo>
                    <a:pt x="38100" y="80772"/>
                  </a:lnTo>
                  <a:lnTo>
                    <a:pt x="106667" y="80772"/>
                  </a:lnTo>
                  <a:lnTo>
                    <a:pt x="106667" y="70104"/>
                  </a:lnTo>
                  <a:close/>
                </a:path>
                <a:path w="320039" h="321310">
                  <a:moveTo>
                    <a:pt x="117348" y="262128"/>
                  </a:moveTo>
                  <a:lnTo>
                    <a:pt x="38100" y="262128"/>
                  </a:lnTo>
                  <a:lnTo>
                    <a:pt x="38100" y="272796"/>
                  </a:lnTo>
                  <a:lnTo>
                    <a:pt x="117348" y="272796"/>
                  </a:lnTo>
                  <a:lnTo>
                    <a:pt x="117348" y="262128"/>
                  </a:lnTo>
                  <a:close/>
                </a:path>
                <a:path w="320039" h="321310">
                  <a:moveTo>
                    <a:pt x="149352" y="262128"/>
                  </a:moveTo>
                  <a:lnTo>
                    <a:pt x="128016" y="262128"/>
                  </a:lnTo>
                  <a:lnTo>
                    <a:pt x="128016" y="272796"/>
                  </a:lnTo>
                  <a:lnTo>
                    <a:pt x="149352" y="272796"/>
                  </a:lnTo>
                  <a:lnTo>
                    <a:pt x="149352" y="262128"/>
                  </a:lnTo>
                  <a:close/>
                </a:path>
                <a:path w="320039" h="321310">
                  <a:moveTo>
                    <a:pt x="170688" y="234696"/>
                  </a:moveTo>
                  <a:lnTo>
                    <a:pt x="38100" y="234696"/>
                  </a:lnTo>
                  <a:lnTo>
                    <a:pt x="38100" y="245364"/>
                  </a:lnTo>
                  <a:lnTo>
                    <a:pt x="170688" y="245364"/>
                  </a:lnTo>
                  <a:lnTo>
                    <a:pt x="170688" y="234696"/>
                  </a:lnTo>
                  <a:close/>
                </a:path>
                <a:path w="320039" h="321310">
                  <a:moveTo>
                    <a:pt x="170688" y="208788"/>
                  </a:moveTo>
                  <a:lnTo>
                    <a:pt x="70104" y="208788"/>
                  </a:lnTo>
                  <a:lnTo>
                    <a:pt x="70104" y="219456"/>
                  </a:lnTo>
                  <a:lnTo>
                    <a:pt x="170688" y="219456"/>
                  </a:lnTo>
                  <a:lnTo>
                    <a:pt x="170688" y="208788"/>
                  </a:lnTo>
                  <a:close/>
                </a:path>
                <a:path w="320039" h="321310">
                  <a:moveTo>
                    <a:pt x="170688" y="181356"/>
                  </a:moveTo>
                  <a:lnTo>
                    <a:pt x="154813" y="181356"/>
                  </a:lnTo>
                  <a:lnTo>
                    <a:pt x="154813" y="133350"/>
                  </a:lnTo>
                  <a:lnTo>
                    <a:pt x="144145" y="133350"/>
                  </a:lnTo>
                  <a:lnTo>
                    <a:pt x="144145" y="181356"/>
                  </a:lnTo>
                  <a:lnTo>
                    <a:pt x="133604" y="181356"/>
                  </a:lnTo>
                  <a:lnTo>
                    <a:pt x="133604" y="144018"/>
                  </a:lnTo>
                  <a:lnTo>
                    <a:pt x="122936" y="144018"/>
                  </a:lnTo>
                  <a:lnTo>
                    <a:pt x="122936" y="181356"/>
                  </a:lnTo>
                  <a:lnTo>
                    <a:pt x="112395" y="181356"/>
                  </a:lnTo>
                  <a:lnTo>
                    <a:pt x="112395" y="128016"/>
                  </a:lnTo>
                  <a:lnTo>
                    <a:pt x="101727" y="128016"/>
                  </a:lnTo>
                  <a:lnTo>
                    <a:pt x="101727" y="181356"/>
                  </a:lnTo>
                  <a:lnTo>
                    <a:pt x="91186" y="181356"/>
                  </a:lnTo>
                  <a:lnTo>
                    <a:pt x="91186" y="144018"/>
                  </a:lnTo>
                  <a:lnTo>
                    <a:pt x="80518" y="144018"/>
                  </a:lnTo>
                  <a:lnTo>
                    <a:pt x="80518" y="181356"/>
                  </a:lnTo>
                  <a:lnTo>
                    <a:pt x="69977" y="181356"/>
                  </a:lnTo>
                  <a:lnTo>
                    <a:pt x="69977" y="165354"/>
                  </a:lnTo>
                  <a:lnTo>
                    <a:pt x="59309" y="165354"/>
                  </a:lnTo>
                  <a:lnTo>
                    <a:pt x="59309" y="181356"/>
                  </a:lnTo>
                  <a:lnTo>
                    <a:pt x="48768" y="181356"/>
                  </a:lnTo>
                  <a:lnTo>
                    <a:pt x="48768" y="128016"/>
                  </a:lnTo>
                  <a:lnTo>
                    <a:pt x="38100" y="128016"/>
                  </a:lnTo>
                  <a:lnTo>
                    <a:pt x="38100" y="189636"/>
                  </a:lnTo>
                  <a:lnTo>
                    <a:pt x="40513" y="192024"/>
                  </a:lnTo>
                  <a:lnTo>
                    <a:pt x="170688" y="192024"/>
                  </a:lnTo>
                  <a:lnTo>
                    <a:pt x="170688" y="181356"/>
                  </a:lnTo>
                  <a:close/>
                </a:path>
                <a:path w="320039" h="321310">
                  <a:moveTo>
                    <a:pt x="207264" y="38100"/>
                  </a:moveTo>
                  <a:lnTo>
                    <a:pt x="185928" y="38100"/>
                  </a:lnTo>
                  <a:lnTo>
                    <a:pt x="185928" y="48768"/>
                  </a:lnTo>
                  <a:lnTo>
                    <a:pt x="207264" y="48768"/>
                  </a:lnTo>
                  <a:lnTo>
                    <a:pt x="207264" y="38100"/>
                  </a:lnTo>
                  <a:close/>
                </a:path>
                <a:path w="320039" h="321310">
                  <a:moveTo>
                    <a:pt x="239268" y="2413"/>
                  </a:moveTo>
                  <a:lnTo>
                    <a:pt x="236855" y="0"/>
                  </a:lnTo>
                  <a:lnTo>
                    <a:pt x="228600" y="0"/>
                  </a:lnTo>
                  <a:lnTo>
                    <a:pt x="228600" y="10668"/>
                  </a:lnTo>
                  <a:lnTo>
                    <a:pt x="228600" y="282702"/>
                  </a:lnTo>
                  <a:lnTo>
                    <a:pt x="207391" y="282702"/>
                  </a:lnTo>
                  <a:lnTo>
                    <a:pt x="207391" y="89255"/>
                  </a:lnTo>
                  <a:lnTo>
                    <a:pt x="206756" y="87896"/>
                  </a:lnTo>
                  <a:lnTo>
                    <a:pt x="205867" y="86893"/>
                  </a:lnTo>
                  <a:lnTo>
                    <a:pt x="204292" y="85344"/>
                  </a:lnTo>
                  <a:lnTo>
                    <a:pt x="196723" y="77838"/>
                  </a:lnTo>
                  <a:lnTo>
                    <a:pt x="196723" y="96012"/>
                  </a:lnTo>
                  <a:lnTo>
                    <a:pt x="196723" y="309372"/>
                  </a:lnTo>
                  <a:lnTo>
                    <a:pt x="10668" y="309372"/>
                  </a:lnTo>
                  <a:lnTo>
                    <a:pt x="10668" y="42672"/>
                  </a:lnTo>
                  <a:lnTo>
                    <a:pt x="143510" y="42672"/>
                  </a:lnTo>
                  <a:lnTo>
                    <a:pt x="143510" y="93624"/>
                  </a:lnTo>
                  <a:lnTo>
                    <a:pt x="145923" y="96012"/>
                  </a:lnTo>
                  <a:lnTo>
                    <a:pt x="196723" y="96012"/>
                  </a:lnTo>
                  <a:lnTo>
                    <a:pt x="196723" y="77838"/>
                  </a:lnTo>
                  <a:lnTo>
                    <a:pt x="193548" y="74676"/>
                  </a:lnTo>
                  <a:lnTo>
                    <a:pt x="207391" y="74676"/>
                  </a:lnTo>
                  <a:lnTo>
                    <a:pt x="207391" y="64008"/>
                  </a:lnTo>
                  <a:lnTo>
                    <a:pt x="189230" y="64008"/>
                  </a:lnTo>
                  <a:lnTo>
                    <a:pt x="189230" y="85344"/>
                  </a:lnTo>
                  <a:lnTo>
                    <a:pt x="154178" y="85344"/>
                  </a:lnTo>
                  <a:lnTo>
                    <a:pt x="154178" y="50165"/>
                  </a:lnTo>
                  <a:lnTo>
                    <a:pt x="189230" y="85344"/>
                  </a:lnTo>
                  <a:lnTo>
                    <a:pt x="189230" y="64008"/>
                  </a:lnTo>
                  <a:lnTo>
                    <a:pt x="183007" y="64008"/>
                  </a:lnTo>
                  <a:lnTo>
                    <a:pt x="169164" y="50165"/>
                  </a:lnTo>
                  <a:lnTo>
                    <a:pt x="167005" y="48006"/>
                  </a:lnTo>
                  <a:lnTo>
                    <a:pt x="175514" y="48006"/>
                  </a:lnTo>
                  <a:lnTo>
                    <a:pt x="175514" y="42672"/>
                  </a:lnTo>
                  <a:lnTo>
                    <a:pt x="175514" y="37338"/>
                  </a:lnTo>
                  <a:lnTo>
                    <a:pt x="156337" y="37338"/>
                  </a:lnTo>
                  <a:lnTo>
                    <a:pt x="152654" y="33528"/>
                  </a:lnTo>
                  <a:lnTo>
                    <a:pt x="151638" y="32512"/>
                  </a:lnTo>
                  <a:lnTo>
                    <a:pt x="150241" y="32004"/>
                  </a:lnTo>
                  <a:lnTo>
                    <a:pt x="42545" y="32004"/>
                  </a:lnTo>
                  <a:lnTo>
                    <a:pt x="42545" y="10668"/>
                  </a:lnTo>
                  <a:lnTo>
                    <a:pt x="228600" y="10668"/>
                  </a:lnTo>
                  <a:lnTo>
                    <a:pt x="228600" y="0"/>
                  </a:lnTo>
                  <a:lnTo>
                    <a:pt x="34290" y="0"/>
                  </a:lnTo>
                  <a:lnTo>
                    <a:pt x="31877" y="2413"/>
                  </a:lnTo>
                  <a:lnTo>
                    <a:pt x="31877" y="32004"/>
                  </a:lnTo>
                  <a:lnTo>
                    <a:pt x="2413" y="32004"/>
                  </a:lnTo>
                  <a:lnTo>
                    <a:pt x="0" y="34417"/>
                  </a:lnTo>
                  <a:lnTo>
                    <a:pt x="0" y="317652"/>
                  </a:lnTo>
                  <a:lnTo>
                    <a:pt x="2413" y="320040"/>
                  </a:lnTo>
                  <a:lnTo>
                    <a:pt x="204978" y="320040"/>
                  </a:lnTo>
                  <a:lnTo>
                    <a:pt x="207391" y="317652"/>
                  </a:lnTo>
                  <a:lnTo>
                    <a:pt x="207391" y="309372"/>
                  </a:lnTo>
                  <a:lnTo>
                    <a:pt x="207391" y="293370"/>
                  </a:lnTo>
                  <a:lnTo>
                    <a:pt x="236855" y="293370"/>
                  </a:lnTo>
                  <a:lnTo>
                    <a:pt x="239268" y="290982"/>
                  </a:lnTo>
                  <a:lnTo>
                    <a:pt x="239268" y="282702"/>
                  </a:lnTo>
                  <a:lnTo>
                    <a:pt x="239268" y="10668"/>
                  </a:lnTo>
                  <a:lnTo>
                    <a:pt x="239268" y="2413"/>
                  </a:lnTo>
                  <a:close/>
                </a:path>
                <a:path w="320039" h="321310">
                  <a:moveTo>
                    <a:pt x="320040" y="87845"/>
                  </a:moveTo>
                  <a:lnTo>
                    <a:pt x="312928" y="80708"/>
                  </a:lnTo>
                  <a:lnTo>
                    <a:pt x="298704" y="80708"/>
                  </a:lnTo>
                  <a:lnTo>
                    <a:pt x="297027" y="72440"/>
                  </a:lnTo>
                  <a:lnTo>
                    <a:pt x="295452" y="70104"/>
                  </a:lnTo>
                  <a:lnTo>
                    <a:pt x="292455" y="65671"/>
                  </a:lnTo>
                  <a:lnTo>
                    <a:pt x="288036" y="62712"/>
                  </a:lnTo>
                  <a:lnTo>
                    <a:pt x="288036" y="74828"/>
                  </a:lnTo>
                  <a:lnTo>
                    <a:pt x="288036" y="80708"/>
                  </a:lnTo>
                  <a:lnTo>
                    <a:pt x="288036" y="91351"/>
                  </a:lnTo>
                  <a:lnTo>
                    <a:pt x="288036" y="176441"/>
                  </a:lnTo>
                  <a:lnTo>
                    <a:pt x="288036" y="187083"/>
                  </a:lnTo>
                  <a:lnTo>
                    <a:pt x="288036" y="282803"/>
                  </a:lnTo>
                  <a:lnTo>
                    <a:pt x="283972" y="282803"/>
                  </a:lnTo>
                  <a:lnTo>
                    <a:pt x="283972" y="293446"/>
                  </a:lnTo>
                  <a:lnTo>
                    <a:pt x="277368" y="304406"/>
                  </a:lnTo>
                  <a:lnTo>
                    <a:pt x="270764" y="293446"/>
                  </a:lnTo>
                  <a:lnTo>
                    <a:pt x="283972" y="293446"/>
                  </a:lnTo>
                  <a:lnTo>
                    <a:pt x="283972" y="282803"/>
                  </a:lnTo>
                  <a:lnTo>
                    <a:pt x="266700" y="282803"/>
                  </a:lnTo>
                  <a:lnTo>
                    <a:pt x="266700" y="187083"/>
                  </a:lnTo>
                  <a:lnTo>
                    <a:pt x="288036" y="187083"/>
                  </a:lnTo>
                  <a:lnTo>
                    <a:pt x="288036" y="176441"/>
                  </a:lnTo>
                  <a:lnTo>
                    <a:pt x="266700" y="176441"/>
                  </a:lnTo>
                  <a:lnTo>
                    <a:pt x="266700" y="91351"/>
                  </a:lnTo>
                  <a:lnTo>
                    <a:pt x="288036" y="91351"/>
                  </a:lnTo>
                  <a:lnTo>
                    <a:pt x="288036" y="80708"/>
                  </a:lnTo>
                  <a:lnTo>
                    <a:pt x="266700" y="80708"/>
                  </a:lnTo>
                  <a:lnTo>
                    <a:pt x="266700" y="74828"/>
                  </a:lnTo>
                  <a:lnTo>
                    <a:pt x="271526" y="70104"/>
                  </a:lnTo>
                  <a:lnTo>
                    <a:pt x="283210" y="70104"/>
                  </a:lnTo>
                  <a:lnTo>
                    <a:pt x="288036" y="74828"/>
                  </a:lnTo>
                  <a:lnTo>
                    <a:pt x="288036" y="62712"/>
                  </a:lnTo>
                  <a:lnTo>
                    <a:pt x="285673" y="61112"/>
                  </a:lnTo>
                  <a:lnTo>
                    <a:pt x="277368" y="59436"/>
                  </a:lnTo>
                  <a:lnTo>
                    <a:pt x="269049" y="61112"/>
                  </a:lnTo>
                  <a:lnTo>
                    <a:pt x="262267" y="65671"/>
                  </a:lnTo>
                  <a:lnTo>
                    <a:pt x="257695" y="72440"/>
                  </a:lnTo>
                  <a:lnTo>
                    <a:pt x="256032" y="80708"/>
                  </a:lnTo>
                  <a:lnTo>
                    <a:pt x="256032" y="289077"/>
                  </a:lnTo>
                  <a:lnTo>
                    <a:pt x="256286" y="290017"/>
                  </a:lnTo>
                  <a:lnTo>
                    <a:pt x="274320" y="319963"/>
                  </a:lnTo>
                  <a:lnTo>
                    <a:pt x="277495" y="320789"/>
                  </a:lnTo>
                  <a:lnTo>
                    <a:pt x="280797" y="318846"/>
                  </a:lnTo>
                  <a:lnTo>
                    <a:pt x="281559" y="318198"/>
                  </a:lnTo>
                  <a:lnTo>
                    <a:pt x="281940" y="317436"/>
                  </a:lnTo>
                  <a:lnTo>
                    <a:pt x="289775" y="304406"/>
                  </a:lnTo>
                  <a:lnTo>
                    <a:pt x="296379" y="293446"/>
                  </a:lnTo>
                  <a:lnTo>
                    <a:pt x="298450" y="290017"/>
                  </a:lnTo>
                  <a:lnTo>
                    <a:pt x="298704" y="289077"/>
                  </a:lnTo>
                  <a:lnTo>
                    <a:pt x="298704" y="282803"/>
                  </a:lnTo>
                  <a:lnTo>
                    <a:pt x="298704" y="187083"/>
                  </a:lnTo>
                  <a:lnTo>
                    <a:pt x="298704" y="176441"/>
                  </a:lnTo>
                  <a:lnTo>
                    <a:pt x="298704" y="91351"/>
                  </a:lnTo>
                  <a:lnTo>
                    <a:pt x="306959" y="91351"/>
                  </a:lnTo>
                  <a:lnTo>
                    <a:pt x="309372" y="93726"/>
                  </a:lnTo>
                  <a:lnTo>
                    <a:pt x="309372" y="187083"/>
                  </a:lnTo>
                  <a:lnTo>
                    <a:pt x="320040" y="187083"/>
                  </a:lnTo>
                  <a:lnTo>
                    <a:pt x="320040" y="91351"/>
                  </a:lnTo>
                  <a:lnTo>
                    <a:pt x="320040" y="87845"/>
                  </a:lnTo>
                  <a:close/>
                </a:path>
              </a:pathLst>
            </a:custGeom>
            <a:solidFill>
              <a:srgbClr val="000000"/>
            </a:solidFill>
          </p:spPr>
          <p:txBody>
            <a:bodyPr wrap="square" lIns="0" tIns="0" rIns="0" bIns="0" rtlCol="0"/>
            <a:lstStyle/>
            <a:p>
              <a:pPr defTabSz="914400"/>
              <a:endParaRPr>
                <a:solidFill>
                  <a:prstClr val="black"/>
                </a:solidFill>
                <a:latin typeface="Calibri"/>
              </a:endParaRPr>
            </a:p>
          </p:txBody>
        </p:sp>
        <p:sp>
          <p:nvSpPr>
            <p:cNvPr id="190" name="object 97">
              <a:extLst>
                <a:ext uri="{FF2B5EF4-FFF2-40B4-BE49-F238E27FC236}">
                  <a16:creationId xmlns:a16="http://schemas.microsoft.com/office/drawing/2014/main" id="{01897974-BC3E-4FBF-A2BC-9BE222F9C04F}"/>
                </a:ext>
              </a:extLst>
            </p:cNvPr>
            <p:cNvSpPr/>
            <p:nvPr/>
          </p:nvSpPr>
          <p:spPr>
            <a:xfrm>
              <a:off x="4721352" y="4989576"/>
              <a:ext cx="715010" cy="715010"/>
            </a:xfrm>
            <a:custGeom>
              <a:avLst/>
              <a:gdLst/>
              <a:ahLst/>
              <a:cxnLst/>
              <a:rect l="l" t="t" r="r" b="b"/>
              <a:pathLst>
                <a:path w="715010" h="715010">
                  <a:moveTo>
                    <a:pt x="357377"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8"/>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7" y="714756"/>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6" y="357378"/>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7" y="0"/>
                  </a:lnTo>
                  <a:close/>
                </a:path>
              </a:pathLst>
            </a:custGeom>
            <a:solidFill>
              <a:srgbClr val="316CE4"/>
            </a:solidFill>
          </p:spPr>
          <p:txBody>
            <a:bodyPr wrap="square" lIns="0" tIns="0" rIns="0" bIns="0" rtlCol="0"/>
            <a:lstStyle/>
            <a:p>
              <a:pPr defTabSz="914400"/>
              <a:endParaRPr>
                <a:solidFill>
                  <a:prstClr val="black"/>
                </a:solidFill>
                <a:latin typeface="Calibri"/>
              </a:endParaRPr>
            </a:p>
          </p:txBody>
        </p:sp>
        <p:sp>
          <p:nvSpPr>
            <p:cNvPr id="191" name="object 98">
              <a:extLst>
                <a:ext uri="{FF2B5EF4-FFF2-40B4-BE49-F238E27FC236}">
                  <a16:creationId xmlns:a16="http://schemas.microsoft.com/office/drawing/2014/main" id="{8B1AF1DE-47A0-4613-8384-D4F7DBAC07EE}"/>
                </a:ext>
              </a:extLst>
            </p:cNvPr>
            <p:cNvSpPr/>
            <p:nvPr/>
          </p:nvSpPr>
          <p:spPr>
            <a:xfrm>
              <a:off x="4091940" y="4123944"/>
              <a:ext cx="715010" cy="715010"/>
            </a:xfrm>
            <a:custGeom>
              <a:avLst/>
              <a:gdLst/>
              <a:ahLst/>
              <a:cxnLst/>
              <a:rect l="l" t="t" r="r" b="b"/>
              <a:pathLst>
                <a:path w="715010" h="715010">
                  <a:moveTo>
                    <a:pt x="357377"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7"/>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7" y="714755"/>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6" y="357377"/>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7" y="0"/>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192" name="object 99">
              <a:extLst>
                <a:ext uri="{FF2B5EF4-FFF2-40B4-BE49-F238E27FC236}">
                  <a16:creationId xmlns:a16="http://schemas.microsoft.com/office/drawing/2014/main" id="{A85C7C27-76C1-4FCC-90FC-5AFADFB1A7A3}"/>
                </a:ext>
              </a:extLst>
            </p:cNvPr>
            <p:cNvSpPr/>
            <p:nvPr/>
          </p:nvSpPr>
          <p:spPr>
            <a:xfrm>
              <a:off x="4091940" y="3052572"/>
              <a:ext cx="715010" cy="716280"/>
            </a:xfrm>
            <a:custGeom>
              <a:avLst/>
              <a:gdLst/>
              <a:ahLst/>
              <a:cxnLst/>
              <a:rect l="l" t="t" r="r" b="b"/>
              <a:pathLst>
                <a:path w="715010" h="716279">
                  <a:moveTo>
                    <a:pt x="357377" y="0"/>
                  </a:moveTo>
                  <a:lnTo>
                    <a:pt x="308887" y="3270"/>
                  </a:lnTo>
                  <a:lnTo>
                    <a:pt x="262378" y="12797"/>
                  </a:lnTo>
                  <a:lnTo>
                    <a:pt x="218277" y="28152"/>
                  </a:lnTo>
                  <a:lnTo>
                    <a:pt x="177009" y="48909"/>
                  </a:lnTo>
                  <a:lnTo>
                    <a:pt x="139001" y="74640"/>
                  </a:lnTo>
                  <a:lnTo>
                    <a:pt x="104679" y="104917"/>
                  </a:lnTo>
                  <a:lnTo>
                    <a:pt x="74469" y="139315"/>
                  </a:lnTo>
                  <a:lnTo>
                    <a:pt x="48796" y="177404"/>
                  </a:lnTo>
                  <a:lnTo>
                    <a:pt x="28086" y="218759"/>
                  </a:lnTo>
                  <a:lnTo>
                    <a:pt x="12767" y="262951"/>
                  </a:lnTo>
                  <a:lnTo>
                    <a:pt x="3262" y="309554"/>
                  </a:lnTo>
                  <a:lnTo>
                    <a:pt x="0" y="358139"/>
                  </a:lnTo>
                  <a:lnTo>
                    <a:pt x="3262" y="406725"/>
                  </a:lnTo>
                  <a:lnTo>
                    <a:pt x="12767" y="453328"/>
                  </a:lnTo>
                  <a:lnTo>
                    <a:pt x="28086" y="497520"/>
                  </a:lnTo>
                  <a:lnTo>
                    <a:pt x="48796" y="538875"/>
                  </a:lnTo>
                  <a:lnTo>
                    <a:pt x="74469" y="576964"/>
                  </a:lnTo>
                  <a:lnTo>
                    <a:pt x="104679" y="611362"/>
                  </a:lnTo>
                  <a:lnTo>
                    <a:pt x="139001" y="641639"/>
                  </a:lnTo>
                  <a:lnTo>
                    <a:pt x="177009" y="667370"/>
                  </a:lnTo>
                  <a:lnTo>
                    <a:pt x="218277" y="688127"/>
                  </a:lnTo>
                  <a:lnTo>
                    <a:pt x="262378" y="703482"/>
                  </a:lnTo>
                  <a:lnTo>
                    <a:pt x="308887" y="713009"/>
                  </a:lnTo>
                  <a:lnTo>
                    <a:pt x="357377" y="716279"/>
                  </a:lnTo>
                  <a:lnTo>
                    <a:pt x="405868" y="713009"/>
                  </a:lnTo>
                  <a:lnTo>
                    <a:pt x="452377" y="703482"/>
                  </a:lnTo>
                  <a:lnTo>
                    <a:pt x="496478" y="688127"/>
                  </a:lnTo>
                  <a:lnTo>
                    <a:pt x="537746" y="667370"/>
                  </a:lnTo>
                  <a:lnTo>
                    <a:pt x="575754" y="641639"/>
                  </a:lnTo>
                  <a:lnTo>
                    <a:pt x="610076" y="611362"/>
                  </a:lnTo>
                  <a:lnTo>
                    <a:pt x="640286" y="576964"/>
                  </a:lnTo>
                  <a:lnTo>
                    <a:pt x="665959" y="538875"/>
                  </a:lnTo>
                  <a:lnTo>
                    <a:pt x="686669" y="497520"/>
                  </a:lnTo>
                  <a:lnTo>
                    <a:pt x="701988" y="453328"/>
                  </a:lnTo>
                  <a:lnTo>
                    <a:pt x="711493" y="406725"/>
                  </a:lnTo>
                  <a:lnTo>
                    <a:pt x="714756" y="358139"/>
                  </a:lnTo>
                  <a:lnTo>
                    <a:pt x="711493" y="309554"/>
                  </a:lnTo>
                  <a:lnTo>
                    <a:pt x="701988" y="262951"/>
                  </a:lnTo>
                  <a:lnTo>
                    <a:pt x="686669" y="218759"/>
                  </a:lnTo>
                  <a:lnTo>
                    <a:pt x="665959" y="177404"/>
                  </a:lnTo>
                  <a:lnTo>
                    <a:pt x="640286" y="139315"/>
                  </a:lnTo>
                  <a:lnTo>
                    <a:pt x="610076" y="104917"/>
                  </a:lnTo>
                  <a:lnTo>
                    <a:pt x="575754" y="74640"/>
                  </a:lnTo>
                  <a:lnTo>
                    <a:pt x="537746" y="48909"/>
                  </a:lnTo>
                  <a:lnTo>
                    <a:pt x="496478" y="28152"/>
                  </a:lnTo>
                  <a:lnTo>
                    <a:pt x="452377" y="12797"/>
                  </a:lnTo>
                  <a:lnTo>
                    <a:pt x="405868" y="3270"/>
                  </a:lnTo>
                  <a:lnTo>
                    <a:pt x="357377" y="0"/>
                  </a:lnTo>
                  <a:close/>
                </a:path>
              </a:pathLst>
            </a:custGeom>
            <a:solidFill>
              <a:srgbClr val="316CE4"/>
            </a:solidFill>
          </p:spPr>
          <p:txBody>
            <a:bodyPr wrap="square" lIns="0" tIns="0" rIns="0" bIns="0" rtlCol="0"/>
            <a:lstStyle/>
            <a:p>
              <a:pPr defTabSz="914400"/>
              <a:endParaRPr>
                <a:solidFill>
                  <a:prstClr val="black"/>
                </a:solidFill>
                <a:latin typeface="Calibri"/>
              </a:endParaRPr>
            </a:p>
          </p:txBody>
        </p:sp>
        <p:sp>
          <p:nvSpPr>
            <p:cNvPr id="193" name="object 100">
              <a:extLst>
                <a:ext uri="{FF2B5EF4-FFF2-40B4-BE49-F238E27FC236}">
                  <a16:creationId xmlns:a16="http://schemas.microsoft.com/office/drawing/2014/main" id="{631B0CCC-B18C-4145-AB8C-B0A9DD9504C1}"/>
                </a:ext>
              </a:extLst>
            </p:cNvPr>
            <p:cNvSpPr/>
            <p:nvPr/>
          </p:nvSpPr>
          <p:spPr>
            <a:xfrm>
              <a:off x="4527804" y="3317747"/>
              <a:ext cx="129539" cy="242570"/>
            </a:xfrm>
            <a:custGeom>
              <a:avLst/>
              <a:gdLst/>
              <a:ahLst/>
              <a:cxnLst/>
              <a:rect l="l" t="t" r="r" b="b"/>
              <a:pathLst>
                <a:path w="129539" h="242570">
                  <a:moveTo>
                    <a:pt x="129527" y="228600"/>
                  </a:moveTo>
                  <a:lnTo>
                    <a:pt x="0" y="228600"/>
                  </a:lnTo>
                  <a:lnTo>
                    <a:pt x="0" y="242316"/>
                  </a:lnTo>
                  <a:lnTo>
                    <a:pt x="129527" y="242316"/>
                  </a:lnTo>
                  <a:lnTo>
                    <a:pt x="129527" y="228600"/>
                  </a:lnTo>
                  <a:close/>
                </a:path>
                <a:path w="129539" h="242570">
                  <a:moveTo>
                    <a:pt x="129527" y="172212"/>
                  </a:moveTo>
                  <a:lnTo>
                    <a:pt x="0" y="172212"/>
                  </a:lnTo>
                  <a:lnTo>
                    <a:pt x="0" y="185928"/>
                  </a:lnTo>
                  <a:lnTo>
                    <a:pt x="129527" y="185928"/>
                  </a:lnTo>
                  <a:lnTo>
                    <a:pt x="129527" y="172212"/>
                  </a:lnTo>
                  <a:close/>
                </a:path>
                <a:path w="129539" h="242570">
                  <a:moveTo>
                    <a:pt x="129527" y="114300"/>
                  </a:moveTo>
                  <a:lnTo>
                    <a:pt x="0" y="114300"/>
                  </a:lnTo>
                  <a:lnTo>
                    <a:pt x="0" y="128016"/>
                  </a:lnTo>
                  <a:lnTo>
                    <a:pt x="129527" y="128016"/>
                  </a:lnTo>
                  <a:lnTo>
                    <a:pt x="129527" y="114300"/>
                  </a:lnTo>
                  <a:close/>
                </a:path>
                <a:path w="129539" h="242570">
                  <a:moveTo>
                    <a:pt x="129527" y="57912"/>
                  </a:moveTo>
                  <a:lnTo>
                    <a:pt x="0" y="57912"/>
                  </a:lnTo>
                  <a:lnTo>
                    <a:pt x="0" y="71628"/>
                  </a:lnTo>
                  <a:lnTo>
                    <a:pt x="129527" y="71628"/>
                  </a:lnTo>
                  <a:lnTo>
                    <a:pt x="129527" y="57912"/>
                  </a:lnTo>
                  <a:close/>
                </a:path>
                <a:path w="129539" h="242570">
                  <a:moveTo>
                    <a:pt x="129527" y="0"/>
                  </a:moveTo>
                  <a:lnTo>
                    <a:pt x="0" y="0"/>
                  </a:lnTo>
                  <a:lnTo>
                    <a:pt x="0" y="15240"/>
                  </a:lnTo>
                  <a:lnTo>
                    <a:pt x="129527" y="15240"/>
                  </a:lnTo>
                  <a:lnTo>
                    <a:pt x="129527" y="0"/>
                  </a:lnTo>
                  <a:close/>
                </a:path>
              </a:pathLst>
            </a:custGeom>
            <a:solidFill>
              <a:srgbClr val="CCCCCC"/>
            </a:solidFill>
          </p:spPr>
          <p:txBody>
            <a:bodyPr wrap="square" lIns="0" tIns="0" rIns="0" bIns="0" rtlCol="0"/>
            <a:lstStyle/>
            <a:p>
              <a:pPr defTabSz="914400"/>
              <a:endParaRPr>
                <a:solidFill>
                  <a:prstClr val="black"/>
                </a:solidFill>
                <a:latin typeface="Calibri"/>
              </a:endParaRPr>
            </a:p>
          </p:txBody>
        </p:sp>
        <p:sp>
          <p:nvSpPr>
            <p:cNvPr id="194" name="object 101">
              <a:extLst>
                <a:ext uri="{FF2B5EF4-FFF2-40B4-BE49-F238E27FC236}">
                  <a16:creationId xmlns:a16="http://schemas.microsoft.com/office/drawing/2014/main" id="{20A79ED8-FF09-4AC4-B6DE-60E204B44F7B}"/>
                </a:ext>
              </a:extLst>
            </p:cNvPr>
            <p:cNvSpPr/>
            <p:nvPr/>
          </p:nvSpPr>
          <p:spPr>
            <a:xfrm>
              <a:off x="4242816" y="3304031"/>
              <a:ext cx="256540" cy="207645"/>
            </a:xfrm>
            <a:custGeom>
              <a:avLst/>
              <a:gdLst/>
              <a:ahLst/>
              <a:cxnLst/>
              <a:rect l="l" t="t" r="r" b="b"/>
              <a:pathLst>
                <a:path w="256539" h="207645">
                  <a:moveTo>
                    <a:pt x="256032" y="20066"/>
                  </a:moveTo>
                  <a:lnTo>
                    <a:pt x="254444" y="12280"/>
                  </a:lnTo>
                  <a:lnTo>
                    <a:pt x="250139" y="5892"/>
                  </a:lnTo>
                  <a:lnTo>
                    <a:pt x="243751" y="1587"/>
                  </a:lnTo>
                  <a:lnTo>
                    <a:pt x="235966" y="0"/>
                  </a:lnTo>
                  <a:lnTo>
                    <a:pt x="20066" y="0"/>
                  </a:lnTo>
                  <a:lnTo>
                    <a:pt x="12268" y="1587"/>
                  </a:lnTo>
                  <a:lnTo>
                    <a:pt x="5880" y="5892"/>
                  </a:lnTo>
                  <a:lnTo>
                    <a:pt x="1574" y="12280"/>
                  </a:lnTo>
                  <a:lnTo>
                    <a:pt x="0" y="20066"/>
                  </a:lnTo>
                  <a:lnTo>
                    <a:pt x="0" y="171958"/>
                  </a:lnTo>
                  <a:lnTo>
                    <a:pt x="1574" y="179755"/>
                  </a:lnTo>
                  <a:lnTo>
                    <a:pt x="5880" y="186143"/>
                  </a:lnTo>
                  <a:lnTo>
                    <a:pt x="12268" y="190449"/>
                  </a:lnTo>
                  <a:lnTo>
                    <a:pt x="20066" y="192024"/>
                  </a:lnTo>
                  <a:lnTo>
                    <a:pt x="99568" y="192024"/>
                  </a:lnTo>
                  <a:lnTo>
                    <a:pt x="96012" y="207264"/>
                  </a:lnTo>
                  <a:lnTo>
                    <a:pt x="160020" y="207264"/>
                  </a:lnTo>
                  <a:lnTo>
                    <a:pt x="156464" y="192024"/>
                  </a:lnTo>
                  <a:lnTo>
                    <a:pt x="235966" y="192024"/>
                  </a:lnTo>
                  <a:lnTo>
                    <a:pt x="243751" y="190449"/>
                  </a:lnTo>
                  <a:lnTo>
                    <a:pt x="250139" y="186143"/>
                  </a:lnTo>
                  <a:lnTo>
                    <a:pt x="254444" y="179755"/>
                  </a:lnTo>
                  <a:lnTo>
                    <a:pt x="256032" y="171958"/>
                  </a:lnTo>
                  <a:lnTo>
                    <a:pt x="256032" y="20066"/>
                  </a:lnTo>
                  <a:close/>
                </a:path>
              </a:pathLst>
            </a:custGeom>
            <a:solidFill>
              <a:srgbClr val="316CE4"/>
            </a:solidFill>
          </p:spPr>
          <p:txBody>
            <a:bodyPr wrap="square" lIns="0" tIns="0" rIns="0" bIns="0" rtlCol="0"/>
            <a:lstStyle/>
            <a:p>
              <a:pPr defTabSz="914400"/>
              <a:endParaRPr>
                <a:solidFill>
                  <a:prstClr val="black"/>
                </a:solidFill>
                <a:latin typeface="Calibri"/>
              </a:endParaRPr>
            </a:p>
          </p:txBody>
        </p:sp>
        <p:sp>
          <p:nvSpPr>
            <p:cNvPr id="195" name="object 102">
              <a:extLst>
                <a:ext uri="{FF2B5EF4-FFF2-40B4-BE49-F238E27FC236}">
                  <a16:creationId xmlns:a16="http://schemas.microsoft.com/office/drawing/2014/main" id="{558F497E-7E91-4DDD-8669-AF7F2A9E9B82}"/>
                </a:ext>
              </a:extLst>
            </p:cNvPr>
            <p:cNvSpPr/>
            <p:nvPr/>
          </p:nvSpPr>
          <p:spPr>
            <a:xfrm>
              <a:off x="4235196" y="3261359"/>
              <a:ext cx="428625" cy="299085"/>
            </a:xfrm>
            <a:custGeom>
              <a:avLst/>
              <a:gdLst/>
              <a:ahLst/>
              <a:cxnLst/>
              <a:rect l="l" t="t" r="r" b="b"/>
              <a:pathLst>
                <a:path w="428625" h="299085">
                  <a:moveTo>
                    <a:pt x="100584" y="114300"/>
                  </a:moveTo>
                  <a:lnTo>
                    <a:pt x="85344" y="114300"/>
                  </a:lnTo>
                  <a:lnTo>
                    <a:pt x="85344" y="128016"/>
                  </a:lnTo>
                  <a:lnTo>
                    <a:pt x="100584" y="128016"/>
                  </a:lnTo>
                  <a:lnTo>
                    <a:pt x="100584" y="114300"/>
                  </a:lnTo>
                  <a:close/>
                </a:path>
                <a:path w="428625" h="299085">
                  <a:moveTo>
                    <a:pt x="271272" y="62357"/>
                  </a:moveTo>
                  <a:lnTo>
                    <a:pt x="269100" y="51727"/>
                  </a:lnTo>
                  <a:lnTo>
                    <a:pt x="267462" y="49276"/>
                  </a:lnTo>
                  <a:lnTo>
                    <a:pt x="263232" y="43040"/>
                  </a:lnTo>
                  <a:lnTo>
                    <a:pt x="257048" y="38887"/>
                  </a:lnTo>
                  <a:lnTo>
                    <a:pt x="257048" y="55118"/>
                  </a:lnTo>
                  <a:lnTo>
                    <a:pt x="257048" y="191770"/>
                  </a:lnTo>
                  <a:lnTo>
                    <a:pt x="257048" y="206121"/>
                  </a:lnTo>
                  <a:lnTo>
                    <a:pt x="257048" y="221615"/>
                  </a:lnTo>
                  <a:lnTo>
                    <a:pt x="251206" y="227457"/>
                  </a:lnTo>
                  <a:lnTo>
                    <a:pt x="169291" y="227457"/>
                  </a:lnTo>
                  <a:lnTo>
                    <a:pt x="169291" y="284480"/>
                  </a:lnTo>
                  <a:lnTo>
                    <a:pt x="101981" y="284480"/>
                  </a:lnTo>
                  <a:lnTo>
                    <a:pt x="112649" y="241681"/>
                  </a:lnTo>
                  <a:lnTo>
                    <a:pt x="158623" y="241681"/>
                  </a:lnTo>
                  <a:lnTo>
                    <a:pt x="169291" y="284480"/>
                  </a:lnTo>
                  <a:lnTo>
                    <a:pt x="169291" y="227457"/>
                  </a:lnTo>
                  <a:lnTo>
                    <a:pt x="20066" y="227457"/>
                  </a:lnTo>
                  <a:lnTo>
                    <a:pt x="14224" y="221615"/>
                  </a:lnTo>
                  <a:lnTo>
                    <a:pt x="14224" y="206121"/>
                  </a:lnTo>
                  <a:lnTo>
                    <a:pt x="257048" y="206121"/>
                  </a:lnTo>
                  <a:lnTo>
                    <a:pt x="257048" y="191770"/>
                  </a:lnTo>
                  <a:lnTo>
                    <a:pt x="14224" y="191770"/>
                  </a:lnTo>
                  <a:lnTo>
                    <a:pt x="14224" y="55118"/>
                  </a:lnTo>
                  <a:lnTo>
                    <a:pt x="20066" y="49276"/>
                  </a:lnTo>
                  <a:lnTo>
                    <a:pt x="251206" y="49276"/>
                  </a:lnTo>
                  <a:lnTo>
                    <a:pt x="257048" y="55118"/>
                  </a:lnTo>
                  <a:lnTo>
                    <a:pt x="257048" y="38887"/>
                  </a:lnTo>
                  <a:lnTo>
                    <a:pt x="254546" y="37198"/>
                  </a:lnTo>
                  <a:lnTo>
                    <a:pt x="243967" y="35052"/>
                  </a:lnTo>
                  <a:lnTo>
                    <a:pt x="27305" y="35052"/>
                  </a:lnTo>
                  <a:lnTo>
                    <a:pt x="16713" y="37198"/>
                  </a:lnTo>
                  <a:lnTo>
                    <a:pt x="8026" y="43040"/>
                  </a:lnTo>
                  <a:lnTo>
                    <a:pt x="2159" y="51727"/>
                  </a:lnTo>
                  <a:lnTo>
                    <a:pt x="0" y="62357"/>
                  </a:lnTo>
                  <a:lnTo>
                    <a:pt x="0" y="214376"/>
                  </a:lnTo>
                  <a:lnTo>
                    <a:pt x="2159" y="225018"/>
                  </a:lnTo>
                  <a:lnTo>
                    <a:pt x="8026" y="233705"/>
                  </a:lnTo>
                  <a:lnTo>
                    <a:pt x="16713" y="239547"/>
                  </a:lnTo>
                  <a:lnTo>
                    <a:pt x="27305" y="241681"/>
                  </a:lnTo>
                  <a:lnTo>
                    <a:pt x="97917" y="241681"/>
                  </a:lnTo>
                  <a:lnTo>
                    <a:pt x="87249" y="284480"/>
                  </a:lnTo>
                  <a:lnTo>
                    <a:pt x="71374" y="284480"/>
                  </a:lnTo>
                  <a:lnTo>
                    <a:pt x="71374" y="298704"/>
                  </a:lnTo>
                  <a:lnTo>
                    <a:pt x="199898" y="298704"/>
                  </a:lnTo>
                  <a:lnTo>
                    <a:pt x="199898" y="284480"/>
                  </a:lnTo>
                  <a:lnTo>
                    <a:pt x="184023" y="284480"/>
                  </a:lnTo>
                  <a:lnTo>
                    <a:pt x="173355" y="241681"/>
                  </a:lnTo>
                  <a:lnTo>
                    <a:pt x="243967" y="241681"/>
                  </a:lnTo>
                  <a:lnTo>
                    <a:pt x="254546" y="239547"/>
                  </a:lnTo>
                  <a:lnTo>
                    <a:pt x="263232" y="233705"/>
                  </a:lnTo>
                  <a:lnTo>
                    <a:pt x="267462" y="227457"/>
                  </a:lnTo>
                  <a:lnTo>
                    <a:pt x="269100" y="225018"/>
                  </a:lnTo>
                  <a:lnTo>
                    <a:pt x="271272" y="214376"/>
                  </a:lnTo>
                  <a:lnTo>
                    <a:pt x="271272" y="206121"/>
                  </a:lnTo>
                  <a:lnTo>
                    <a:pt x="271272" y="191770"/>
                  </a:lnTo>
                  <a:lnTo>
                    <a:pt x="271272" y="62357"/>
                  </a:lnTo>
                  <a:close/>
                </a:path>
                <a:path w="428625" h="299085">
                  <a:moveTo>
                    <a:pt x="371856" y="256044"/>
                  </a:moveTo>
                  <a:lnTo>
                    <a:pt x="313944" y="256044"/>
                  </a:lnTo>
                  <a:lnTo>
                    <a:pt x="313944" y="271284"/>
                  </a:lnTo>
                  <a:lnTo>
                    <a:pt x="371856" y="271284"/>
                  </a:lnTo>
                  <a:lnTo>
                    <a:pt x="371856" y="256044"/>
                  </a:lnTo>
                  <a:close/>
                </a:path>
                <a:path w="428625" h="299085">
                  <a:moveTo>
                    <a:pt x="371856" y="199656"/>
                  </a:moveTo>
                  <a:lnTo>
                    <a:pt x="313944" y="199656"/>
                  </a:lnTo>
                  <a:lnTo>
                    <a:pt x="313944" y="213360"/>
                  </a:lnTo>
                  <a:lnTo>
                    <a:pt x="371856" y="213360"/>
                  </a:lnTo>
                  <a:lnTo>
                    <a:pt x="371856" y="199656"/>
                  </a:lnTo>
                  <a:close/>
                </a:path>
                <a:path w="428625" h="299085">
                  <a:moveTo>
                    <a:pt x="371856" y="141744"/>
                  </a:moveTo>
                  <a:lnTo>
                    <a:pt x="313944" y="141744"/>
                  </a:lnTo>
                  <a:lnTo>
                    <a:pt x="313944" y="156972"/>
                  </a:lnTo>
                  <a:lnTo>
                    <a:pt x="371856" y="156972"/>
                  </a:lnTo>
                  <a:lnTo>
                    <a:pt x="371856" y="141744"/>
                  </a:lnTo>
                  <a:close/>
                </a:path>
                <a:path w="428625" h="299085">
                  <a:moveTo>
                    <a:pt x="371856" y="85356"/>
                  </a:moveTo>
                  <a:lnTo>
                    <a:pt x="313944" y="85356"/>
                  </a:lnTo>
                  <a:lnTo>
                    <a:pt x="313944" y="99060"/>
                  </a:lnTo>
                  <a:lnTo>
                    <a:pt x="371856" y="99060"/>
                  </a:lnTo>
                  <a:lnTo>
                    <a:pt x="371856" y="85356"/>
                  </a:lnTo>
                  <a:close/>
                </a:path>
                <a:path w="428625" h="299085">
                  <a:moveTo>
                    <a:pt x="371856" y="27444"/>
                  </a:moveTo>
                  <a:lnTo>
                    <a:pt x="313944" y="27444"/>
                  </a:lnTo>
                  <a:lnTo>
                    <a:pt x="313944" y="42672"/>
                  </a:lnTo>
                  <a:lnTo>
                    <a:pt x="371856" y="42672"/>
                  </a:lnTo>
                  <a:lnTo>
                    <a:pt x="371856" y="27444"/>
                  </a:lnTo>
                  <a:close/>
                </a:path>
                <a:path w="428625" h="299085">
                  <a:moveTo>
                    <a:pt x="399275" y="256044"/>
                  </a:moveTo>
                  <a:lnTo>
                    <a:pt x="385572" y="256044"/>
                  </a:lnTo>
                  <a:lnTo>
                    <a:pt x="385572" y="271284"/>
                  </a:lnTo>
                  <a:lnTo>
                    <a:pt x="399275" y="271284"/>
                  </a:lnTo>
                  <a:lnTo>
                    <a:pt x="399275" y="256044"/>
                  </a:lnTo>
                  <a:close/>
                </a:path>
                <a:path w="428625" h="299085">
                  <a:moveTo>
                    <a:pt x="399275" y="199656"/>
                  </a:moveTo>
                  <a:lnTo>
                    <a:pt x="385572" y="199656"/>
                  </a:lnTo>
                  <a:lnTo>
                    <a:pt x="385572" y="213360"/>
                  </a:lnTo>
                  <a:lnTo>
                    <a:pt x="399275" y="213360"/>
                  </a:lnTo>
                  <a:lnTo>
                    <a:pt x="399275" y="199656"/>
                  </a:lnTo>
                  <a:close/>
                </a:path>
                <a:path w="428625" h="299085">
                  <a:moveTo>
                    <a:pt x="399275" y="141744"/>
                  </a:moveTo>
                  <a:lnTo>
                    <a:pt x="385572" y="141744"/>
                  </a:lnTo>
                  <a:lnTo>
                    <a:pt x="385572" y="156972"/>
                  </a:lnTo>
                  <a:lnTo>
                    <a:pt x="399275" y="156972"/>
                  </a:lnTo>
                  <a:lnTo>
                    <a:pt x="399275" y="141744"/>
                  </a:lnTo>
                  <a:close/>
                </a:path>
                <a:path w="428625" h="299085">
                  <a:moveTo>
                    <a:pt x="399275" y="85356"/>
                  </a:moveTo>
                  <a:lnTo>
                    <a:pt x="385572" y="85356"/>
                  </a:lnTo>
                  <a:lnTo>
                    <a:pt x="385572" y="99060"/>
                  </a:lnTo>
                  <a:lnTo>
                    <a:pt x="399275" y="99060"/>
                  </a:lnTo>
                  <a:lnTo>
                    <a:pt x="399275" y="85356"/>
                  </a:lnTo>
                  <a:close/>
                </a:path>
                <a:path w="428625" h="299085">
                  <a:moveTo>
                    <a:pt x="399275" y="27444"/>
                  </a:moveTo>
                  <a:lnTo>
                    <a:pt x="385572" y="27444"/>
                  </a:lnTo>
                  <a:lnTo>
                    <a:pt x="385572" y="42672"/>
                  </a:lnTo>
                  <a:lnTo>
                    <a:pt x="399275" y="42672"/>
                  </a:lnTo>
                  <a:lnTo>
                    <a:pt x="399275" y="27444"/>
                  </a:lnTo>
                  <a:close/>
                </a:path>
                <a:path w="428625" h="299085">
                  <a:moveTo>
                    <a:pt x="428244" y="3175"/>
                  </a:moveTo>
                  <a:lnTo>
                    <a:pt x="425069" y="0"/>
                  </a:lnTo>
                  <a:lnTo>
                    <a:pt x="413893" y="0"/>
                  </a:lnTo>
                  <a:lnTo>
                    <a:pt x="413893" y="14224"/>
                  </a:lnTo>
                  <a:lnTo>
                    <a:pt x="413893" y="56896"/>
                  </a:lnTo>
                  <a:lnTo>
                    <a:pt x="413893" y="284480"/>
                  </a:lnTo>
                  <a:lnTo>
                    <a:pt x="299339" y="284480"/>
                  </a:lnTo>
                  <a:lnTo>
                    <a:pt x="299339" y="241808"/>
                  </a:lnTo>
                  <a:lnTo>
                    <a:pt x="413893" y="241808"/>
                  </a:lnTo>
                  <a:lnTo>
                    <a:pt x="413893" y="227584"/>
                  </a:lnTo>
                  <a:lnTo>
                    <a:pt x="299339" y="227584"/>
                  </a:lnTo>
                  <a:lnTo>
                    <a:pt x="299339" y="184912"/>
                  </a:lnTo>
                  <a:lnTo>
                    <a:pt x="413893" y="184912"/>
                  </a:lnTo>
                  <a:lnTo>
                    <a:pt x="413893" y="170688"/>
                  </a:lnTo>
                  <a:lnTo>
                    <a:pt x="299339" y="170688"/>
                  </a:lnTo>
                  <a:lnTo>
                    <a:pt x="299339" y="128016"/>
                  </a:lnTo>
                  <a:lnTo>
                    <a:pt x="413893" y="128016"/>
                  </a:lnTo>
                  <a:lnTo>
                    <a:pt x="413893" y="113792"/>
                  </a:lnTo>
                  <a:lnTo>
                    <a:pt x="299339" y="113792"/>
                  </a:lnTo>
                  <a:lnTo>
                    <a:pt x="299339" y="71120"/>
                  </a:lnTo>
                  <a:lnTo>
                    <a:pt x="413893" y="71120"/>
                  </a:lnTo>
                  <a:lnTo>
                    <a:pt x="413893" y="56896"/>
                  </a:lnTo>
                  <a:lnTo>
                    <a:pt x="299339" y="56896"/>
                  </a:lnTo>
                  <a:lnTo>
                    <a:pt x="299339" y="14224"/>
                  </a:lnTo>
                  <a:lnTo>
                    <a:pt x="413893" y="14224"/>
                  </a:lnTo>
                  <a:lnTo>
                    <a:pt x="413893" y="0"/>
                  </a:lnTo>
                  <a:lnTo>
                    <a:pt x="288163" y="0"/>
                  </a:lnTo>
                  <a:lnTo>
                    <a:pt x="284988" y="3175"/>
                  </a:lnTo>
                  <a:lnTo>
                    <a:pt x="284988" y="295529"/>
                  </a:lnTo>
                  <a:lnTo>
                    <a:pt x="288163" y="298704"/>
                  </a:lnTo>
                  <a:lnTo>
                    <a:pt x="425069" y="298704"/>
                  </a:lnTo>
                  <a:lnTo>
                    <a:pt x="428244" y="295529"/>
                  </a:lnTo>
                  <a:lnTo>
                    <a:pt x="428244" y="284480"/>
                  </a:lnTo>
                  <a:lnTo>
                    <a:pt x="428244" y="241808"/>
                  </a:lnTo>
                  <a:lnTo>
                    <a:pt x="428244" y="14224"/>
                  </a:lnTo>
                  <a:lnTo>
                    <a:pt x="428244" y="3175"/>
                  </a:lnTo>
                  <a:close/>
                </a:path>
              </a:pathLst>
            </a:custGeom>
            <a:solidFill>
              <a:srgbClr val="000000"/>
            </a:solidFill>
          </p:spPr>
          <p:txBody>
            <a:bodyPr wrap="square" lIns="0" tIns="0" rIns="0" bIns="0" rtlCol="0"/>
            <a:lstStyle/>
            <a:p>
              <a:pPr defTabSz="914400"/>
              <a:endParaRPr>
                <a:solidFill>
                  <a:prstClr val="black"/>
                </a:solidFill>
                <a:latin typeface="Calibri"/>
              </a:endParaRPr>
            </a:p>
          </p:txBody>
        </p:sp>
        <p:sp>
          <p:nvSpPr>
            <p:cNvPr id="196" name="object 103">
              <a:extLst>
                <a:ext uri="{FF2B5EF4-FFF2-40B4-BE49-F238E27FC236}">
                  <a16:creationId xmlns:a16="http://schemas.microsoft.com/office/drawing/2014/main" id="{8C2805D8-AA79-4E6B-8899-6F6DF63EF249}"/>
                </a:ext>
              </a:extLst>
            </p:cNvPr>
            <p:cNvSpPr/>
            <p:nvPr/>
          </p:nvSpPr>
          <p:spPr>
            <a:xfrm>
              <a:off x="4721352" y="2186939"/>
              <a:ext cx="715010" cy="716280"/>
            </a:xfrm>
            <a:custGeom>
              <a:avLst/>
              <a:gdLst/>
              <a:ahLst/>
              <a:cxnLst/>
              <a:rect l="l" t="t" r="r" b="b"/>
              <a:pathLst>
                <a:path w="715010" h="716280">
                  <a:moveTo>
                    <a:pt x="714756" y="358140"/>
                  </a:moveTo>
                  <a:lnTo>
                    <a:pt x="711492" y="309562"/>
                  </a:lnTo>
                  <a:lnTo>
                    <a:pt x="701979" y="262953"/>
                  </a:lnTo>
                  <a:lnTo>
                    <a:pt x="686663" y="218770"/>
                  </a:lnTo>
                  <a:lnTo>
                    <a:pt x="665949" y="177406"/>
                  </a:lnTo>
                  <a:lnTo>
                    <a:pt x="640283" y="139319"/>
                  </a:lnTo>
                  <a:lnTo>
                    <a:pt x="610069" y="104927"/>
                  </a:lnTo>
                  <a:lnTo>
                    <a:pt x="575741" y="74650"/>
                  </a:lnTo>
                  <a:lnTo>
                    <a:pt x="537743" y="48920"/>
                  </a:lnTo>
                  <a:lnTo>
                    <a:pt x="496468" y="28155"/>
                  </a:lnTo>
                  <a:lnTo>
                    <a:pt x="452374" y="12801"/>
                  </a:lnTo>
                  <a:lnTo>
                    <a:pt x="405866" y="3276"/>
                  </a:lnTo>
                  <a:lnTo>
                    <a:pt x="357378" y="0"/>
                  </a:lnTo>
                  <a:lnTo>
                    <a:pt x="308876" y="3276"/>
                  </a:lnTo>
                  <a:lnTo>
                    <a:pt x="262369" y="12801"/>
                  </a:lnTo>
                  <a:lnTo>
                    <a:pt x="218274" y="28155"/>
                  </a:lnTo>
                  <a:lnTo>
                    <a:pt x="176999" y="48920"/>
                  </a:lnTo>
                  <a:lnTo>
                    <a:pt x="139001" y="74650"/>
                  </a:lnTo>
                  <a:lnTo>
                    <a:pt x="104673" y="104927"/>
                  </a:lnTo>
                  <a:lnTo>
                    <a:pt x="74460" y="139319"/>
                  </a:lnTo>
                  <a:lnTo>
                    <a:pt x="48793" y="177406"/>
                  </a:lnTo>
                  <a:lnTo>
                    <a:pt x="28079" y="218770"/>
                  </a:lnTo>
                  <a:lnTo>
                    <a:pt x="12763" y="262953"/>
                  </a:lnTo>
                  <a:lnTo>
                    <a:pt x="3251" y="309562"/>
                  </a:lnTo>
                  <a:lnTo>
                    <a:pt x="0" y="358140"/>
                  </a:lnTo>
                  <a:lnTo>
                    <a:pt x="3251" y="406730"/>
                  </a:lnTo>
                  <a:lnTo>
                    <a:pt x="12763" y="453339"/>
                  </a:lnTo>
                  <a:lnTo>
                    <a:pt x="28079" y="497522"/>
                  </a:lnTo>
                  <a:lnTo>
                    <a:pt x="48793" y="538886"/>
                  </a:lnTo>
                  <a:lnTo>
                    <a:pt x="74460" y="576973"/>
                  </a:lnTo>
                  <a:lnTo>
                    <a:pt x="104673" y="611365"/>
                  </a:lnTo>
                  <a:lnTo>
                    <a:pt x="139001" y="641642"/>
                  </a:lnTo>
                  <a:lnTo>
                    <a:pt x="176999" y="667372"/>
                  </a:lnTo>
                  <a:lnTo>
                    <a:pt x="218274" y="688136"/>
                  </a:lnTo>
                  <a:lnTo>
                    <a:pt x="262369" y="703491"/>
                  </a:lnTo>
                  <a:lnTo>
                    <a:pt x="308876" y="713016"/>
                  </a:lnTo>
                  <a:lnTo>
                    <a:pt x="357378" y="716280"/>
                  </a:lnTo>
                  <a:lnTo>
                    <a:pt x="405866" y="713016"/>
                  </a:lnTo>
                  <a:lnTo>
                    <a:pt x="452374" y="703491"/>
                  </a:lnTo>
                  <a:lnTo>
                    <a:pt x="496468" y="688136"/>
                  </a:lnTo>
                  <a:lnTo>
                    <a:pt x="537743" y="667372"/>
                  </a:lnTo>
                  <a:lnTo>
                    <a:pt x="575741" y="641642"/>
                  </a:lnTo>
                  <a:lnTo>
                    <a:pt x="610069" y="611365"/>
                  </a:lnTo>
                  <a:lnTo>
                    <a:pt x="640283" y="576973"/>
                  </a:lnTo>
                  <a:lnTo>
                    <a:pt x="665949" y="538886"/>
                  </a:lnTo>
                  <a:lnTo>
                    <a:pt x="686663" y="497522"/>
                  </a:lnTo>
                  <a:lnTo>
                    <a:pt x="701979" y="453339"/>
                  </a:lnTo>
                  <a:lnTo>
                    <a:pt x="711492" y="406730"/>
                  </a:lnTo>
                  <a:lnTo>
                    <a:pt x="714756" y="358140"/>
                  </a:lnTo>
                  <a:close/>
                </a:path>
              </a:pathLst>
            </a:custGeom>
            <a:solidFill>
              <a:srgbClr val="09C1D1"/>
            </a:solidFill>
          </p:spPr>
          <p:txBody>
            <a:bodyPr wrap="square" lIns="0" tIns="0" rIns="0" bIns="0" rtlCol="0"/>
            <a:lstStyle/>
            <a:p>
              <a:pPr defTabSz="914400"/>
              <a:endParaRPr>
                <a:solidFill>
                  <a:prstClr val="black"/>
                </a:solidFill>
                <a:latin typeface="Calibri"/>
              </a:endParaRPr>
            </a:p>
          </p:txBody>
        </p:sp>
        <p:sp>
          <p:nvSpPr>
            <p:cNvPr id="197" name="object 104">
              <a:extLst>
                <a:ext uri="{FF2B5EF4-FFF2-40B4-BE49-F238E27FC236}">
                  <a16:creationId xmlns:a16="http://schemas.microsoft.com/office/drawing/2014/main" id="{3E90E06E-959D-4879-98B9-77A64ABEFE0E}"/>
                </a:ext>
              </a:extLst>
            </p:cNvPr>
            <p:cNvSpPr/>
            <p:nvPr/>
          </p:nvSpPr>
          <p:spPr>
            <a:xfrm>
              <a:off x="4872494" y="2376199"/>
              <a:ext cx="412750" cy="248285"/>
            </a:xfrm>
            <a:custGeom>
              <a:avLst/>
              <a:gdLst/>
              <a:ahLst/>
              <a:cxnLst/>
              <a:rect l="l" t="t" r="r" b="b"/>
              <a:pathLst>
                <a:path w="412750" h="248285">
                  <a:moveTo>
                    <a:pt x="214459" y="0"/>
                  </a:moveTo>
                  <a:lnTo>
                    <a:pt x="165723" y="6701"/>
                  </a:lnTo>
                  <a:lnTo>
                    <a:pt x="118907" y="36101"/>
                  </a:lnTo>
                  <a:lnTo>
                    <a:pt x="89523" y="83028"/>
                  </a:lnTo>
                  <a:lnTo>
                    <a:pt x="67756" y="84651"/>
                  </a:lnTo>
                  <a:lnTo>
                    <a:pt x="48930" y="94204"/>
                  </a:lnTo>
                  <a:lnTo>
                    <a:pt x="35034" y="110138"/>
                  </a:lnTo>
                  <a:lnTo>
                    <a:pt x="28055" y="130907"/>
                  </a:lnTo>
                  <a:lnTo>
                    <a:pt x="27674" y="135479"/>
                  </a:lnTo>
                  <a:lnTo>
                    <a:pt x="27801" y="142464"/>
                  </a:lnTo>
                  <a:lnTo>
                    <a:pt x="28182" y="144750"/>
                  </a:lnTo>
                  <a:lnTo>
                    <a:pt x="11485" y="158922"/>
                  </a:lnTo>
                  <a:lnTo>
                    <a:pt x="1861" y="177738"/>
                  </a:lnTo>
                  <a:lnTo>
                    <a:pt x="0" y="198792"/>
                  </a:lnTo>
                  <a:lnTo>
                    <a:pt x="6592" y="219680"/>
                  </a:lnTo>
                  <a:lnTo>
                    <a:pt x="15476" y="231590"/>
                  </a:lnTo>
                  <a:lnTo>
                    <a:pt x="26991" y="240571"/>
                  </a:lnTo>
                  <a:lnTo>
                    <a:pt x="40435" y="246219"/>
                  </a:lnTo>
                  <a:lnTo>
                    <a:pt x="55106" y="248128"/>
                  </a:lnTo>
                  <a:lnTo>
                    <a:pt x="103239" y="248128"/>
                  </a:lnTo>
                  <a:lnTo>
                    <a:pt x="103239" y="234285"/>
                  </a:lnTo>
                  <a:lnTo>
                    <a:pt x="55106" y="234285"/>
                  </a:lnTo>
                  <a:lnTo>
                    <a:pt x="39086" y="231030"/>
                  </a:lnTo>
                  <a:lnTo>
                    <a:pt x="26007" y="222156"/>
                  </a:lnTo>
                  <a:lnTo>
                    <a:pt x="17190" y="208996"/>
                  </a:lnTo>
                  <a:lnTo>
                    <a:pt x="13958" y="192883"/>
                  </a:lnTo>
                  <a:lnTo>
                    <a:pt x="15700" y="181006"/>
                  </a:lnTo>
                  <a:lnTo>
                    <a:pt x="20657" y="170356"/>
                  </a:lnTo>
                  <a:lnTo>
                    <a:pt x="28424" y="161540"/>
                  </a:lnTo>
                  <a:lnTo>
                    <a:pt x="38596" y="155164"/>
                  </a:lnTo>
                  <a:lnTo>
                    <a:pt x="41644" y="153767"/>
                  </a:lnTo>
                  <a:lnTo>
                    <a:pt x="43295" y="150465"/>
                  </a:lnTo>
                  <a:lnTo>
                    <a:pt x="42533" y="147290"/>
                  </a:lnTo>
                  <a:lnTo>
                    <a:pt x="42033" y="130887"/>
                  </a:lnTo>
                  <a:lnTo>
                    <a:pt x="47676" y="116079"/>
                  </a:lnTo>
                  <a:lnTo>
                    <a:pt x="58463" y="104463"/>
                  </a:lnTo>
                  <a:lnTo>
                    <a:pt x="73394" y="97633"/>
                  </a:lnTo>
                  <a:lnTo>
                    <a:pt x="79744" y="96236"/>
                  </a:lnTo>
                  <a:lnTo>
                    <a:pt x="86348" y="96236"/>
                  </a:lnTo>
                  <a:lnTo>
                    <a:pt x="96254" y="98649"/>
                  </a:lnTo>
                  <a:lnTo>
                    <a:pt x="99810" y="96617"/>
                  </a:lnTo>
                  <a:lnTo>
                    <a:pt x="100826" y="93061"/>
                  </a:lnTo>
                  <a:lnTo>
                    <a:pt x="121213" y="54318"/>
                  </a:lnTo>
                  <a:lnTo>
                    <a:pt x="153721" y="27338"/>
                  </a:lnTo>
                  <a:lnTo>
                    <a:pt x="193944" y="14551"/>
                  </a:lnTo>
                  <a:lnTo>
                    <a:pt x="237478" y="18385"/>
                  </a:lnTo>
                  <a:lnTo>
                    <a:pt x="284071" y="45944"/>
                  </a:lnTo>
                  <a:lnTo>
                    <a:pt x="311900" y="92553"/>
                  </a:lnTo>
                  <a:lnTo>
                    <a:pt x="312789" y="95855"/>
                  </a:lnTo>
                  <a:lnTo>
                    <a:pt x="316091" y="97887"/>
                  </a:lnTo>
                  <a:lnTo>
                    <a:pt x="323076" y="96744"/>
                  </a:lnTo>
                  <a:lnTo>
                    <a:pt x="330188" y="96490"/>
                  </a:lnTo>
                  <a:lnTo>
                    <a:pt x="356963" y="101907"/>
                  </a:lnTo>
                  <a:lnTo>
                    <a:pt x="378844" y="116683"/>
                  </a:lnTo>
                  <a:lnTo>
                    <a:pt x="393606" y="138602"/>
                  </a:lnTo>
                  <a:lnTo>
                    <a:pt x="399022" y="165451"/>
                  </a:lnTo>
                  <a:lnTo>
                    <a:pt x="393606" y="192226"/>
                  </a:lnTo>
                  <a:lnTo>
                    <a:pt x="378844" y="214108"/>
                  </a:lnTo>
                  <a:lnTo>
                    <a:pt x="356963" y="228869"/>
                  </a:lnTo>
                  <a:lnTo>
                    <a:pt x="330188" y="234285"/>
                  </a:lnTo>
                  <a:lnTo>
                    <a:pt x="309614" y="234285"/>
                  </a:lnTo>
                  <a:lnTo>
                    <a:pt x="309614" y="248128"/>
                  </a:lnTo>
                  <a:lnTo>
                    <a:pt x="330188" y="248128"/>
                  </a:lnTo>
                  <a:lnTo>
                    <a:pt x="362321" y="241621"/>
                  </a:lnTo>
                  <a:lnTo>
                    <a:pt x="388560" y="223887"/>
                  </a:lnTo>
                  <a:lnTo>
                    <a:pt x="406251" y="197604"/>
                  </a:lnTo>
                  <a:lnTo>
                    <a:pt x="412738" y="165451"/>
                  </a:lnTo>
                  <a:lnTo>
                    <a:pt x="406251" y="133224"/>
                  </a:lnTo>
                  <a:lnTo>
                    <a:pt x="388560" y="106904"/>
                  </a:lnTo>
                  <a:lnTo>
                    <a:pt x="362321" y="89155"/>
                  </a:lnTo>
                  <a:lnTo>
                    <a:pt x="330188" y="82647"/>
                  </a:lnTo>
                  <a:lnTo>
                    <a:pt x="325743" y="82647"/>
                  </a:lnTo>
                  <a:lnTo>
                    <a:pt x="323330" y="83028"/>
                  </a:lnTo>
                  <a:lnTo>
                    <a:pt x="298311" y="40651"/>
                  </a:lnTo>
                  <a:lnTo>
                    <a:pt x="260338" y="12146"/>
                  </a:lnTo>
                  <a:lnTo>
                    <a:pt x="214459" y="0"/>
                  </a:lnTo>
                  <a:close/>
                </a:path>
              </a:pathLst>
            </a:custGeom>
            <a:solidFill>
              <a:srgbClr val="000000"/>
            </a:solidFill>
          </p:spPr>
          <p:txBody>
            <a:bodyPr wrap="square" lIns="0" tIns="0" rIns="0" bIns="0" rtlCol="0"/>
            <a:lstStyle/>
            <a:p>
              <a:pPr defTabSz="914400"/>
              <a:endParaRPr>
                <a:solidFill>
                  <a:prstClr val="black"/>
                </a:solidFill>
                <a:latin typeface="Calibri"/>
              </a:endParaRPr>
            </a:p>
          </p:txBody>
        </p:sp>
        <p:sp>
          <p:nvSpPr>
            <p:cNvPr id="198" name="object 105">
              <a:extLst>
                <a:ext uri="{FF2B5EF4-FFF2-40B4-BE49-F238E27FC236}">
                  <a16:creationId xmlns:a16="http://schemas.microsoft.com/office/drawing/2014/main" id="{F0943444-A09B-4BF4-864B-C1FFEF7F5B98}"/>
                </a:ext>
              </a:extLst>
            </p:cNvPr>
            <p:cNvSpPr/>
            <p:nvPr/>
          </p:nvSpPr>
          <p:spPr>
            <a:xfrm>
              <a:off x="6123432" y="4181855"/>
              <a:ext cx="301751" cy="292607"/>
            </a:xfrm>
            <a:prstGeom prst="rect">
              <a:avLst/>
            </a:prstGeom>
            <a:blipFill>
              <a:blip r:embed="rId23" cstate="print"/>
              <a:stretch>
                <a:fillRect/>
              </a:stretch>
            </a:blipFill>
          </p:spPr>
          <p:txBody>
            <a:bodyPr wrap="square" lIns="0" tIns="0" rIns="0" bIns="0" rtlCol="0"/>
            <a:lstStyle/>
            <a:p>
              <a:pPr defTabSz="914400"/>
              <a:endParaRPr>
                <a:solidFill>
                  <a:prstClr val="black"/>
                </a:solidFill>
                <a:latin typeface="Calibri"/>
              </a:endParaRPr>
            </a:p>
          </p:txBody>
        </p:sp>
      </p:grpSp>
      <p:sp>
        <p:nvSpPr>
          <p:cNvPr id="16" name="Title 7">
            <a:extLst>
              <a:ext uri="{FF2B5EF4-FFF2-40B4-BE49-F238E27FC236}">
                <a16:creationId xmlns:a16="http://schemas.microsoft.com/office/drawing/2014/main" id="{A52DFC3C-0487-47F0-BD89-A6E265B4CBBD}"/>
              </a:ext>
            </a:extLst>
          </p:cNvPr>
          <p:cNvSpPr>
            <a:spLocks noGrp="1"/>
          </p:cNvSpPr>
          <p:nvPr>
            <p:ph type="title"/>
          </p:nvPr>
        </p:nvSpPr>
        <p:spPr>
          <a:xfrm>
            <a:off x="563189" y="173557"/>
            <a:ext cx="10537948" cy="1093769"/>
          </a:xfrm>
        </p:spPr>
        <p:txBody>
          <a:bodyPr anchor="t">
            <a:normAutofit/>
          </a:bodyPr>
          <a:lstStyle/>
          <a:p>
            <a:r>
              <a:rPr lang="en-US" sz="4400" b="0" spc="-5" dirty="0">
                <a:latin typeface="Myriad Pro"/>
              </a:rPr>
              <a:t>Best Security Measures </a:t>
            </a:r>
            <a:r>
              <a:rPr lang="en-US" sz="4400" b="0" dirty="0">
                <a:latin typeface="Myriad Pro"/>
              </a:rPr>
              <a:t>in</a:t>
            </a:r>
            <a:r>
              <a:rPr lang="en-US" sz="4400" b="0" spc="5" dirty="0">
                <a:latin typeface="Myriad Pro"/>
              </a:rPr>
              <a:t> </a:t>
            </a:r>
            <a:r>
              <a:rPr lang="en-US" sz="4400" b="0" spc="-5" dirty="0">
                <a:latin typeface="Myriad Pro"/>
              </a:rPr>
              <a:t>Kubernetes</a:t>
            </a:r>
            <a:endParaRPr lang="en-US" sz="4400" b="0" dirty="0">
              <a:latin typeface="Myriad Pro"/>
            </a:endParaRPr>
          </a:p>
        </p:txBody>
      </p:sp>
      <p:sp>
        <p:nvSpPr>
          <p:cNvPr id="199" name="object 11">
            <a:extLst>
              <a:ext uri="{FF2B5EF4-FFF2-40B4-BE49-F238E27FC236}">
                <a16:creationId xmlns:a16="http://schemas.microsoft.com/office/drawing/2014/main" id="{42EB73A7-875A-4F3E-B2A4-325DF744E8FB}"/>
              </a:ext>
            </a:extLst>
          </p:cNvPr>
          <p:cNvSpPr txBox="1"/>
          <p:nvPr/>
        </p:nvSpPr>
        <p:spPr>
          <a:xfrm>
            <a:off x="4615021" y="845576"/>
            <a:ext cx="2632774" cy="444352"/>
          </a:xfrm>
          <a:prstGeom prst="rect">
            <a:avLst/>
          </a:prstGeom>
        </p:spPr>
        <p:txBody>
          <a:bodyPr vert="horz" wrap="square" lIns="0" tIns="13335" rIns="0" bIns="0" rtlCol="0">
            <a:spAutoFit/>
          </a:bodyPr>
          <a:lstStyle/>
          <a:p>
            <a:pPr marL="12700" algn="ctr" defTabSz="914400">
              <a:spcBef>
                <a:spcPts val="105"/>
              </a:spcBef>
            </a:pPr>
            <a:r>
              <a:rPr lang="en-US" sz="1400" dirty="0">
                <a:solidFill>
                  <a:srgbClr val="404040"/>
                </a:solidFill>
                <a:cs typeface="Arial"/>
              </a:rPr>
              <a:t>Implement Continuous Security Vulnerability scanning</a:t>
            </a:r>
            <a:endParaRPr sz="1400" dirty="0">
              <a:solidFill>
                <a:prstClr val="black"/>
              </a:solidFill>
              <a:cs typeface="Arial"/>
            </a:endParaRPr>
          </a:p>
        </p:txBody>
      </p:sp>
    </p:spTree>
    <p:extLst>
      <p:ext uri="{BB962C8B-B14F-4D97-AF65-F5344CB8AC3E}">
        <p14:creationId xmlns:p14="http://schemas.microsoft.com/office/powerpoint/2010/main" val="8669848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FD89CA-0CDA-4FEF-B2B5-AAAF598818C4}"/>
              </a:ext>
            </a:extLst>
          </p:cNvPr>
          <p:cNvSpPr>
            <a:spLocks noGrp="1"/>
          </p:cNvSpPr>
          <p:nvPr>
            <p:ph type="ctrTitle"/>
          </p:nvPr>
        </p:nvSpPr>
        <p:spPr>
          <a:xfrm>
            <a:off x="572771" y="3046773"/>
            <a:ext cx="5376767" cy="793708"/>
          </a:xfrm>
        </p:spPr>
        <p:txBody>
          <a:bodyPr/>
          <a:lstStyle/>
          <a:p>
            <a:r>
              <a:rPr lang="en-US" dirty="0">
                <a:solidFill>
                  <a:schemeClr val="bg1"/>
                </a:solidFill>
              </a:rPr>
              <a:t>Thank You</a:t>
            </a:r>
            <a:br>
              <a:rPr lang="en-US" dirty="0">
                <a:solidFill>
                  <a:schemeClr val="bg1"/>
                </a:solidFill>
              </a:rPr>
            </a:br>
            <a:br>
              <a:rPr lang="en-US" dirty="0">
                <a:solidFill>
                  <a:schemeClr val="bg1"/>
                </a:solidFill>
              </a:rPr>
            </a:br>
            <a:r>
              <a:rPr lang="en-US" sz="1400" dirty="0">
                <a:solidFill>
                  <a:schemeClr val="bg1"/>
                </a:solidFill>
              </a:rPr>
              <a:t>For additional info contact – C Babu (</a:t>
            </a:r>
            <a:r>
              <a:rPr lang="en-US" sz="1400" dirty="0"/>
              <a:t>chittibabuc</a:t>
            </a:r>
            <a:r>
              <a:rPr lang="en-US" sz="1400" dirty="0">
                <a:solidFill>
                  <a:schemeClr val="bg1"/>
                </a:solidFill>
              </a:rPr>
              <a:t>@virtusa.com)</a:t>
            </a:r>
          </a:p>
        </p:txBody>
      </p:sp>
      <p:pic>
        <p:nvPicPr>
          <p:cNvPr id="3" name="Picture 2">
            <a:extLst>
              <a:ext uri="{FF2B5EF4-FFF2-40B4-BE49-F238E27FC236}">
                <a16:creationId xmlns:a16="http://schemas.microsoft.com/office/drawing/2014/main" id="{C7D8F64A-C668-496B-9A32-68F661C3482B}"/>
              </a:ext>
            </a:extLst>
          </p:cNvPr>
          <p:cNvPicPr>
            <a:picLocks noChangeAspect="1"/>
          </p:cNvPicPr>
          <p:nvPr/>
        </p:nvPicPr>
        <p:blipFill>
          <a:blip r:embed="rId2"/>
          <a:stretch>
            <a:fillRect/>
          </a:stretch>
        </p:blipFill>
        <p:spPr>
          <a:xfrm>
            <a:off x="572772" y="938150"/>
            <a:ext cx="3408332" cy="1650671"/>
          </a:xfrm>
          <a:prstGeom prst="rect">
            <a:avLst/>
          </a:prstGeom>
        </p:spPr>
      </p:pic>
    </p:spTree>
    <p:extLst>
      <p:ext uri="{BB962C8B-B14F-4D97-AF65-F5344CB8AC3E}">
        <p14:creationId xmlns:p14="http://schemas.microsoft.com/office/powerpoint/2010/main" val="4181898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0CE1B62-9002-4936-A24B-2E988A096CB9}"/>
              </a:ext>
            </a:extLst>
          </p:cNvPr>
          <p:cNvSpPr>
            <a:spLocks noGrp="1"/>
          </p:cNvSpPr>
          <p:nvPr>
            <p:ph type="title"/>
          </p:nvPr>
        </p:nvSpPr>
        <p:spPr>
          <a:xfrm>
            <a:off x="563189" y="173557"/>
            <a:ext cx="9601200" cy="940079"/>
          </a:xfrm>
        </p:spPr>
        <p:txBody>
          <a:bodyPr anchor="t">
            <a:normAutofit/>
          </a:bodyPr>
          <a:lstStyle/>
          <a:p>
            <a:r>
              <a:rPr lang="en-US" sz="4400" b="0" dirty="0">
                <a:latin typeface="Myriad Pro"/>
              </a:rPr>
              <a:t>Docker Stats</a:t>
            </a:r>
          </a:p>
        </p:txBody>
      </p:sp>
      <p:sp>
        <p:nvSpPr>
          <p:cNvPr id="8" name="Rectangle 7">
            <a:extLst>
              <a:ext uri="{FF2B5EF4-FFF2-40B4-BE49-F238E27FC236}">
                <a16:creationId xmlns:a16="http://schemas.microsoft.com/office/drawing/2014/main" id="{5419AC6D-333E-4D21-98E0-09776996C6B0}"/>
              </a:ext>
            </a:extLst>
          </p:cNvPr>
          <p:cNvSpPr/>
          <p:nvPr/>
        </p:nvSpPr>
        <p:spPr>
          <a:xfrm>
            <a:off x="563189" y="853862"/>
            <a:ext cx="10184324" cy="1477328"/>
          </a:xfrm>
          <a:prstGeom prst="rect">
            <a:avLst/>
          </a:prstGeom>
        </p:spPr>
        <p:txBody>
          <a:bodyPr wrap="square">
            <a:spAutoFit/>
          </a:bodyPr>
          <a:lstStyle/>
          <a:p>
            <a:pPr algn="just"/>
            <a:r>
              <a:rPr lang="en-IN" dirty="0">
                <a:latin typeface="Myriad Pro"/>
              </a:rPr>
              <a:t>Docker is becoming a core competency for operators and developers across the industry- in the 2020 stack Overflow survey, Docker polled as people’s number one “most wanted” technology (</a:t>
            </a:r>
            <a:r>
              <a:rPr lang="en-IN" dirty="0">
                <a:solidFill>
                  <a:srgbClr val="002060"/>
                </a:solidFill>
                <a:latin typeface="Myriad Pro"/>
                <a:hlinkClick r:id="rId3">
                  <a:extLst>
                    <a:ext uri="{A12FA001-AC4F-418D-AE19-62706E023703}">
                      <ahyp:hlinkClr xmlns:ahyp="http://schemas.microsoft.com/office/drawing/2018/hyperlinkcolor" val="tx"/>
                    </a:ext>
                  </a:extLst>
                </a:hlinkClick>
              </a:rPr>
              <a:t>https://insights.stackoverflow.com/survey/2020#technology-platforms</a:t>
            </a:r>
            <a:r>
              <a:rPr lang="en-IN" dirty="0">
                <a:latin typeface="Myriad Pro"/>
              </a:rPr>
              <a:t>)</a:t>
            </a:r>
          </a:p>
          <a:p>
            <a:endParaRPr lang="en-IN" dirty="0">
              <a:latin typeface="Myriad Pro"/>
            </a:endParaRPr>
          </a:p>
          <a:p>
            <a:endParaRPr lang="en-IN" dirty="0">
              <a:latin typeface="Myriad Pro"/>
            </a:endParaRPr>
          </a:p>
        </p:txBody>
      </p:sp>
      <p:pic>
        <p:nvPicPr>
          <p:cNvPr id="4" name="Picture 3">
            <a:extLst>
              <a:ext uri="{FF2B5EF4-FFF2-40B4-BE49-F238E27FC236}">
                <a16:creationId xmlns:a16="http://schemas.microsoft.com/office/drawing/2014/main" id="{7266CECB-8A2F-4FFB-92A7-B3F316E5DD23}"/>
              </a:ext>
            </a:extLst>
          </p:cNvPr>
          <p:cNvPicPr>
            <a:picLocks noChangeAspect="1"/>
          </p:cNvPicPr>
          <p:nvPr/>
        </p:nvPicPr>
        <p:blipFill>
          <a:blip r:embed="rId4"/>
          <a:stretch>
            <a:fillRect/>
          </a:stretch>
        </p:blipFill>
        <p:spPr>
          <a:xfrm>
            <a:off x="622113" y="2743495"/>
            <a:ext cx="3727823" cy="2262267"/>
          </a:xfrm>
          <a:prstGeom prst="rect">
            <a:avLst/>
          </a:prstGeom>
        </p:spPr>
      </p:pic>
      <p:pic>
        <p:nvPicPr>
          <p:cNvPr id="5" name="Picture 4">
            <a:extLst>
              <a:ext uri="{FF2B5EF4-FFF2-40B4-BE49-F238E27FC236}">
                <a16:creationId xmlns:a16="http://schemas.microsoft.com/office/drawing/2014/main" id="{80B3AE5A-BF65-4D52-B274-7632D1553339}"/>
              </a:ext>
            </a:extLst>
          </p:cNvPr>
          <p:cNvPicPr>
            <a:picLocks noChangeAspect="1"/>
          </p:cNvPicPr>
          <p:nvPr/>
        </p:nvPicPr>
        <p:blipFill>
          <a:blip r:embed="rId5"/>
          <a:stretch>
            <a:fillRect/>
          </a:stretch>
        </p:blipFill>
        <p:spPr>
          <a:xfrm>
            <a:off x="4526707" y="1904445"/>
            <a:ext cx="7504180" cy="4300412"/>
          </a:xfrm>
          <a:prstGeom prst="rect">
            <a:avLst/>
          </a:prstGeom>
        </p:spPr>
      </p:pic>
    </p:spTree>
    <p:extLst>
      <p:ext uri="{BB962C8B-B14F-4D97-AF65-F5344CB8AC3E}">
        <p14:creationId xmlns:p14="http://schemas.microsoft.com/office/powerpoint/2010/main" val="2151539621"/>
      </p:ext>
    </p:extLst>
  </p:cSld>
  <p:clrMapOvr>
    <a:masterClrMapping/>
  </p:clrMapOvr>
</p:sld>
</file>

<file path=ppt/theme/theme1.xml><?xml version="1.0" encoding="utf-8"?>
<a:theme xmlns:a="http://schemas.openxmlformats.org/drawingml/2006/main" name="Virtusa Master Template 062019">
  <a:themeElements>
    <a:clrScheme name="Virtusa">
      <a:dk1>
        <a:srgbClr val="000000"/>
      </a:dk1>
      <a:lt1>
        <a:srgbClr val="FFFFFF"/>
      </a:lt1>
      <a:dk2>
        <a:srgbClr val="00AAE8"/>
      </a:dk2>
      <a:lt2>
        <a:srgbClr val="F4F4F4"/>
      </a:lt2>
      <a:accent1>
        <a:srgbClr val="00FEFF"/>
      </a:accent1>
      <a:accent2>
        <a:srgbClr val="0069A4"/>
      </a:accent2>
      <a:accent3>
        <a:srgbClr val="053353"/>
      </a:accent3>
      <a:accent4>
        <a:srgbClr val="868381"/>
      </a:accent4>
      <a:accent5>
        <a:srgbClr val="894DFF"/>
      </a:accent5>
      <a:accent6>
        <a:srgbClr val="532ABE"/>
      </a:accent6>
      <a:hlink>
        <a:srgbClr val="00FEFF"/>
      </a:hlink>
      <a:folHlink>
        <a:srgbClr val="00FEFF"/>
      </a:folHlink>
    </a:clrScheme>
    <a:fontScheme name="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chemeClr val="bg1"/>
          </a:solidFill>
        </a:ln>
      </a:spPr>
      <a:bodyPr rtlCol="0" anchor="ctr"/>
      <a:lstStyle>
        <a:defPPr marL="0" indent="0" algn="l">
          <a:buFont typeface="Arial" panose="020B0604020202020204" pitchFamily="34" charset="0"/>
          <a:buNone/>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0" indent="0" algn="l">
          <a:buFont typeface="Arial" panose="020B0604020202020204" pitchFamily="34" charset="0"/>
          <a:buNone/>
          <a:defRPr sz="1400" dirty="0" smtClean="0"/>
        </a:defPPr>
      </a:lstStyle>
    </a:txDef>
  </a:objectDefaults>
  <a:extraClrSchemeLst/>
  <a:custClrLst>
    <a:custClr name="Blue 1">
      <a:srgbClr val="00FEFF"/>
    </a:custClr>
    <a:custClr name="Blue 2">
      <a:srgbClr val="00AAE8"/>
    </a:custClr>
    <a:custClr name="Blue 3">
      <a:srgbClr val="006AA5"/>
    </a:custClr>
    <a:custClr name="Blue 4">
      <a:srgbClr val="053354"/>
    </a:custClr>
    <a:custClr name="Purple 1">
      <a:srgbClr val="5C7AFF"/>
    </a:custClr>
    <a:custClr name="Purple 2">
      <a:srgbClr val="454DBD"/>
    </a:custClr>
    <a:custClr name="Purple 3">
      <a:srgbClr val="0D1861"/>
    </a:custClr>
    <a:custClr name="Purple 4">
      <a:srgbClr val="894DFF"/>
    </a:custClr>
    <a:custClr name="Purple 5">
      <a:srgbClr val="532ABF"/>
    </a:custClr>
    <a:custClr name="Purple 6">
      <a:srgbClr val="27005E"/>
    </a:custClr>
    <a:custClr name="Gray 1">
      <a:srgbClr val="36312D"/>
    </a:custClr>
    <a:custClr name="Gray 2">
      <a:srgbClr val="5E5A57"/>
    </a:custClr>
    <a:custClr name="Gray 3">
      <a:srgbClr val="868381"/>
    </a:custClr>
    <a:custClr name="Gray 4">
      <a:srgbClr val="AFADAB"/>
    </a:custClr>
    <a:custClr name="Gray 5">
      <a:srgbClr val="D7D6D5"/>
    </a:custClr>
    <a:custClr name="Gray 6">
      <a:srgbClr val="EBEAEA"/>
    </a:custClr>
    <a:custClr name="Gray 7">
      <a:srgbClr val="F5F5F4"/>
    </a:custClr>
  </a:custClrLst>
  <a:extLst>
    <a:ext uri="{05A4C25C-085E-4340-85A3-A5531E510DB2}">
      <thm15:themeFamily xmlns:thm15="http://schemas.microsoft.com/office/thememl/2012/main" name="Virtusa-Presentation-Template-2019" id="{7D002675-5804-8348-9004-F98C0090AEB2}" vid="{392E8C80-5255-974D-918C-EA071191C6B4}"/>
    </a:ext>
  </a:extLst>
</a:theme>
</file>

<file path=ppt/theme/theme2.xml><?xml version="1.0" encoding="utf-8"?>
<a:theme xmlns:a="http://schemas.openxmlformats.org/drawingml/2006/main" name="1_Virtusa Master Template 062019">
  <a:themeElements>
    <a:clrScheme name="Virtusa">
      <a:dk1>
        <a:srgbClr val="000000"/>
      </a:dk1>
      <a:lt1>
        <a:srgbClr val="FFFFFF"/>
      </a:lt1>
      <a:dk2>
        <a:srgbClr val="00AAE8"/>
      </a:dk2>
      <a:lt2>
        <a:srgbClr val="F4F4F4"/>
      </a:lt2>
      <a:accent1>
        <a:srgbClr val="00FEFF"/>
      </a:accent1>
      <a:accent2>
        <a:srgbClr val="0069A4"/>
      </a:accent2>
      <a:accent3>
        <a:srgbClr val="053353"/>
      </a:accent3>
      <a:accent4>
        <a:srgbClr val="868381"/>
      </a:accent4>
      <a:accent5>
        <a:srgbClr val="894DFF"/>
      </a:accent5>
      <a:accent6>
        <a:srgbClr val="532ABE"/>
      </a:accent6>
      <a:hlink>
        <a:srgbClr val="00FEFF"/>
      </a:hlink>
      <a:folHlink>
        <a:srgbClr val="00FEFF"/>
      </a:folHlink>
    </a:clrScheme>
    <a:fontScheme name="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chemeClr val="bg1"/>
          </a:solidFill>
        </a:ln>
      </a:spPr>
      <a:bodyPr rtlCol="0" anchor="ctr"/>
      <a:lstStyle>
        <a:defPPr marL="0" indent="0" algn="l">
          <a:buFont typeface="Arial" panose="020B0604020202020204" pitchFamily="34" charset="0"/>
          <a:buNone/>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0" indent="0" algn="l">
          <a:buFont typeface="Arial" panose="020B0604020202020204" pitchFamily="34" charset="0"/>
          <a:buNone/>
          <a:defRPr sz="1400" dirty="0" smtClean="0"/>
        </a:defPPr>
      </a:lstStyle>
    </a:txDef>
  </a:objectDefaults>
  <a:extraClrSchemeLst/>
  <a:custClrLst>
    <a:custClr name="Blue 1">
      <a:srgbClr val="00FEFF"/>
    </a:custClr>
    <a:custClr name="Blue 2">
      <a:srgbClr val="00AAE8"/>
    </a:custClr>
    <a:custClr name="Blue 3">
      <a:srgbClr val="006AA5"/>
    </a:custClr>
    <a:custClr name="Blue 4">
      <a:srgbClr val="053354"/>
    </a:custClr>
    <a:custClr name="Purple 1">
      <a:srgbClr val="5C7AFF"/>
    </a:custClr>
    <a:custClr name="Purple 2">
      <a:srgbClr val="454DBD"/>
    </a:custClr>
    <a:custClr name="Purple 3">
      <a:srgbClr val="0D1861"/>
    </a:custClr>
    <a:custClr name="Purple 4">
      <a:srgbClr val="894DFF"/>
    </a:custClr>
    <a:custClr name="Purple 5">
      <a:srgbClr val="532ABF"/>
    </a:custClr>
    <a:custClr name="Purple 6">
      <a:srgbClr val="27005E"/>
    </a:custClr>
    <a:custClr name="Gray 1">
      <a:srgbClr val="36312D"/>
    </a:custClr>
    <a:custClr name="Gray 2">
      <a:srgbClr val="5E5A57"/>
    </a:custClr>
    <a:custClr name="Gray 3">
      <a:srgbClr val="868381"/>
    </a:custClr>
    <a:custClr name="Gray 4">
      <a:srgbClr val="AFADAB"/>
    </a:custClr>
    <a:custClr name="Gray 5">
      <a:srgbClr val="D7D6D5"/>
    </a:custClr>
    <a:custClr name="Gray 6">
      <a:srgbClr val="EBEAEA"/>
    </a:custClr>
    <a:custClr name="Gray 7">
      <a:srgbClr val="F5F5F4"/>
    </a:custClr>
  </a:custClrLst>
  <a:extLst>
    <a:ext uri="{05A4C25C-085E-4340-85A3-A5531E510DB2}">
      <thm15:themeFamily xmlns:thm15="http://schemas.microsoft.com/office/thememl/2012/main" name="Virtusa-Presentation-Template-2019" id="{7D002675-5804-8348-9004-F98C0090AEB2}" vid="{392E8C80-5255-974D-918C-EA071191C6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C51BD3FDDE8164DBA7860511710502C" ma:contentTypeVersion="15" ma:contentTypeDescription="Create a new document." ma:contentTypeScope="" ma:versionID="6e7737bfa102d3623a2791ec51574873">
  <xsd:schema xmlns:xsd="http://www.w3.org/2001/XMLSchema" xmlns:xs="http://www.w3.org/2001/XMLSchema" xmlns:p="http://schemas.microsoft.com/office/2006/metadata/properties" xmlns:ns1="http://schemas.microsoft.com/sharepoint/v3" xmlns:ns3="a2d4e10e-f91d-499b-9f04-b05289fbaf8f" xmlns:ns4="986f80e2-101e-4f95-b90e-47721c4a07bf" targetNamespace="http://schemas.microsoft.com/office/2006/metadata/properties" ma:root="true" ma:fieldsID="7076a2ba235cf7f7ea467152e2ee72f8" ns1:_="" ns3:_="" ns4:_="">
    <xsd:import namespace="http://schemas.microsoft.com/sharepoint/v3"/>
    <xsd:import namespace="a2d4e10e-f91d-499b-9f04-b05289fbaf8f"/>
    <xsd:import namespace="986f80e2-101e-4f95-b90e-47721c4a07bf"/>
    <xsd:element name="properties">
      <xsd:complexType>
        <xsd:sequence>
          <xsd:element name="documentManagement">
            <xsd:complexType>
              <xsd:all>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d4e10e-f91d-499b-9f04-b05289fbaf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6f80e2-101e-4f95-b90e-47721c4a07b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Ite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370B46-58A1-4559-841F-800FB1CDF627}">
  <ds:schemaRefs>
    <ds:schemaRef ds:uri="http://purl.org/dc/dcmitype/"/>
    <ds:schemaRef ds:uri="a2d4e10e-f91d-499b-9f04-b05289fbaf8f"/>
    <ds:schemaRef ds:uri="http://schemas.microsoft.com/office/2006/documentManagement/types"/>
    <ds:schemaRef ds:uri="http://purl.org/dc/terms/"/>
    <ds:schemaRef ds:uri="http://schemas.microsoft.com/office/infopath/2007/PartnerControls"/>
    <ds:schemaRef ds:uri="http://schemas.microsoft.com/office/2006/metadata/properties"/>
    <ds:schemaRef ds:uri="http://purl.org/dc/elements/1.1/"/>
    <ds:schemaRef ds:uri="http://schemas.microsoft.com/sharepoint/v3"/>
    <ds:schemaRef ds:uri="http://schemas.openxmlformats.org/package/2006/metadata/core-properties"/>
    <ds:schemaRef ds:uri="986f80e2-101e-4f95-b90e-47721c4a07bf"/>
    <ds:schemaRef ds:uri="http://www.w3.org/XML/1998/namespace"/>
  </ds:schemaRefs>
</ds:datastoreItem>
</file>

<file path=customXml/itemProps2.xml><?xml version="1.0" encoding="utf-8"?>
<ds:datastoreItem xmlns:ds="http://schemas.openxmlformats.org/officeDocument/2006/customXml" ds:itemID="{21209DA3-B59E-4E09-B4BF-ADEF5887B119}">
  <ds:schemaRefs>
    <ds:schemaRef ds:uri="http://schemas.microsoft.com/sharepoint/v3/contenttype/forms"/>
  </ds:schemaRefs>
</ds:datastoreItem>
</file>

<file path=customXml/itemProps3.xml><?xml version="1.0" encoding="utf-8"?>
<ds:datastoreItem xmlns:ds="http://schemas.openxmlformats.org/officeDocument/2006/customXml" ds:itemID="{F11A31A1-B312-4206-ADD9-FA30EDCAF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2d4e10e-f91d-499b-9f04-b05289fbaf8f"/>
    <ds:schemaRef ds:uri="986f80e2-101e-4f95-b90e-47721c4a07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15028</TotalTime>
  <Words>8588</Words>
  <Application>Microsoft Office PowerPoint</Application>
  <PresentationFormat>Widescreen</PresentationFormat>
  <Paragraphs>1165</Paragraphs>
  <Slides>86</Slides>
  <Notes>83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86</vt:i4>
      </vt:variant>
    </vt:vector>
  </HeadingPairs>
  <TitlesOfParts>
    <vt:vector size="100" baseType="lpstr">
      <vt:lpstr>Arial</vt:lpstr>
      <vt:lpstr>Calibri</vt:lpstr>
      <vt:lpstr>Carlito</vt:lpstr>
      <vt:lpstr>Corbel</vt:lpstr>
      <vt:lpstr>Corbel Light</vt:lpstr>
      <vt:lpstr>Georgia</vt:lpstr>
      <vt:lpstr>Gill Sans</vt:lpstr>
      <vt:lpstr>Gothic Uralic</vt:lpstr>
      <vt:lpstr>Myriad Pro</vt:lpstr>
      <vt:lpstr>Roboto Mono</vt:lpstr>
      <vt:lpstr>Times New Roman</vt:lpstr>
      <vt:lpstr>Wingdings</vt:lpstr>
      <vt:lpstr>Virtusa Master Template 062019</vt:lpstr>
      <vt:lpstr>1_Virtusa Master Template 062019</vt:lpstr>
      <vt:lpstr>PowerPoint Presentation</vt:lpstr>
      <vt:lpstr>Getting Started with Containerization</vt:lpstr>
      <vt:lpstr>Why Docker?</vt:lpstr>
      <vt:lpstr>The New challenge of Distributed Apps</vt:lpstr>
      <vt:lpstr>An effort to solve the Problem complexity</vt:lpstr>
      <vt:lpstr>What is Docker?</vt:lpstr>
      <vt:lpstr>Docker Product Offerings</vt:lpstr>
      <vt:lpstr>Today Docker Runs on </vt:lpstr>
      <vt:lpstr>Docker Stats</vt:lpstr>
      <vt:lpstr>Container adoption continues to grow year over year</vt:lpstr>
      <vt:lpstr>VMs vs Docker Containers</vt:lpstr>
      <vt:lpstr>Why are Docker Containers lightweight ?</vt:lpstr>
      <vt:lpstr>Docker Components</vt:lpstr>
      <vt:lpstr>What are the Basics of the Docker Systems ?</vt:lpstr>
      <vt:lpstr>Changes and Updates to Docker System </vt:lpstr>
      <vt:lpstr>How to find Docker version</vt:lpstr>
      <vt:lpstr>How to do “Hello World” in Docker</vt:lpstr>
      <vt:lpstr>Dockerfile – Methods of Building Images</vt:lpstr>
      <vt:lpstr>Docker Commit</vt:lpstr>
      <vt:lpstr>Interactive Building Example : vim and curl</vt:lpstr>
      <vt:lpstr>Intro to Dockerfile</vt:lpstr>
      <vt:lpstr>Dockerfile Instructions</vt:lpstr>
      <vt:lpstr>Building a Docker Image from Dockerfile</vt:lpstr>
      <vt:lpstr>Multiple commands in a single RUN Instruction</vt:lpstr>
      <vt:lpstr>Dockerfile Example – Python Application</vt:lpstr>
      <vt:lpstr>Docker Container Architecture – Image Layers</vt:lpstr>
      <vt:lpstr>Viewing Image Layers and History </vt:lpstr>
      <vt:lpstr>MAINTAINER Instruction </vt:lpstr>
      <vt:lpstr>CMD Instruction </vt:lpstr>
      <vt:lpstr>ENTRYPOINT Instruction </vt:lpstr>
      <vt:lpstr>Overridding ENTRYPOINT Instruction </vt:lpstr>
      <vt:lpstr>Mount a Volume </vt:lpstr>
      <vt:lpstr>Some Docker Basic Commands</vt:lpstr>
      <vt:lpstr>Manage &amp;  Inspect Containers</vt:lpstr>
      <vt:lpstr>Containers</vt:lpstr>
      <vt:lpstr>Containers</vt:lpstr>
      <vt:lpstr>Volumes</vt:lpstr>
      <vt:lpstr>Docker Ecosystem </vt:lpstr>
      <vt:lpstr>Docker Ecosystem </vt:lpstr>
      <vt:lpstr>Start a Docker Registry</vt:lpstr>
      <vt:lpstr>Start a Docker Registry</vt:lpstr>
      <vt:lpstr>Traditional Software Development workflow  ( Without Docker )</vt:lpstr>
      <vt:lpstr>Traditional Software Development workflow  ( Without Docker )</vt:lpstr>
      <vt:lpstr>Traditional Software Development workflow  ( Without Docker )</vt:lpstr>
      <vt:lpstr>Traditional Software Development workflow  ( Without Docker )</vt:lpstr>
      <vt:lpstr>Traditional Software Development workflow  ( Without Docker )</vt:lpstr>
      <vt:lpstr>Traditional Software Development workflow  ( With Docker )</vt:lpstr>
      <vt:lpstr>Traditional Software Development workflow  ( With Docker )</vt:lpstr>
      <vt:lpstr>Traditional Software Development workflow  ( With Docker )</vt:lpstr>
      <vt:lpstr>Docker Compose</vt:lpstr>
      <vt:lpstr>Docker Compose</vt:lpstr>
      <vt:lpstr>Docker Basic Networking</vt:lpstr>
      <vt:lpstr>Docker Containers Security</vt:lpstr>
      <vt:lpstr>Why we need DockerContainers -Recap</vt:lpstr>
      <vt:lpstr>Microservices</vt:lpstr>
      <vt:lpstr>Microservices use case</vt:lpstr>
      <vt:lpstr>What is Kubernetes </vt:lpstr>
      <vt:lpstr>Self Healing</vt:lpstr>
      <vt:lpstr>Project Stats</vt:lpstr>
      <vt:lpstr>Why Organization Should use Kubernetes?</vt:lpstr>
      <vt:lpstr>Orchestrator Options</vt:lpstr>
      <vt:lpstr>Kubernetes Components</vt:lpstr>
      <vt:lpstr>What is Kubelet ?</vt:lpstr>
      <vt:lpstr>Kubernetes In A Browser</vt:lpstr>
      <vt:lpstr>Workflow to run a container on Kubernetes</vt:lpstr>
      <vt:lpstr>Kubernetes Container Abstractions</vt:lpstr>
      <vt:lpstr>What is Nodes in Kubernetes?</vt:lpstr>
      <vt:lpstr>Master Nodes in Kubernetes</vt:lpstr>
      <vt:lpstr>Worker/Slave Nodes in Kubernetes</vt:lpstr>
      <vt:lpstr>Pods</vt:lpstr>
      <vt:lpstr>Key Pod Container Attributes</vt:lpstr>
      <vt:lpstr>Kubernetes Run, Create, and Apply</vt:lpstr>
      <vt:lpstr>Creating Pods with kubectl</vt:lpstr>
      <vt:lpstr>Exposing Containers</vt:lpstr>
      <vt:lpstr>Cluster Ip Service</vt:lpstr>
      <vt:lpstr>Cluster Ip Service</vt:lpstr>
      <vt:lpstr>NodePort Service</vt:lpstr>
      <vt:lpstr>LoadBalancer Service</vt:lpstr>
      <vt:lpstr>ExternalName Service</vt:lpstr>
      <vt:lpstr>Kubernetes - Imperative Vs Declarative</vt:lpstr>
      <vt:lpstr>Kubernetes Imperative</vt:lpstr>
      <vt:lpstr>Kubernetes Declarative</vt:lpstr>
      <vt:lpstr>Three Management Approaches</vt:lpstr>
      <vt:lpstr>Three Management Approaches</vt:lpstr>
      <vt:lpstr>Best Security Measures in Kubernetes</vt:lpstr>
      <vt:lpstr>Thank You  For additional info contact – C Babu (chittibabuc@virtusa.com)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chittibabuc</dc:creator>
  <cp:lastModifiedBy>Chitti Babu Challa</cp:lastModifiedBy>
  <cp:revision>209</cp:revision>
  <dcterms:created xsi:type="dcterms:W3CDTF">2021-01-20T11:31:44Z</dcterms:created>
  <dcterms:modified xsi:type="dcterms:W3CDTF">2021-05-28T07:11:34Z</dcterms:modified>
</cp:coreProperties>
</file>